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1"/>
  </p:notesMasterIdLst>
  <p:sldIdLst>
    <p:sldId id="260" r:id="rId2"/>
    <p:sldId id="1187" r:id="rId3"/>
    <p:sldId id="1173" r:id="rId4"/>
    <p:sldId id="1355" r:id="rId5"/>
    <p:sldId id="1356" r:id="rId6"/>
    <p:sldId id="1345" r:id="rId7"/>
    <p:sldId id="1178" r:id="rId8"/>
    <p:sldId id="1179" r:id="rId9"/>
    <p:sldId id="262" r:id="rId10"/>
    <p:sldId id="261" r:id="rId11"/>
    <p:sldId id="1352" r:id="rId12"/>
    <p:sldId id="1347" r:id="rId13"/>
    <p:sldId id="1172" r:id="rId14"/>
    <p:sldId id="1174" r:id="rId15"/>
    <p:sldId id="1188" r:id="rId16"/>
    <p:sldId id="1334" r:id="rId17"/>
    <p:sldId id="1348" r:id="rId18"/>
    <p:sldId id="1335" r:id="rId19"/>
    <p:sldId id="1336" r:id="rId20"/>
    <p:sldId id="1189" r:id="rId21"/>
    <p:sldId id="1193" r:id="rId22"/>
    <p:sldId id="1191" r:id="rId23"/>
    <p:sldId id="1190" r:id="rId24"/>
    <p:sldId id="1343" r:id="rId25"/>
    <p:sldId id="1344" r:id="rId26"/>
    <p:sldId id="1168" r:id="rId27"/>
    <p:sldId id="263" r:id="rId28"/>
    <p:sldId id="265" r:id="rId29"/>
    <p:sldId id="1164" r:id="rId30"/>
    <p:sldId id="1166" r:id="rId31"/>
    <p:sldId id="1170" r:id="rId32"/>
    <p:sldId id="1350" r:id="rId33"/>
    <p:sldId id="1351" r:id="rId34"/>
    <p:sldId id="1167" r:id="rId35"/>
    <p:sldId id="1185" r:id="rId36"/>
    <p:sldId id="1171" r:id="rId37"/>
    <p:sldId id="1175" r:id="rId38"/>
    <p:sldId id="1339" r:id="rId39"/>
    <p:sldId id="1341" r:id="rId40"/>
    <p:sldId id="1186" r:id="rId41"/>
    <p:sldId id="269" r:id="rId42"/>
    <p:sldId id="1337" r:id="rId43"/>
    <p:sldId id="1197" r:id="rId44"/>
    <p:sldId id="1354" r:id="rId45"/>
    <p:sldId id="270" r:id="rId46"/>
    <p:sldId id="1338" r:id="rId47"/>
    <p:sldId id="1180" r:id="rId48"/>
    <p:sldId id="1342" r:id="rId49"/>
    <p:sldId id="1340"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42554-44AC-4DB4-87AB-51DE6BBDE04C}" v="5" dt="2024-11-04T19:22:17.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0704555933886641"/>
          <c:y val="0.25659637853517286"/>
          <c:w val="0.33748297510108533"/>
          <c:h val="0.71230725724692534"/>
        </c:manualLayout>
      </c:layout>
      <c:doughnutChart>
        <c:varyColors val="1"/>
        <c:ser>
          <c:idx val="0"/>
          <c:order val="0"/>
          <c:tx>
            <c:strRef>
              <c:f>Sheet1!$B$1</c:f>
              <c:strCache>
                <c:ptCount val="1"/>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3A62-4E56-AE68-E41BB9E4000E}"/>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3A62-4E56-AE68-E41BB9E4000E}"/>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3A62-4E56-AE68-E41BB9E4000E}"/>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3A62-4E56-AE68-E41BB9E4000E}"/>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09-3A62-4E56-AE68-E41BB9E4000E}"/>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0B-3A62-4E56-AE68-E41BB9E4000E}"/>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0D-3A62-4E56-AE68-E41BB9E4000E}"/>
              </c:ext>
            </c:extLst>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c:spPr>
            <c:extLst>
              <c:ext xmlns:c16="http://schemas.microsoft.com/office/drawing/2014/chart" uri="{C3380CC4-5D6E-409C-BE32-E72D297353CC}">
                <c16:uniqueId val="{0000000F-3A62-4E56-AE68-E41BB9E4000E}"/>
              </c:ext>
            </c:extLst>
          </c:dPt>
          <c:dPt>
            <c:idx val="8"/>
            <c:bubble3D val="0"/>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c:spPr>
            <c:extLst>
              <c:ext xmlns:c16="http://schemas.microsoft.com/office/drawing/2014/chart" uri="{C3380CC4-5D6E-409C-BE32-E72D297353CC}">
                <c16:uniqueId val="{00000011-3A62-4E56-AE68-E41BB9E4000E}"/>
              </c:ext>
            </c:extLst>
          </c:dPt>
          <c:dPt>
            <c:idx val="9"/>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c:spPr>
            <c:extLst>
              <c:ext xmlns:c16="http://schemas.microsoft.com/office/drawing/2014/chart" uri="{C3380CC4-5D6E-409C-BE32-E72D297353CC}">
                <c16:uniqueId val="{00000013-3A62-4E56-AE68-E41BB9E4000E}"/>
              </c:ext>
            </c:extLst>
          </c:dPt>
          <c:dPt>
            <c:idx val="10"/>
            <c:bubble3D val="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accent5">
                    <a:lumMod val="60000"/>
                    <a:shade val="95000"/>
                  </a:schemeClr>
                </a:solidFill>
                <a:round/>
              </a:ln>
              <a:effectLst/>
            </c:spPr>
            <c:extLst>
              <c:ext xmlns:c16="http://schemas.microsoft.com/office/drawing/2014/chart" uri="{C3380CC4-5D6E-409C-BE32-E72D297353CC}">
                <c16:uniqueId val="{00000015-3A62-4E56-AE68-E41BB9E4000E}"/>
              </c:ext>
            </c:extLst>
          </c:dPt>
          <c:dLbls>
            <c:dLbl>
              <c:idx val="0"/>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3AFD87A4-581A-41CD-8390-31C28E55EAA8}" type="VALUE">
                      <a:rPr lang="en-US" sz="1500" b="0" i="0" baseline="0">
                        <a:solidFill>
                          <a:schemeClr val="tx1"/>
                        </a:solidFill>
                      </a:rPr>
                      <a:pPr>
                        <a:defRPr sz="15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0150056230738301E-2"/>
                      <c:h val="8.8080262156579534E-2"/>
                    </c:manualLayout>
                  </c15:layout>
                  <c15:dlblFieldTable/>
                  <c15:showDataLabelsRange val="0"/>
                </c:ext>
                <c:ext xmlns:c16="http://schemas.microsoft.com/office/drawing/2014/chart" uri="{C3380CC4-5D6E-409C-BE32-E72D297353CC}">
                  <c16:uniqueId val="{00000001-3A62-4E56-AE68-E41BB9E4000E}"/>
                </c:ext>
              </c:extLst>
            </c:dLbl>
            <c:dLbl>
              <c:idx val="2"/>
              <c:layout>
                <c:manualLayout>
                  <c:x val="1.1904760934386381E-2"/>
                  <c:y val="-8.6785009861932938E-2"/>
                </c:manualLayout>
              </c:layout>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DED3B818-5436-4F1F-983B-1DF6611D6077}" type="VALUE">
                      <a:rPr lang="en-US" sz="1500" b="0" i="0" baseline="0"/>
                      <a:pPr>
                        <a:defRPr sz="15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6112790294192272E-2"/>
                      <c:h val="3.4168362090833321E-2"/>
                    </c:manualLayout>
                  </c15:layout>
                  <c15:dlblFieldTable/>
                  <c15:showDataLabelsRange val="0"/>
                </c:ext>
                <c:ext xmlns:c16="http://schemas.microsoft.com/office/drawing/2014/chart" uri="{C3380CC4-5D6E-409C-BE32-E72D297353CC}">
                  <c16:uniqueId val="{00000005-3A62-4E56-AE68-E41BB9E4000E}"/>
                </c:ext>
              </c:extLst>
            </c:dLbl>
            <c:dLbl>
              <c:idx val="4"/>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43E0AF60-DE16-4BAF-92B6-2CC60B9EE7C6}" type="VALUE">
                      <a:rPr lang="en-US" sz="1500" b="0" i="0" baseline="0">
                        <a:solidFill>
                          <a:schemeClr val="tx1"/>
                        </a:solidFill>
                      </a:rPr>
                      <a:pPr>
                        <a:defRPr sz="15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1174982379242075E-2"/>
                      <c:h val="4.2057908441918125E-2"/>
                    </c:manualLayout>
                  </c15:layout>
                  <c15:dlblFieldTable/>
                  <c15:showDataLabelsRange val="0"/>
                </c:ext>
                <c:ext xmlns:c16="http://schemas.microsoft.com/office/drawing/2014/chart" uri="{C3380CC4-5D6E-409C-BE32-E72D297353CC}">
                  <c16:uniqueId val="{00000009-3A62-4E56-AE68-E41BB9E4000E}"/>
                </c:ext>
              </c:extLst>
            </c:dLbl>
            <c:dLbl>
              <c:idx val="5"/>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r>
                      <a:rPr lang="en-US" sz="1500" b="0" i="0" baseline="0">
                        <a:solidFill>
                          <a:schemeClr val="tx1"/>
                        </a:solidFill>
                      </a:rPr>
                      <a:t>13.5%</a:t>
                    </a:r>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014427984986013"/>
                      <c:h val="6.2510745939366272E-2"/>
                    </c:manualLayout>
                  </c15:layout>
                  <c15:showDataLabelsRange val="0"/>
                </c:ext>
                <c:ext xmlns:c16="http://schemas.microsoft.com/office/drawing/2014/chart" uri="{C3380CC4-5D6E-409C-BE32-E72D297353CC}">
                  <c16:uniqueId val="{0000000B-3A62-4E56-AE68-E41BB9E4000E}"/>
                </c:ext>
              </c:extLst>
            </c:dLbl>
            <c:dLbl>
              <c:idx val="6"/>
              <c:layout>
                <c:manualLayout>
                  <c:x val="4.9815347699633902E-2"/>
                  <c:y val="8.3762029746281622E-2"/>
                </c:manualLayout>
              </c:layout>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B1B63864-D6F2-48B1-80C8-17C0B298826E}" type="VALUE">
                      <a:rPr lang="en-US" sz="1500" b="0" i="0" baseline="0" smtClean="0">
                        <a:solidFill>
                          <a:schemeClr val="tx1"/>
                        </a:solidFill>
                      </a:rPr>
                      <a:pPr>
                        <a:defRPr sz="1500">
                          <a:solidFill>
                            <a:schemeClr val="tx1"/>
                          </a:solidFill>
                        </a:defRPr>
                      </a:pPr>
                      <a:t>[VALUE]</a:t>
                    </a:fld>
                    <a:r>
                      <a:rPr lang="en-US" sz="1500" b="0" i="0" baseline="0">
                        <a:solidFill>
                          <a:schemeClr val="tx1"/>
                        </a:solidFill>
                      </a:rPr>
                      <a:t> </a:t>
                    </a:r>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7905474800373806E-2"/>
                      <c:h val="6.419719274221157E-2"/>
                    </c:manualLayout>
                  </c15:layout>
                  <c15:dlblFieldTable/>
                  <c15:showDataLabelsRange val="0"/>
                </c:ext>
                <c:ext xmlns:c16="http://schemas.microsoft.com/office/drawing/2014/chart" uri="{C3380CC4-5D6E-409C-BE32-E72D297353CC}">
                  <c16:uniqueId val="{0000000D-3A62-4E56-AE68-E41BB9E4000E}"/>
                </c:ext>
              </c:extLst>
            </c:dLbl>
            <c:dLbl>
              <c:idx val="7"/>
              <c:layout>
                <c:manualLayout>
                  <c:x val="-2.5614137759807053E-2"/>
                  <c:y val="-0.11168856398145159"/>
                </c:manualLayout>
              </c:layout>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C9B32FEE-B1C5-4DE6-A0FF-B052687F86BA}" type="VALUE">
                      <a:rPr lang="en-US" sz="1500" b="0" i="0" baseline="0">
                        <a:solidFill>
                          <a:schemeClr val="tx1"/>
                        </a:solidFill>
                      </a:rPr>
                      <a:pPr>
                        <a:defRPr sz="15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278988744967579"/>
                      <c:h val="4.9947454793002943E-2"/>
                    </c:manualLayout>
                  </c15:layout>
                  <c15:dlblFieldTable/>
                  <c15:showDataLabelsRange val="0"/>
                </c:ext>
                <c:ext xmlns:c16="http://schemas.microsoft.com/office/drawing/2014/chart" uri="{C3380CC4-5D6E-409C-BE32-E72D297353CC}">
                  <c16:uniqueId val="{0000000F-3A62-4E56-AE68-E41BB9E4000E}"/>
                </c:ext>
              </c:extLst>
            </c:dLbl>
            <c:dLbl>
              <c:idx val="8"/>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687DD9AC-A274-4F58-9A37-A95E941AD6E4}" type="VALUE">
                      <a:rPr lang="en-US" sz="1500" b="0" i="0" baseline="0">
                        <a:solidFill>
                          <a:schemeClr val="tx1"/>
                        </a:solidFill>
                      </a:rPr>
                      <a:pPr>
                        <a:defRPr sz="15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4156348595853636E-2"/>
                      <c:h val="5.7837001144087748E-2"/>
                    </c:manualLayout>
                  </c15:layout>
                  <c15:dlblFieldTable/>
                  <c15:showDataLabelsRange val="0"/>
                </c:ext>
                <c:ext xmlns:c16="http://schemas.microsoft.com/office/drawing/2014/chart" uri="{C3380CC4-5D6E-409C-BE32-E72D297353CC}">
                  <c16:uniqueId val="{00000011-3A62-4E56-AE68-E41BB9E4000E}"/>
                </c:ext>
              </c:extLst>
            </c:dLbl>
            <c:dLbl>
              <c:idx val="9"/>
              <c:layout>
                <c:manualLayout>
                  <c:x val="4.6583847134554629E-3"/>
                  <c:y val="-9.1387245233399084E-2"/>
                </c:manualLayout>
              </c:layout>
              <c:tx>
                <c:rich>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fld id="{81965270-5CFC-4CA9-A5B6-DD5144E3D3DD}" type="VALUE">
                      <a:rPr lang="en-US" sz="1500" b="0" i="0" baseline="0">
                        <a:solidFill>
                          <a:schemeClr val="tx1"/>
                        </a:solidFill>
                      </a:rPr>
                      <a:pPr>
                        <a:defRPr sz="15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6226741801833859E-2"/>
                      <c:h val="2.496389134790104E-2"/>
                    </c:manualLayout>
                  </c15:layout>
                  <c15:dlblFieldTable/>
                  <c15:showDataLabelsRange val="0"/>
                </c:ext>
                <c:ext xmlns:c16="http://schemas.microsoft.com/office/drawing/2014/chart" uri="{C3380CC4-5D6E-409C-BE32-E72D297353CC}">
                  <c16:uniqueId val="{00000013-3A62-4E56-AE68-E41BB9E4000E}"/>
                </c:ext>
              </c:extLst>
            </c:dLbl>
            <c:dLbl>
              <c:idx val="10"/>
              <c:layout>
                <c:manualLayout>
                  <c:x val="2.3809521868772773E-2"/>
                  <c:y val="0.11045364891518737"/>
                </c:manualLayout>
              </c:layout>
              <c:tx>
                <c:rich>
                  <a:bodyPr rot="0" spcFirstLastPara="1" vertOverflow="ellipsis" vert="horz" wrap="square" lIns="38100" tIns="19050" rIns="38100" bIns="19050" anchor="ctr" anchorCtr="1">
                    <a:spAutoFit/>
                  </a:bodyPr>
                  <a:lstStyle/>
                  <a:p>
                    <a:pPr>
                      <a:defRPr sz="1470" b="0" i="0" u="none" strike="noStrike" kern="1200" baseline="0">
                        <a:solidFill>
                          <a:schemeClr val="tx1"/>
                        </a:solidFill>
                        <a:latin typeface="+mn-lt"/>
                        <a:ea typeface="+mn-ea"/>
                        <a:cs typeface="+mn-cs"/>
                      </a:defRPr>
                    </a:pPr>
                    <a:fld id="{0F122167-4A23-4478-AD4D-BE73509F292A}" type="VALUE">
                      <a:rPr lang="en-US" sz="1470" b="0" i="0" baseline="0"/>
                      <a:pPr>
                        <a:defRPr sz="147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7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3A62-4E56-AE68-E41BB9E4000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Sheet1!$A$2:$A$12</c:f>
              <c:strCache>
                <c:ptCount val="11"/>
                <c:pt idx="0">
                  <c:v>Domestic Equity                             33.9%</c:v>
                </c:pt>
                <c:pt idx="1">
                  <c:v>International Equity                       13.9%</c:v>
                </c:pt>
                <c:pt idx="2">
                  <c:v>Global Equity                                    3.7%</c:v>
                </c:pt>
                <c:pt idx="3">
                  <c:v>Real Estate Equity                         12.2%</c:v>
                </c:pt>
                <c:pt idx="4">
                  <c:v>Private Equity                                 11.4%</c:v>
                </c:pt>
                <c:pt idx="5">
                  <c:v>Domestic fixed income                13.5%</c:v>
                </c:pt>
                <c:pt idx="6">
                  <c:v>High-Yield Bonds                            1.0%</c:v>
                </c:pt>
                <c:pt idx="7">
                  <c:v>Global Bonds                                   2.0% </c:v>
                </c:pt>
                <c:pt idx="8">
                  <c:v>Real Estate Debt                              5.6%</c:v>
                </c:pt>
                <c:pt idx="9">
                  <c:v>Private Debt                                      1.5%</c:v>
                </c:pt>
                <c:pt idx="10">
                  <c:v>Cash Equivalents                             1.3%</c:v>
                </c:pt>
              </c:strCache>
            </c:strRef>
          </c:cat>
          <c:val>
            <c:numRef>
              <c:f>Sheet1!$B$2:$B$12</c:f>
              <c:numCache>
                <c:formatCode>0.0%</c:formatCode>
                <c:ptCount val="11"/>
                <c:pt idx="0">
                  <c:v>0.33900000000000002</c:v>
                </c:pt>
                <c:pt idx="1">
                  <c:v>0.13900000000000001</c:v>
                </c:pt>
                <c:pt idx="2">
                  <c:v>3.6999999999999998E-2</c:v>
                </c:pt>
                <c:pt idx="3">
                  <c:v>0.122</c:v>
                </c:pt>
                <c:pt idx="4">
                  <c:v>0.114</c:v>
                </c:pt>
                <c:pt idx="5">
                  <c:v>0.13500000000000001</c:v>
                </c:pt>
                <c:pt idx="6">
                  <c:v>0.01</c:v>
                </c:pt>
                <c:pt idx="7">
                  <c:v>0.02</c:v>
                </c:pt>
                <c:pt idx="8">
                  <c:v>5.6000000000000001E-2</c:v>
                </c:pt>
                <c:pt idx="9">
                  <c:v>1.4999999999999999E-2</c:v>
                </c:pt>
                <c:pt idx="10">
                  <c:v>1.2999999999999999E-2</c:v>
                </c:pt>
              </c:numCache>
            </c:numRef>
          </c:val>
          <c:extLst>
            <c:ext xmlns:c16="http://schemas.microsoft.com/office/drawing/2014/chart" uri="{C3380CC4-5D6E-409C-BE32-E72D297353CC}">
              <c16:uniqueId val="{00000016-3A62-4E56-AE68-E41BB9E4000E}"/>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7"/>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8"/>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9"/>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0.58583226927715104"/>
          <c:y val="0.15616100248596487"/>
          <c:w val="0.40829928353550399"/>
          <c:h val="0.8297173022068997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47804389729399"/>
          <c:y val="0.11714803428564864"/>
          <c:w val="0.634659218365066"/>
          <c:h val="0.72200649777979731"/>
        </c:manualLayout>
      </c:layout>
      <c:pieChart>
        <c:varyColors val="1"/>
        <c:ser>
          <c:idx val="0"/>
          <c:order val="0"/>
          <c:tx>
            <c:strRef>
              <c:f>'Asset Recon History'!$A$76</c:f>
              <c:strCache>
                <c:ptCount val="1"/>
                <c:pt idx="0">
                  <c:v>Income by source  for 30 yrs FYE 2022 (including restatement income)</c:v>
                </c:pt>
              </c:strCache>
            </c:strRef>
          </c:tx>
          <c:dPt>
            <c:idx val="0"/>
            <c:bubble3D val="0"/>
            <c:spPr>
              <a:solidFill>
                <a:srgbClr val="CC33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738-4846-B854-1C67F41271AD}"/>
              </c:ext>
            </c:extLst>
          </c:dPt>
          <c:dPt>
            <c:idx val="1"/>
            <c:bubble3D val="0"/>
            <c:spPr>
              <a:solidFill>
                <a:srgbClr val="00009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738-4846-B854-1C67F41271AD}"/>
              </c:ext>
            </c:extLst>
          </c:dPt>
          <c:dPt>
            <c:idx val="2"/>
            <c:bubble3D val="0"/>
            <c:spPr>
              <a:solidFill>
                <a:srgbClr val="99CC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738-4846-B854-1C67F41271AD}"/>
              </c:ext>
            </c:extLst>
          </c:dPt>
          <c:dLbls>
            <c:dLbl>
              <c:idx val="0"/>
              <c:layout>
                <c:manualLayout>
                  <c:x val="-0.12394394716311423"/>
                  <c:y val="-0.189417579656047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38-4846-B854-1C67F41271AD}"/>
                </c:ext>
              </c:extLst>
            </c:dLbl>
            <c:dLbl>
              <c:idx val="1"/>
              <c:layout>
                <c:manualLayout>
                  <c:x val="7.3224714007626465E-2"/>
                  <c:y val="0.10058969829171004"/>
                </c:manualLayout>
              </c:layout>
              <c:tx>
                <c:rich>
                  <a:bodyPr/>
                  <a:lstStyle/>
                  <a:p>
                    <a:fld id="{232E6CC7-7649-4521-9AF8-CCFE5F3A019B}" type="VALUE">
                      <a:rPr lang="en-US" sz="1400" baseline="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38-4846-B854-1C67F41271AD}"/>
                </c:ext>
              </c:extLst>
            </c:dLbl>
            <c:dLbl>
              <c:idx val="2"/>
              <c:layout>
                <c:manualLayout>
                  <c:x val="2.5627022240445481E-3"/>
                  <c:y val="1.209317849807041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38-4846-B854-1C67F41271A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'Asset Recon History'!$C$3:$E$3</c:f>
              <c:strCache>
                <c:ptCount val="3"/>
                <c:pt idx="0">
                  <c:v> Net Investment Income </c:v>
                </c:pt>
                <c:pt idx="1">
                  <c:v> Employer Contributions </c:v>
                </c:pt>
                <c:pt idx="2">
                  <c:v> Member Contributions </c:v>
                </c:pt>
              </c:strCache>
            </c:strRef>
          </c:cat>
          <c:val>
            <c:numRef>
              <c:f>'Asset Recon History'!$C$77:$E$77</c:f>
              <c:numCache>
                <c:formatCode>0.00%</c:formatCode>
                <c:ptCount val="3"/>
                <c:pt idx="0">
                  <c:v>0.84841790322147714</c:v>
                </c:pt>
                <c:pt idx="1">
                  <c:v>0.13228415718824083</c:v>
                </c:pt>
                <c:pt idx="2">
                  <c:v>1.9297939590282035E-2</c:v>
                </c:pt>
              </c:numCache>
            </c:numRef>
          </c:val>
          <c:extLst>
            <c:ext xmlns:c16="http://schemas.microsoft.com/office/drawing/2014/chart" uri="{C3380CC4-5D6E-409C-BE32-E72D297353CC}">
              <c16:uniqueId val="{00000006-3738-4846-B854-1C67F41271A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1.0656958324510709E-2"/>
          <c:y val="0.82808359830794054"/>
          <c:w val="0.98934304167548925"/>
          <c:h val="0.17007278140484636"/>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D7963-128F-46F9-B734-9F7B5540191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732E9A2D-EC03-49D4-9850-9DDADC36B94C}">
      <dgm:prSet phldrT="[Text]" custT="1"/>
      <dgm:spPr/>
      <dgm:t>
        <a:bodyPr/>
        <a:lstStyle/>
        <a:p>
          <a:r>
            <a:rPr lang="en-US" sz="5200" dirty="0">
              <a:latin typeface="+mj-lt"/>
            </a:rPr>
            <a:t>Year in Review</a:t>
          </a:r>
        </a:p>
      </dgm:t>
    </dgm:pt>
    <dgm:pt modelId="{E0A0A9FE-C6D9-41FE-84B3-B8C6C24584DB}" type="parTrans" cxnId="{3599EF8C-AB13-4F43-9D23-0AF76FD30F14}">
      <dgm:prSet/>
      <dgm:spPr/>
      <dgm:t>
        <a:bodyPr/>
        <a:lstStyle/>
        <a:p>
          <a:endParaRPr lang="en-US"/>
        </a:p>
      </dgm:t>
    </dgm:pt>
    <dgm:pt modelId="{5BE941F8-EA51-480E-AE52-94391548269A}" type="sibTrans" cxnId="{3599EF8C-AB13-4F43-9D23-0AF76FD30F14}">
      <dgm:prSet/>
      <dgm:spPr/>
      <dgm:t>
        <a:bodyPr/>
        <a:lstStyle/>
        <a:p>
          <a:endParaRPr lang="en-US"/>
        </a:p>
      </dgm:t>
    </dgm:pt>
    <dgm:pt modelId="{00DD089C-31C7-4865-B7F9-210E36F70D2B}">
      <dgm:prSet phldrT="[Text]" custT="1"/>
      <dgm:spPr/>
      <dgm:t>
        <a:bodyPr/>
        <a:lstStyle/>
        <a:p>
          <a:r>
            <a:rPr lang="en-US" sz="5200" dirty="0">
              <a:latin typeface="+mj-lt"/>
            </a:rPr>
            <a:t>Feedback</a:t>
          </a:r>
        </a:p>
      </dgm:t>
    </dgm:pt>
    <dgm:pt modelId="{ACF4B7C4-79C6-4780-A694-F591256D1392}" type="parTrans" cxnId="{CB9518AE-F33C-4EC8-B7ED-371A94AD01E2}">
      <dgm:prSet/>
      <dgm:spPr/>
      <dgm:t>
        <a:bodyPr/>
        <a:lstStyle/>
        <a:p>
          <a:endParaRPr lang="en-US"/>
        </a:p>
      </dgm:t>
    </dgm:pt>
    <dgm:pt modelId="{7DE5C678-7BAC-4576-91D7-1753D655FDDB}" type="sibTrans" cxnId="{CB9518AE-F33C-4EC8-B7ED-371A94AD01E2}">
      <dgm:prSet/>
      <dgm:spPr/>
      <dgm:t>
        <a:bodyPr/>
        <a:lstStyle/>
        <a:p>
          <a:endParaRPr lang="en-US"/>
        </a:p>
      </dgm:t>
    </dgm:pt>
    <dgm:pt modelId="{39A91C2D-BCFE-48A2-8DE7-12E38DAAD830}">
      <dgm:prSet phldrT="[Text]"/>
      <dgm:spPr/>
      <dgm:t>
        <a:bodyPr/>
        <a:lstStyle/>
        <a:p>
          <a:r>
            <a:rPr lang="en-US" dirty="0">
              <a:latin typeface="+mj-lt"/>
            </a:rPr>
            <a:t>Legislative Updates</a:t>
          </a:r>
        </a:p>
      </dgm:t>
    </dgm:pt>
    <dgm:pt modelId="{BEE37FE3-B3F2-4E54-83F0-52E7987CCA6C}" type="parTrans" cxnId="{B35EEDCD-5143-481D-BA9D-0B9379ABB1CE}">
      <dgm:prSet/>
      <dgm:spPr/>
      <dgm:t>
        <a:bodyPr/>
        <a:lstStyle/>
        <a:p>
          <a:endParaRPr lang="en-US"/>
        </a:p>
      </dgm:t>
    </dgm:pt>
    <dgm:pt modelId="{4F0E1E3C-B786-4132-BFAD-9BFDF5A5E969}" type="sibTrans" cxnId="{B35EEDCD-5143-481D-BA9D-0B9379ABB1CE}">
      <dgm:prSet/>
      <dgm:spPr/>
      <dgm:t>
        <a:bodyPr/>
        <a:lstStyle/>
        <a:p>
          <a:endParaRPr lang="en-US"/>
        </a:p>
      </dgm:t>
    </dgm:pt>
    <dgm:pt modelId="{BA5F2E89-CACB-441F-9B49-8B531938A299}">
      <dgm:prSet phldrT="[Text]"/>
      <dgm:spPr/>
      <dgm:t>
        <a:bodyPr/>
        <a:lstStyle/>
        <a:p>
          <a:r>
            <a:rPr lang="en-US" dirty="0">
              <a:latin typeface="+mj-lt"/>
            </a:rPr>
            <a:t>System Financials</a:t>
          </a:r>
        </a:p>
      </dgm:t>
    </dgm:pt>
    <dgm:pt modelId="{9551BD20-3931-4820-AED1-8AB1E1997A9E}" type="parTrans" cxnId="{98232B5D-25AE-43C0-BC0D-ED6931CF6BD2}">
      <dgm:prSet/>
      <dgm:spPr/>
      <dgm:t>
        <a:bodyPr/>
        <a:lstStyle/>
        <a:p>
          <a:endParaRPr lang="en-US"/>
        </a:p>
      </dgm:t>
    </dgm:pt>
    <dgm:pt modelId="{EA47FF29-608F-4244-82F8-EF8FCD5DB635}" type="sibTrans" cxnId="{98232B5D-25AE-43C0-BC0D-ED6931CF6BD2}">
      <dgm:prSet/>
      <dgm:spPr/>
      <dgm:t>
        <a:bodyPr/>
        <a:lstStyle/>
        <a:p>
          <a:endParaRPr lang="en-US"/>
        </a:p>
      </dgm:t>
    </dgm:pt>
    <dgm:pt modelId="{2BE34C76-0DDB-4D37-B942-D0EE1982776F}">
      <dgm:prSet phldrT="[Text]" custT="1"/>
      <dgm:spPr/>
      <dgm:t>
        <a:bodyPr/>
        <a:lstStyle/>
        <a:p>
          <a:r>
            <a:rPr lang="en-US" sz="5200" dirty="0">
              <a:latin typeface="+mj-lt"/>
            </a:rPr>
            <a:t>Board Elections</a:t>
          </a:r>
        </a:p>
      </dgm:t>
    </dgm:pt>
    <dgm:pt modelId="{175F2D10-4E2E-44D0-A01B-F0288E62B3A4}" type="parTrans" cxnId="{85D86FB2-22FC-4EA7-BCB4-1BD005B6BE49}">
      <dgm:prSet/>
      <dgm:spPr/>
      <dgm:t>
        <a:bodyPr/>
        <a:lstStyle/>
        <a:p>
          <a:endParaRPr lang="en-US"/>
        </a:p>
      </dgm:t>
    </dgm:pt>
    <dgm:pt modelId="{28902117-2A7B-49E7-8AAC-FF22B559DABF}" type="sibTrans" cxnId="{85D86FB2-22FC-4EA7-BCB4-1BD005B6BE49}">
      <dgm:prSet/>
      <dgm:spPr/>
      <dgm:t>
        <a:bodyPr/>
        <a:lstStyle/>
        <a:p>
          <a:endParaRPr lang="en-US"/>
        </a:p>
      </dgm:t>
    </dgm:pt>
    <dgm:pt modelId="{A4BCDE72-D7D8-49DB-9C60-850872C2C407}" type="pres">
      <dgm:prSet presAssocID="{AB4D7963-128F-46F9-B734-9F7B55401914}" presName="diagram" presStyleCnt="0">
        <dgm:presLayoutVars>
          <dgm:dir/>
          <dgm:resizeHandles val="exact"/>
        </dgm:presLayoutVars>
      </dgm:prSet>
      <dgm:spPr/>
    </dgm:pt>
    <dgm:pt modelId="{F02F6930-846E-407B-8454-585BAC79CF73}" type="pres">
      <dgm:prSet presAssocID="{732E9A2D-EC03-49D4-9850-9DDADC36B94C}" presName="node" presStyleLbl="node1" presStyleIdx="0" presStyleCnt="5" custLinFactNeighborY="-9192">
        <dgm:presLayoutVars>
          <dgm:bulletEnabled val="1"/>
        </dgm:presLayoutVars>
      </dgm:prSet>
      <dgm:spPr/>
    </dgm:pt>
    <dgm:pt modelId="{D6BA7C15-F681-47C4-9BF7-398F75757DF3}" type="pres">
      <dgm:prSet presAssocID="{5BE941F8-EA51-480E-AE52-94391548269A}" presName="sibTrans" presStyleCnt="0"/>
      <dgm:spPr/>
    </dgm:pt>
    <dgm:pt modelId="{3CD61458-583E-4DB2-95E7-A34ED0746BE5}" type="pres">
      <dgm:prSet presAssocID="{00DD089C-31C7-4865-B7F9-210E36F70D2B}" presName="node" presStyleLbl="node1" presStyleIdx="1" presStyleCnt="5" custLinFactX="10000" custLinFactNeighborX="100000" custLinFactNeighborY="-9054">
        <dgm:presLayoutVars>
          <dgm:bulletEnabled val="1"/>
        </dgm:presLayoutVars>
      </dgm:prSet>
      <dgm:spPr/>
    </dgm:pt>
    <dgm:pt modelId="{3EEB09ED-E5A7-4657-9707-C406C8978C92}" type="pres">
      <dgm:prSet presAssocID="{7DE5C678-7BAC-4576-91D7-1753D655FDDB}" presName="sibTrans" presStyleCnt="0"/>
      <dgm:spPr/>
    </dgm:pt>
    <dgm:pt modelId="{840BC486-5337-41AB-8C29-0153D3E35373}" type="pres">
      <dgm:prSet presAssocID="{39A91C2D-BCFE-48A2-8DE7-12E38DAAD830}" presName="node" presStyleLbl="node1" presStyleIdx="2" presStyleCnt="5" custLinFactX="-72390" custLinFactY="19919" custLinFactNeighborX="-100000" custLinFactNeighborY="100000">
        <dgm:presLayoutVars>
          <dgm:bulletEnabled val="1"/>
        </dgm:presLayoutVars>
      </dgm:prSet>
      <dgm:spPr/>
    </dgm:pt>
    <dgm:pt modelId="{B8DAAC5E-6E01-445E-9562-1218E5803D48}" type="pres">
      <dgm:prSet presAssocID="{4F0E1E3C-B786-4132-BFAD-9BFDF5A5E969}" presName="sibTrans" presStyleCnt="0"/>
      <dgm:spPr/>
    </dgm:pt>
    <dgm:pt modelId="{FA90DFE9-E24F-435C-8DC9-EA35842AB75B}" type="pres">
      <dgm:prSet presAssocID="{BA5F2E89-CACB-441F-9B49-8B531938A299}" presName="node" presStyleLbl="node1" presStyleIdx="3" presStyleCnt="5" custLinFactX="17906" custLinFactNeighborX="100000" custLinFactNeighborY="3276">
        <dgm:presLayoutVars>
          <dgm:bulletEnabled val="1"/>
        </dgm:presLayoutVars>
      </dgm:prSet>
      <dgm:spPr/>
    </dgm:pt>
    <dgm:pt modelId="{DC797BBB-7A80-4B67-B41D-B4E2EC3385C9}" type="pres">
      <dgm:prSet presAssocID="{EA47FF29-608F-4244-82F8-EF8FCD5DB635}" presName="sibTrans" presStyleCnt="0"/>
      <dgm:spPr/>
    </dgm:pt>
    <dgm:pt modelId="{419C4F4D-EE70-4938-9B65-9B78E8CC9250}" type="pres">
      <dgm:prSet presAssocID="{2BE34C76-0DDB-4D37-B942-D0EE1982776F}" presName="node" presStyleLbl="node1" presStyleIdx="4" presStyleCnt="5" custLinFactY="-25860" custLinFactNeighborX="-55000" custLinFactNeighborY="-100000">
        <dgm:presLayoutVars>
          <dgm:bulletEnabled val="1"/>
        </dgm:presLayoutVars>
      </dgm:prSet>
      <dgm:spPr/>
    </dgm:pt>
  </dgm:ptLst>
  <dgm:cxnLst>
    <dgm:cxn modelId="{98232B5D-25AE-43C0-BC0D-ED6931CF6BD2}" srcId="{AB4D7963-128F-46F9-B734-9F7B55401914}" destId="{BA5F2E89-CACB-441F-9B49-8B531938A299}" srcOrd="3" destOrd="0" parTransId="{9551BD20-3931-4820-AED1-8AB1E1997A9E}" sibTransId="{EA47FF29-608F-4244-82F8-EF8FCD5DB635}"/>
    <dgm:cxn modelId="{8C9A7771-0534-4791-844C-9AD41F8A4538}" type="presOf" srcId="{AB4D7963-128F-46F9-B734-9F7B55401914}" destId="{A4BCDE72-D7D8-49DB-9C60-850872C2C407}" srcOrd="0" destOrd="0" presId="urn:microsoft.com/office/officeart/2005/8/layout/default"/>
    <dgm:cxn modelId="{F40D098A-9E12-4AC4-BDD8-E57F63902A73}" type="presOf" srcId="{732E9A2D-EC03-49D4-9850-9DDADC36B94C}" destId="{F02F6930-846E-407B-8454-585BAC79CF73}" srcOrd="0" destOrd="0" presId="urn:microsoft.com/office/officeart/2005/8/layout/default"/>
    <dgm:cxn modelId="{3599EF8C-AB13-4F43-9D23-0AF76FD30F14}" srcId="{AB4D7963-128F-46F9-B734-9F7B55401914}" destId="{732E9A2D-EC03-49D4-9850-9DDADC36B94C}" srcOrd="0" destOrd="0" parTransId="{E0A0A9FE-C6D9-41FE-84B3-B8C6C24584DB}" sibTransId="{5BE941F8-EA51-480E-AE52-94391548269A}"/>
    <dgm:cxn modelId="{093E138F-F48E-474A-944D-52FED68E5998}" type="presOf" srcId="{00DD089C-31C7-4865-B7F9-210E36F70D2B}" destId="{3CD61458-583E-4DB2-95E7-A34ED0746BE5}" srcOrd="0" destOrd="0" presId="urn:microsoft.com/office/officeart/2005/8/layout/default"/>
    <dgm:cxn modelId="{658288A9-3A60-4EAE-A828-E285CBAB2FA5}" type="presOf" srcId="{39A91C2D-BCFE-48A2-8DE7-12E38DAAD830}" destId="{840BC486-5337-41AB-8C29-0153D3E35373}" srcOrd="0" destOrd="0" presId="urn:microsoft.com/office/officeart/2005/8/layout/default"/>
    <dgm:cxn modelId="{F7D630AD-91D1-4DD8-87CE-B2395F8734ED}" type="presOf" srcId="{2BE34C76-0DDB-4D37-B942-D0EE1982776F}" destId="{419C4F4D-EE70-4938-9B65-9B78E8CC9250}" srcOrd="0" destOrd="0" presId="urn:microsoft.com/office/officeart/2005/8/layout/default"/>
    <dgm:cxn modelId="{CB9518AE-F33C-4EC8-B7ED-371A94AD01E2}" srcId="{AB4D7963-128F-46F9-B734-9F7B55401914}" destId="{00DD089C-31C7-4865-B7F9-210E36F70D2B}" srcOrd="1" destOrd="0" parTransId="{ACF4B7C4-79C6-4780-A694-F591256D1392}" sibTransId="{7DE5C678-7BAC-4576-91D7-1753D655FDDB}"/>
    <dgm:cxn modelId="{85D86FB2-22FC-4EA7-BCB4-1BD005B6BE49}" srcId="{AB4D7963-128F-46F9-B734-9F7B55401914}" destId="{2BE34C76-0DDB-4D37-B942-D0EE1982776F}" srcOrd="4" destOrd="0" parTransId="{175F2D10-4E2E-44D0-A01B-F0288E62B3A4}" sibTransId="{28902117-2A7B-49E7-8AAC-FF22B559DABF}"/>
    <dgm:cxn modelId="{B35EEDCD-5143-481D-BA9D-0B9379ABB1CE}" srcId="{AB4D7963-128F-46F9-B734-9F7B55401914}" destId="{39A91C2D-BCFE-48A2-8DE7-12E38DAAD830}" srcOrd="2" destOrd="0" parTransId="{BEE37FE3-B3F2-4E54-83F0-52E7987CCA6C}" sibTransId="{4F0E1E3C-B786-4132-BFAD-9BFDF5A5E969}"/>
    <dgm:cxn modelId="{1F430BD3-F7C4-4424-AB97-4CCC832204C6}" type="presOf" srcId="{BA5F2E89-CACB-441F-9B49-8B531938A299}" destId="{FA90DFE9-E24F-435C-8DC9-EA35842AB75B}" srcOrd="0" destOrd="0" presId="urn:microsoft.com/office/officeart/2005/8/layout/default"/>
    <dgm:cxn modelId="{DCF45383-B053-4E46-9E05-8FABDE11D3CD}" type="presParOf" srcId="{A4BCDE72-D7D8-49DB-9C60-850872C2C407}" destId="{F02F6930-846E-407B-8454-585BAC79CF73}" srcOrd="0" destOrd="0" presId="urn:microsoft.com/office/officeart/2005/8/layout/default"/>
    <dgm:cxn modelId="{F9347DAF-A082-4D13-8983-B70B9D52FD1F}" type="presParOf" srcId="{A4BCDE72-D7D8-49DB-9C60-850872C2C407}" destId="{D6BA7C15-F681-47C4-9BF7-398F75757DF3}" srcOrd="1" destOrd="0" presId="urn:microsoft.com/office/officeart/2005/8/layout/default"/>
    <dgm:cxn modelId="{B25CE23C-6779-49B7-8043-7FCEE6EA3092}" type="presParOf" srcId="{A4BCDE72-D7D8-49DB-9C60-850872C2C407}" destId="{3CD61458-583E-4DB2-95E7-A34ED0746BE5}" srcOrd="2" destOrd="0" presId="urn:microsoft.com/office/officeart/2005/8/layout/default"/>
    <dgm:cxn modelId="{9046DD02-B79C-48DB-911C-5BB8165DEC3E}" type="presParOf" srcId="{A4BCDE72-D7D8-49DB-9C60-850872C2C407}" destId="{3EEB09ED-E5A7-4657-9707-C406C8978C92}" srcOrd="3" destOrd="0" presId="urn:microsoft.com/office/officeart/2005/8/layout/default"/>
    <dgm:cxn modelId="{EFB1E351-397F-41A9-B23B-F0FFBB6A122F}" type="presParOf" srcId="{A4BCDE72-D7D8-49DB-9C60-850872C2C407}" destId="{840BC486-5337-41AB-8C29-0153D3E35373}" srcOrd="4" destOrd="0" presId="urn:microsoft.com/office/officeart/2005/8/layout/default"/>
    <dgm:cxn modelId="{CEA7069C-E3A4-4C38-BB98-8095949FD317}" type="presParOf" srcId="{A4BCDE72-D7D8-49DB-9C60-850872C2C407}" destId="{B8DAAC5E-6E01-445E-9562-1218E5803D48}" srcOrd="5" destOrd="0" presId="urn:microsoft.com/office/officeart/2005/8/layout/default"/>
    <dgm:cxn modelId="{96F539F7-9A6E-47D2-A2C7-2251F37D06E0}" type="presParOf" srcId="{A4BCDE72-D7D8-49DB-9C60-850872C2C407}" destId="{FA90DFE9-E24F-435C-8DC9-EA35842AB75B}" srcOrd="6" destOrd="0" presId="urn:microsoft.com/office/officeart/2005/8/layout/default"/>
    <dgm:cxn modelId="{427274C9-5A7A-4907-8AEE-7F43AF00C6E4}" type="presParOf" srcId="{A4BCDE72-D7D8-49DB-9C60-850872C2C407}" destId="{DC797BBB-7A80-4B67-B41D-B4E2EC3385C9}" srcOrd="7" destOrd="0" presId="urn:microsoft.com/office/officeart/2005/8/layout/default"/>
    <dgm:cxn modelId="{624CA051-0834-4473-BDF3-882F70BE4B2F}" type="presParOf" srcId="{A4BCDE72-D7D8-49DB-9C60-850872C2C407}" destId="{419C4F4D-EE70-4938-9B65-9B78E8CC925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F6930-846E-407B-8454-585BAC79CF73}">
      <dsp:nvSpPr>
        <dsp:cNvPr id="0" name=""/>
        <dsp:cNvSpPr/>
      </dsp:nvSpPr>
      <dsp:spPr>
        <a:xfrm>
          <a:off x="0" y="448568"/>
          <a:ext cx="3524250" cy="2114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mj-lt"/>
            </a:rPr>
            <a:t>Year in Review</a:t>
          </a:r>
        </a:p>
      </dsp:txBody>
      <dsp:txXfrm>
        <a:off x="0" y="448568"/>
        <a:ext cx="3524250" cy="2114550"/>
      </dsp:txXfrm>
    </dsp:sp>
    <dsp:sp modelId="{3CD61458-583E-4DB2-95E7-A34ED0746BE5}">
      <dsp:nvSpPr>
        <dsp:cNvPr id="0" name=""/>
        <dsp:cNvSpPr/>
      </dsp:nvSpPr>
      <dsp:spPr>
        <a:xfrm>
          <a:off x="7753350" y="451486"/>
          <a:ext cx="3524250" cy="2114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mj-lt"/>
            </a:rPr>
            <a:t>Feedback</a:t>
          </a:r>
        </a:p>
      </dsp:txBody>
      <dsp:txXfrm>
        <a:off x="7753350" y="451486"/>
        <a:ext cx="3524250" cy="2114550"/>
      </dsp:txXfrm>
    </dsp:sp>
    <dsp:sp modelId="{840BC486-5337-41AB-8C29-0153D3E35373}">
      <dsp:nvSpPr>
        <dsp:cNvPr id="0" name=""/>
        <dsp:cNvSpPr/>
      </dsp:nvSpPr>
      <dsp:spPr>
        <a:xfrm>
          <a:off x="1677895" y="3178684"/>
          <a:ext cx="3524250" cy="2114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mj-lt"/>
            </a:rPr>
            <a:t>Legislative Updates</a:t>
          </a:r>
        </a:p>
      </dsp:txBody>
      <dsp:txXfrm>
        <a:off x="1677895" y="3178684"/>
        <a:ext cx="3524250" cy="2114550"/>
      </dsp:txXfrm>
    </dsp:sp>
    <dsp:sp modelId="{FA90DFE9-E24F-435C-8DC9-EA35842AB75B}">
      <dsp:nvSpPr>
        <dsp:cNvPr id="0" name=""/>
        <dsp:cNvSpPr/>
      </dsp:nvSpPr>
      <dsp:spPr>
        <a:xfrm>
          <a:off x="6093639" y="3179185"/>
          <a:ext cx="3524250" cy="2114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mj-lt"/>
            </a:rPr>
            <a:t>System Financials</a:t>
          </a:r>
        </a:p>
      </dsp:txBody>
      <dsp:txXfrm>
        <a:off x="6093639" y="3179185"/>
        <a:ext cx="3524250" cy="2114550"/>
      </dsp:txXfrm>
    </dsp:sp>
    <dsp:sp modelId="{419C4F4D-EE70-4938-9B65-9B78E8CC9250}">
      <dsp:nvSpPr>
        <dsp:cNvPr id="0" name=""/>
        <dsp:cNvSpPr/>
      </dsp:nvSpPr>
      <dsp:spPr>
        <a:xfrm>
          <a:off x="3876674" y="448539"/>
          <a:ext cx="3524250" cy="2114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mj-lt"/>
            </a:rPr>
            <a:t>Board Elections</a:t>
          </a:r>
        </a:p>
      </dsp:txBody>
      <dsp:txXfrm>
        <a:off x="3876674" y="448539"/>
        <a:ext cx="3524250" cy="21145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A5E010-F499-4F5D-9C6F-87666935F9C3}" type="datetimeFigureOut">
              <a:rPr lang="en-US" smtClean="0"/>
              <a:t>11/4/2024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5A9C18C-0A48-4EA1-8768-217CE794C824}" type="slidenum">
              <a:rPr lang="en-US" smtClean="0"/>
              <a:t>‹#›</a:t>
            </a:fld>
            <a:endParaRPr lang="en-US"/>
          </a:p>
        </p:txBody>
      </p:sp>
    </p:spTree>
    <p:extLst>
      <p:ext uri="{BB962C8B-B14F-4D97-AF65-F5344CB8AC3E}">
        <p14:creationId xmlns:p14="http://schemas.microsoft.com/office/powerpoint/2010/main" val="114843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a:t>
            </a:fld>
            <a:endParaRPr lang="en-US"/>
          </a:p>
        </p:txBody>
      </p:sp>
    </p:spTree>
    <p:extLst>
      <p:ext uri="{BB962C8B-B14F-4D97-AF65-F5344CB8AC3E}">
        <p14:creationId xmlns:p14="http://schemas.microsoft.com/office/powerpoint/2010/main" val="379697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10</a:t>
            </a:fld>
            <a:endParaRPr lang="en-US"/>
          </a:p>
        </p:txBody>
      </p:sp>
    </p:spTree>
    <p:extLst>
      <p:ext uri="{BB962C8B-B14F-4D97-AF65-F5344CB8AC3E}">
        <p14:creationId xmlns:p14="http://schemas.microsoft.com/office/powerpoint/2010/main" val="312433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11</a:t>
            </a:fld>
            <a:endParaRPr lang="en-US"/>
          </a:p>
        </p:txBody>
      </p:sp>
    </p:spTree>
    <p:extLst>
      <p:ext uri="{BB962C8B-B14F-4D97-AF65-F5344CB8AC3E}">
        <p14:creationId xmlns:p14="http://schemas.microsoft.com/office/powerpoint/2010/main" val="404429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12</a:t>
            </a:fld>
            <a:endParaRPr lang="en-US"/>
          </a:p>
        </p:txBody>
      </p:sp>
    </p:spTree>
    <p:extLst>
      <p:ext uri="{BB962C8B-B14F-4D97-AF65-F5344CB8AC3E}">
        <p14:creationId xmlns:p14="http://schemas.microsoft.com/office/powerpoint/2010/main" val="223368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C1C1C"/>
                </a:solidFill>
                <a:effectLst/>
                <a:highlight>
                  <a:srgbClr val="FFFFFF"/>
                </a:highlight>
                <a:latin typeface="Roboto Condensed" panose="02000000000000000000" pitchFamily="2" charset="0"/>
              </a:rPr>
              <a:t>This past February The 14</a:t>
            </a:r>
            <a:r>
              <a:rPr lang="en-US" b="0" i="0" baseline="30000">
                <a:solidFill>
                  <a:srgbClr val="1C1C1C"/>
                </a:solidFill>
                <a:effectLst/>
                <a:highlight>
                  <a:srgbClr val="FFFFFF"/>
                </a:highlight>
                <a:latin typeface="Roboto Condensed" panose="02000000000000000000" pitchFamily="2" charset="0"/>
              </a:rPr>
              <a:t>th</a:t>
            </a:r>
            <a:r>
              <a:rPr lang="en-US" b="0" i="0">
                <a:solidFill>
                  <a:srgbClr val="1C1C1C"/>
                </a:solidFill>
                <a:effectLst/>
                <a:highlight>
                  <a:srgbClr val="FFFFFF"/>
                </a:highlight>
                <a:latin typeface="Roboto Condensed" panose="02000000000000000000" pitchFamily="2" charset="0"/>
              </a:rPr>
              <a:t> annual Minority- and Women-Owned Business Enterprises </a:t>
            </a:r>
            <a:r>
              <a:rPr lang="en-US"/>
              <a:t> was for the first time in history  held at u Albany  the conference featured sessions and booths designated to acquaint potential asset mangers and brokers with the system  in addition to workshops hosted by NYSTRS staff including fixed income private equity and Public equities. </a:t>
            </a:r>
          </a:p>
        </p:txBody>
      </p:sp>
      <p:sp>
        <p:nvSpPr>
          <p:cNvPr id="4" name="Slide Number Placeholder 3"/>
          <p:cNvSpPr>
            <a:spLocks noGrp="1"/>
          </p:cNvSpPr>
          <p:nvPr>
            <p:ph type="sldNum" sz="quarter" idx="5"/>
          </p:nvPr>
        </p:nvSpPr>
        <p:spPr/>
        <p:txBody>
          <a:bodyPr/>
          <a:lstStyle/>
          <a:p>
            <a:fld id="{85A9C18C-0A48-4EA1-8768-217CE794C824}" type="slidenum">
              <a:rPr lang="en-US" smtClean="0"/>
              <a:t>13</a:t>
            </a:fld>
            <a:endParaRPr lang="en-US"/>
          </a:p>
        </p:txBody>
      </p:sp>
    </p:spTree>
    <p:extLst>
      <p:ext uri="{BB962C8B-B14F-4D97-AF65-F5344CB8AC3E}">
        <p14:creationId xmlns:p14="http://schemas.microsoft.com/office/powerpoint/2010/main" val="4174585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14</a:t>
            </a:fld>
            <a:endParaRPr lang="en-US"/>
          </a:p>
        </p:txBody>
      </p:sp>
    </p:spTree>
    <p:extLst>
      <p:ext uri="{BB962C8B-B14F-4D97-AF65-F5344CB8AC3E}">
        <p14:creationId xmlns:p14="http://schemas.microsoft.com/office/powerpoint/2010/main" val="173596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15</a:t>
            </a:fld>
            <a:endParaRPr lang="en-US"/>
          </a:p>
        </p:txBody>
      </p:sp>
    </p:spTree>
    <p:extLst>
      <p:ext uri="{BB962C8B-B14F-4D97-AF65-F5344CB8AC3E}">
        <p14:creationId xmlns:p14="http://schemas.microsoft.com/office/powerpoint/2010/main" val="197484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16</a:t>
            </a:fld>
            <a:endParaRPr lang="en-US"/>
          </a:p>
        </p:txBody>
      </p:sp>
    </p:spTree>
    <p:extLst>
      <p:ext uri="{BB962C8B-B14F-4D97-AF65-F5344CB8AC3E}">
        <p14:creationId xmlns:p14="http://schemas.microsoft.com/office/powerpoint/2010/main" val="120762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17</a:t>
            </a:fld>
            <a:endParaRPr lang="en-US"/>
          </a:p>
        </p:txBody>
      </p:sp>
    </p:spTree>
    <p:extLst>
      <p:ext uri="{BB962C8B-B14F-4D97-AF65-F5344CB8AC3E}">
        <p14:creationId xmlns:p14="http://schemas.microsoft.com/office/powerpoint/2010/main" val="867004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18</a:t>
            </a:fld>
            <a:endParaRPr lang="en-US"/>
          </a:p>
        </p:txBody>
      </p:sp>
    </p:spTree>
    <p:extLst>
      <p:ext uri="{BB962C8B-B14F-4D97-AF65-F5344CB8AC3E}">
        <p14:creationId xmlns:p14="http://schemas.microsoft.com/office/powerpoint/2010/main" val="4121741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19</a:t>
            </a:fld>
            <a:endParaRPr lang="en-US"/>
          </a:p>
        </p:txBody>
      </p:sp>
    </p:spTree>
    <p:extLst>
      <p:ext uri="{BB962C8B-B14F-4D97-AF65-F5344CB8AC3E}">
        <p14:creationId xmlns:p14="http://schemas.microsoft.com/office/powerpoint/2010/main" val="225892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9C18C-0A48-4EA1-8768-217CE794C824}" type="slidenum">
              <a:rPr lang="en-US" smtClean="0"/>
              <a:t>2</a:t>
            </a:fld>
            <a:endParaRPr lang="en-US"/>
          </a:p>
        </p:txBody>
      </p:sp>
    </p:spTree>
    <p:extLst>
      <p:ext uri="{BB962C8B-B14F-4D97-AF65-F5344CB8AC3E}">
        <p14:creationId xmlns:p14="http://schemas.microsoft.com/office/powerpoint/2010/main" val="3412135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20</a:t>
            </a:fld>
            <a:endParaRPr lang="en-US"/>
          </a:p>
        </p:txBody>
      </p:sp>
    </p:spTree>
    <p:extLst>
      <p:ext uri="{BB962C8B-B14F-4D97-AF65-F5344CB8AC3E}">
        <p14:creationId xmlns:p14="http://schemas.microsoft.com/office/powerpoint/2010/main" val="3031575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21</a:t>
            </a:fld>
            <a:endParaRPr lang="en-US"/>
          </a:p>
        </p:txBody>
      </p:sp>
    </p:spTree>
    <p:extLst>
      <p:ext uri="{BB962C8B-B14F-4D97-AF65-F5344CB8AC3E}">
        <p14:creationId xmlns:p14="http://schemas.microsoft.com/office/powerpoint/2010/main" val="24278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22</a:t>
            </a:fld>
            <a:endParaRPr lang="en-US"/>
          </a:p>
        </p:txBody>
      </p:sp>
    </p:spTree>
    <p:extLst>
      <p:ext uri="{BB962C8B-B14F-4D97-AF65-F5344CB8AC3E}">
        <p14:creationId xmlns:p14="http://schemas.microsoft.com/office/powerpoint/2010/main" val="377252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23</a:t>
            </a:fld>
            <a:endParaRPr lang="en-US"/>
          </a:p>
        </p:txBody>
      </p:sp>
    </p:spTree>
    <p:extLst>
      <p:ext uri="{BB962C8B-B14F-4D97-AF65-F5344CB8AC3E}">
        <p14:creationId xmlns:p14="http://schemas.microsoft.com/office/powerpoint/2010/main" val="4043398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24</a:t>
            </a:fld>
            <a:endParaRPr lang="en-US"/>
          </a:p>
        </p:txBody>
      </p:sp>
    </p:spTree>
    <p:extLst>
      <p:ext uri="{BB962C8B-B14F-4D97-AF65-F5344CB8AC3E}">
        <p14:creationId xmlns:p14="http://schemas.microsoft.com/office/powerpoint/2010/main" val="1298325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25</a:t>
            </a:fld>
            <a:endParaRPr lang="en-US"/>
          </a:p>
        </p:txBody>
      </p:sp>
    </p:spTree>
    <p:extLst>
      <p:ext uri="{BB962C8B-B14F-4D97-AF65-F5344CB8AC3E}">
        <p14:creationId xmlns:p14="http://schemas.microsoft.com/office/powerpoint/2010/main" val="3873796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26</a:t>
            </a:fld>
            <a:endParaRPr lang="en-US"/>
          </a:p>
        </p:txBody>
      </p:sp>
    </p:spTree>
    <p:extLst>
      <p:ext uri="{BB962C8B-B14F-4D97-AF65-F5344CB8AC3E}">
        <p14:creationId xmlns:p14="http://schemas.microsoft.com/office/powerpoint/2010/main" val="714893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27</a:t>
            </a:fld>
            <a:endParaRPr lang="en-US"/>
          </a:p>
        </p:txBody>
      </p:sp>
    </p:spTree>
    <p:extLst>
      <p:ext uri="{BB962C8B-B14F-4D97-AF65-F5344CB8AC3E}">
        <p14:creationId xmlns:p14="http://schemas.microsoft.com/office/powerpoint/2010/main" val="727497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28</a:t>
            </a:fld>
            <a:endParaRPr lang="en-US"/>
          </a:p>
        </p:txBody>
      </p:sp>
    </p:spTree>
    <p:extLst>
      <p:ext uri="{BB962C8B-B14F-4D97-AF65-F5344CB8AC3E}">
        <p14:creationId xmlns:p14="http://schemas.microsoft.com/office/powerpoint/2010/main" val="1027068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29</a:t>
            </a:fld>
            <a:endParaRPr lang="en-US"/>
          </a:p>
        </p:txBody>
      </p:sp>
    </p:spTree>
    <p:extLst>
      <p:ext uri="{BB962C8B-B14F-4D97-AF65-F5344CB8AC3E}">
        <p14:creationId xmlns:p14="http://schemas.microsoft.com/office/powerpoint/2010/main" val="207489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a:t>
            </a:fld>
            <a:endParaRPr lang="en-US"/>
          </a:p>
        </p:txBody>
      </p:sp>
    </p:spTree>
    <p:extLst>
      <p:ext uri="{BB962C8B-B14F-4D97-AF65-F5344CB8AC3E}">
        <p14:creationId xmlns:p14="http://schemas.microsoft.com/office/powerpoint/2010/main" val="12690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30</a:t>
            </a:fld>
            <a:endParaRPr lang="en-US"/>
          </a:p>
        </p:txBody>
      </p:sp>
    </p:spTree>
    <p:extLst>
      <p:ext uri="{BB962C8B-B14F-4D97-AF65-F5344CB8AC3E}">
        <p14:creationId xmlns:p14="http://schemas.microsoft.com/office/powerpoint/2010/main" val="1373377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31</a:t>
            </a:fld>
            <a:endParaRPr lang="en-US"/>
          </a:p>
        </p:txBody>
      </p:sp>
    </p:spTree>
    <p:extLst>
      <p:ext uri="{BB962C8B-B14F-4D97-AF65-F5344CB8AC3E}">
        <p14:creationId xmlns:p14="http://schemas.microsoft.com/office/powerpoint/2010/main" val="546867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32</a:t>
            </a:fld>
            <a:endParaRPr lang="en-US"/>
          </a:p>
        </p:txBody>
      </p:sp>
    </p:spTree>
    <p:extLst>
      <p:ext uri="{BB962C8B-B14F-4D97-AF65-F5344CB8AC3E}">
        <p14:creationId xmlns:p14="http://schemas.microsoft.com/office/powerpoint/2010/main" val="179119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33</a:t>
            </a:fld>
            <a:endParaRPr lang="en-US"/>
          </a:p>
        </p:txBody>
      </p:sp>
    </p:spTree>
    <p:extLst>
      <p:ext uri="{BB962C8B-B14F-4D97-AF65-F5344CB8AC3E}">
        <p14:creationId xmlns:p14="http://schemas.microsoft.com/office/powerpoint/2010/main" val="561349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34</a:t>
            </a:fld>
            <a:endParaRPr lang="en-US"/>
          </a:p>
        </p:txBody>
      </p:sp>
    </p:spTree>
    <p:extLst>
      <p:ext uri="{BB962C8B-B14F-4D97-AF65-F5344CB8AC3E}">
        <p14:creationId xmlns:p14="http://schemas.microsoft.com/office/powerpoint/2010/main" val="408105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35</a:t>
            </a:fld>
            <a:endParaRPr lang="en-US"/>
          </a:p>
        </p:txBody>
      </p:sp>
    </p:spTree>
    <p:extLst>
      <p:ext uri="{BB962C8B-B14F-4D97-AF65-F5344CB8AC3E}">
        <p14:creationId xmlns:p14="http://schemas.microsoft.com/office/powerpoint/2010/main" val="2167128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36</a:t>
            </a:fld>
            <a:endParaRPr lang="en-US"/>
          </a:p>
        </p:txBody>
      </p:sp>
    </p:spTree>
    <p:extLst>
      <p:ext uri="{BB962C8B-B14F-4D97-AF65-F5344CB8AC3E}">
        <p14:creationId xmlns:p14="http://schemas.microsoft.com/office/powerpoint/2010/main" val="4042082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37</a:t>
            </a:fld>
            <a:endParaRPr lang="en-US"/>
          </a:p>
        </p:txBody>
      </p:sp>
    </p:spTree>
    <p:extLst>
      <p:ext uri="{BB962C8B-B14F-4D97-AF65-F5344CB8AC3E}">
        <p14:creationId xmlns:p14="http://schemas.microsoft.com/office/powerpoint/2010/main" val="2998971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38</a:t>
            </a:fld>
            <a:endParaRPr lang="en-US"/>
          </a:p>
        </p:txBody>
      </p:sp>
    </p:spTree>
    <p:extLst>
      <p:ext uri="{BB962C8B-B14F-4D97-AF65-F5344CB8AC3E}">
        <p14:creationId xmlns:p14="http://schemas.microsoft.com/office/powerpoint/2010/main" val="626156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39</a:t>
            </a:fld>
            <a:endParaRPr lang="en-US"/>
          </a:p>
        </p:txBody>
      </p:sp>
    </p:spTree>
    <p:extLst>
      <p:ext uri="{BB962C8B-B14F-4D97-AF65-F5344CB8AC3E}">
        <p14:creationId xmlns:p14="http://schemas.microsoft.com/office/powerpoint/2010/main" val="40074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a:t>
            </a:fld>
            <a:endParaRPr lang="en-US"/>
          </a:p>
        </p:txBody>
      </p:sp>
    </p:spTree>
    <p:extLst>
      <p:ext uri="{BB962C8B-B14F-4D97-AF65-F5344CB8AC3E}">
        <p14:creationId xmlns:p14="http://schemas.microsoft.com/office/powerpoint/2010/main" val="4119616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40</a:t>
            </a:fld>
            <a:endParaRPr lang="en-US"/>
          </a:p>
        </p:txBody>
      </p:sp>
    </p:spTree>
    <p:extLst>
      <p:ext uri="{BB962C8B-B14F-4D97-AF65-F5344CB8AC3E}">
        <p14:creationId xmlns:p14="http://schemas.microsoft.com/office/powerpoint/2010/main" val="3649557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85A9C18C-0A48-4EA1-8768-217CE794C824}" type="slidenum">
              <a:rPr lang="en-US" smtClean="0"/>
              <a:t>41</a:t>
            </a:fld>
            <a:endParaRPr lang="en-US"/>
          </a:p>
        </p:txBody>
      </p:sp>
    </p:spTree>
    <p:extLst>
      <p:ext uri="{BB962C8B-B14F-4D97-AF65-F5344CB8AC3E}">
        <p14:creationId xmlns:p14="http://schemas.microsoft.com/office/powerpoint/2010/main" val="2117611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42</a:t>
            </a:fld>
            <a:endParaRPr lang="en-US"/>
          </a:p>
        </p:txBody>
      </p:sp>
    </p:spTree>
    <p:extLst>
      <p:ext uri="{BB962C8B-B14F-4D97-AF65-F5344CB8AC3E}">
        <p14:creationId xmlns:p14="http://schemas.microsoft.com/office/powerpoint/2010/main" val="108351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43</a:t>
            </a:fld>
            <a:endParaRPr lang="en-US"/>
          </a:p>
        </p:txBody>
      </p:sp>
    </p:spTree>
    <p:extLst>
      <p:ext uri="{BB962C8B-B14F-4D97-AF65-F5344CB8AC3E}">
        <p14:creationId xmlns:p14="http://schemas.microsoft.com/office/powerpoint/2010/main" val="637138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 know growing up I was always told not put my eggs all in one basket and that is kind of the country way of explaining diversification.  Asset allocation is the most significant tool that we use in managing the pension Funds Long term Investment performance. </a:t>
            </a:r>
            <a:r>
              <a:rPr lang="en-US">
                <a:latin typeface="Times New Roman" panose="02020603050405020304" pitchFamily="18" charset="0"/>
                <a:cs typeface="Times New Roman" panose="02020603050405020304" pitchFamily="18" charset="0"/>
              </a:rPr>
              <a:t>Diversification means owning a variety of assets that perform differently over time. Because assets perform differently in different economic times, diversification smoothens your returns and help mitigate risk and volatility.  NYSTRS Retirement Board reviews the asset allocation policy on an annual basis.  The allocation process allows us to achieve the highest possible returns while controlling the level of risk.  And it results in the lowest possible costs to employers and New York State taxpayers.</a:t>
            </a:r>
          </a:p>
        </p:txBody>
      </p:sp>
      <p:sp>
        <p:nvSpPr>
          <p:cNvPr id="4" name="Slide Number Placeholder 3"/>
          <p:cNvSpPr>
            <a:spLocks noGrp="1"/>
          </p:cNvSpPr>
          <p:nvPr>
            <p:ph type="sldNum" sz="quarter" idx="5"/>
          </p:nvPr>
        </p:nvSpPr>
        <p:spPr/>
        <p:txBody>
          <a:bodyPr/>
          <a:lstStyle/>
          <a:p>
            <a:fld id="{85A9C18C-0A48-4EA1-8768-217CE794C824}" type="slidenum">
              <a:rPr lang="en-US" smtClean="0"/>
              <a:t>44</a:t>
            </a:fld>
            <a:endParaRPr lang="en-US"/>
          </a:p>
        </p:txBody>
      </p:sp>
    </p:spTree>
    <p:extLst>
      <p:ext uri="{BB962C8B-B14F-4D97-AF65-F5344CB8AC3E}">
        <p14:creationId xmlns:p14="http://schemas.microsoft.com/office/powerpoint/2010/main" val="726855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45</a:t>
            </a:fld>
            <a:endParaRPr lang="en-US"/>
          </a:p>
        </p:txBody>
      </p:sp>
    </p:spTree>
    <p:extLst>
      <p:ext uri="{BB962C8B-B14F-4D97-AF65-F5344CB8AC3E}">
        <p14:creationId xmlns:p14="http://schemas.microsoft.com/office/powerpoint/2010/main" val="929784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46</a:t>
            </a:fld>
            <a:endParaRPr lang="en-US"/>
          </a:p>
        </p:txBody>
      </p:sp>
    </p:spTree>
    <p:extLst>
      <p:ext uri="{BB962C8B-B14F-4D97-AF65-F5344CB8AC3E}">
        <p14:creationId xmlns:p14="http://schemas.microsoft.com/office/powerpoint/2010/main" val="2839897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47</a:t>
            </a:fld>
            <a:endParaRPr lang="en-US"/>
          </a:p>
        </p:txBody>
      </p:sp>
    </p:spTree>
    <p:extLst>
      <p:ext uri="{BB962C8B-B14F-4D97-AF65-F5344CB8AC3E}">
        <p14:creationId xmlns:p14="http://schemas.microsoft.com/office/powerpoint/2010/main" val="3297822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48</a:t>
            </a:fld>
            <a:endParaRPr lang="en-US"/>
          </a:p>
        </p:txBody>
      </p:sp>
    </p:spTree>
    <p:extLst>
      <p:ext uri="{BB962C8B-B14F-4D97-AF65-F5344CB8AC3E}">
        <p14:creationId xmlns:p14="http://schemas.microsoft.com/office/powerpoint/2010/main" val="1926944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49</a:t>
            </a:fld>
            <a:endParaRPr lang="en-US"/>
          </a:p>
        </p:txBody>
      </p:sp>
    </p:spTree>
    <p:extLst>
      <p:ext uri="{BB962C8B-B14F-4D97-AF65-F5344CB8AC3E}">
        <p14:creationId xmlns:p14="http://schemas.microsoft.com/office/powerpoint/2010/main" val="427804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5</a:t>
            </a:fld>
            <a:endParaRPr lang="en-US"/>
          </a:p>
        </p:txBody>
      </p:sp>
    </p:spTree>
    <p:extLst>
      <p:ext uri="{BB962C8B-B14F-4D97-AF65-F5344CB8AC3E}">
        <p14:creationId xmlns:p14="http://schemas.microsoft.com/office/powerpoint/2010/main" val="298526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6</a:t>
            </a:fld>
            <a:endParaRPr lang="en-US"/>
          </a:p>
        </p:txBody>
      </p:sp>
    </p:spTree>
    <p:extLst>
      <p:ext uri="{BB962C8B-B14F-4D97-AF65-F5344CB8AC3E}">
        <p14:creationId xmlns:p14="http://schemas.microsoft.com/office/powerpoint/2010/main" val="10456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7</a:t>
            </a:fld>
            <a:endParaRPr lang="en-US"/>
          </a:p>
        </p:txBody>
      </p:sp>
    </p:spTree>
    <p:extLst>
      <p:ext uri="{BB962C8B-B14F-4D97-AF65-F5344CB8AC3E}">
        <p14:creationId xmlns:p14="http://schemas.microsoft.com/office/powerpoint/2010/main" val="29010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8</a:t>
            </a:fld>
            <a:endParaRPr lang="en-US"/>
          </a:p>
        </p:txBody>
      </p:sp>
    </p:spTree>
    <p:extLst>
      <p:ext uri="{BB962C8B-B14F-4D97-AF65-F5344CB8AC3E}">
        <p14:creationId xmlns:p14="http://schemas.microsoft.com/office/powerpoint/2010/main" val="387080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9C18C-0A48-4EA1-8768-217CE794C824}" type="slidenum">
              <a:rPr lang="en-US" smtClean="0"/>
              <a:t>9</a:t>
            </a:fld>
            <a:endParaRPr lang="en-US"/>
          </a:p>
        </p:txBody>
      </p:sp>
    </p:spTree>
    <p:extLst>
      <p:ext uri="{BB962C8B-B14F-4D97-AF65-F5344CB8AC3E}">
        <p14:creationId xmlns:p14="http://schemas.microsoft.com/office/powerpoint/2010/main" val="451432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 Light - No Footer Gradi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F883682B-98A1-4292-AA63-A1827D655A14}"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20330578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89C51A-D915-80B9-588A-512F3D960E0E}"/>
              </a:ext>
            </a:extLst>
          </p:cNvPr>
          <p:cNvSpPr/>
          <p:nvPr userDrawn="1"/>
        </p:nvSpPr>
        <p:spPr>
          <a:xfrm>
            <a:off x="0" y="0"/>
            <a:ext cx="4142014"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bg1"/>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85506A69-DC50-495A-9F45-CF0049D33752}"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34290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30B897F7-A5EB-AE95-5134-B2553663A184}"/>
              </a:ext>
            </a:extLst>
          </p:cNvPr>
          <p:cNvSpPr>
            <a:spLocks noGrp="1"/>
          </p:cNvSpPr>
          <p:nvPr>
            <p:ph sz="half" idx="13"/>
          </p:nvPr>
        </p:nvSpPr>
        <p:spPr>
          <a:xfrm>
            <a:off x="8305800" y="457200"/>
            <a:ext cx="3429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pic>
        <p:nvPicPr>
          <p:cNvPr id="12" name="Picture 11">
            <a:extLst>
              <a:ext uri="{FF2B5EF4-FFF2-40B4-BE49-F238E27FC236}">
                <a16:creationId xmlns:a16="http://schemas.microsoft.com/office/drawing/2014/main" id="{807A30C8-BCD4-2DF5-FA5C-81D74AB26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238276617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8A7D777A-8501-47D8-B866-008507BB8474}"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73533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DA08DE2-E747-A4A0-A5A5-DB7C804F94B7}"/>
              </a:ext>
            </a:extLst>
          </p:cNvPr>
          <p:cNvCxnSpPr>
            <a:cxnSpLocks/>
          </p:cNvCxnSpPr>
          <p:nvPr userDrawn="1"/>
        </p:nvCxnSpPr>
        <p:spPr>
          <a:xfrm flipV="1">
            <a:off x="4135755" y="457200"/>
            <a:ext cx="0" cy="586740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D3CB86D-B752-8BFF-9EF7-9C5FFB95BF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96186515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4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89C51A-D915-80B9-588A-512F3D960E0E}"/>
              </a:ext>
            </a:extLst>
          </p:cNvPr>
          <p:cNvSpPr/>
          <p:nvPr userDrawn="1"/>
        </p:nvSpPr>
        <p:spPr>
          <a:xfrm>
            <a:off x="0" y="0"/>
            <a:ext cx="4142014"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bg1"/>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DC8154A0-4B89-47A3-AEF3-43E052A600D8}"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73533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pic>
        <p:nvPicPr>
          <p:cNvPr id="12" name="Picture 11">
            <a:extLst>
              <a:ext uri="{FF2B5EF4-FFF2-40B4-BE49-F238E27FC236}">
                <a16:creationId xmlns:a16="http://schemas.microsoft.com/office/drawing/2014/main" id="{807A30C8-BCD4-2DF5-FA5C-81D74AB26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15390778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5 - 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599"/>
            <a:ext cx="5334000" cy="800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18435"/>
            <a:ext cx="5333999" cy="3371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752599"/>
            <a:ext cx="5410200" cy="800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818435"/>
            <a:ext cx="5410199" cy="3371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D7EF4721-3623-43B9-A6D1-41E4CEEDE6D3}"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15" name="Title 1">
            <a:extLst>
              <a:ext uri="{FF2B5EF4-FFF2-40B4-BE49-F238E27FC236}">
                <a16:creationId xmlns:a16="http://schemas.microsoft.com/office/drawing/2014/main" id="{7C54C39F-3B13-AA1A-00C0-05DEAF4CB6AA}"/>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406656905"/>
      </p:ext>
    </p:extLst>
  </p:cSld>
  <p:clrMapOvr>
    <a:masterClrMapping/>
  </p:clrMapOvr>
  <p:extLst>
    <p:ext uri="{DCECCB84-F9BA-43D5-87BE-67443E8EF086}">
      <p15:sldGuideLst xmlns:p15="http://schemas.microsoft.com/office/powerpoint/2012/main">
        <p15:guide id="1" pos="3648">
          <p15:clr>
            <a:srgbClr val="FBAE40"/>
          </p15:clr>
        </p15:guide>
        <p15:guide id="2"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6 - 3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7353300" cy="8382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44B73B4C-46A2-4C0E-B869-FFFF52782EEE}"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1531620"/>
            <a:ext cx="7353300" cy="102108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AE3CEB9B-C414-69FE-1F2D-600022A605BA}"/>
              </a:ext>
            </a:extLst>
          </p:cNvPr>
          <p:cNvSpPr>
            <a:spLocks noGrp="1"/>
          </p:cNvSpPr>
          <p:nvPr>
            <p:ph sz="half" idx="2"/>
          </p:nvPr>
        </p:nvSpPr>
        <p:spPr>
          <a:xfrm>
            <a:off x="457200" y="3503295"/>
            <a:ext cx="3429000"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4A7217E7-245A-81B7-AE99-2DEA05684EC3}"/>
              </a:ext>
            </a:extLst>
          </p:cNvPr>
          <p:cNvSpPr>
            <a:spLocks noGrp="1"/>
          </p:cNvSpPr>
          <p:nvPr>
            <p:ph sz="half" idx="13"/>
          </p:nvPr>
        </p:nvSpPr>
        <p:spPr>
          <a:xfrm>
            <a:off x="4381500" y="3503295"/>
            <a:ext cx="3429000"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3893768-48D1-BF3F-1B5D-DA0A07A67D4F}"/>
              </a:ext>
            </a:extLst>
          </p:cNvPr>
          <p:cNvSpPr>
            <a:spLocks noGrp="1"/>
          </p:cNvSpPr>
          <p:nvPr>
            <p:ph sz="half" idx="14"/>
          </p:nvPr>
        </p:nvSpPr>
        <p:spPr>
          <a:xfrm>
            <a:off x="8305800" y="3503295"/>
            <a:ext cx="3429000"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50AF10AA-7C65-8468-E77C-A8F848C4BD74}"/>
              </a:ext>
            </a:extLst>
          </p:cNvPr>
          <p:cNvCxnSpPr/>
          <p:nvPr userDrawn="1"/>
        </p:nvCxnSpPr>
        <p:spPr>
          <a:xfrm>
            <a:off x="422910" y="2775585"/>
            <a:ext cx="11277600"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973DE11-324D-9BBF-12C3-B20177B4EE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5" name="Text Placeholder 13">
            <a:extLst>
              <a:ext uri="{FF2B5EF4-FFF2-40B4-BE49-F238E27FC236}">
                <a16:creationId xmlns:a16="http://schemas.microsoft.com/office/drawing/2014/main" id="{9DCC52F2-FB34-DA91-8FD5-5679EBC5A574}"/>
              </a:ext>
            </a:extLst>
          </p:cNvPr>
          <p:cNvSpPr>
            <a:spLocks noGrp="1"/>
          </p:cNvSpPr>
          <p:nvPr>
            <p:ph type="body" sz="quarter" idx="15" hasCustomPrompt="1"/>
          </p:nvPr>
        </p:nvSpPr>
        <p:spPr>
          <a:xfrm>
            <a:off x="457200" y="3009900"/>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3" name="Text Placeholder 13">
            <a:extLst>
              <a:ext uri="{FF2B5EF4-FFF2-40B4-BE49-F238E27FC236}">
                <a16:creationId xmlns:a16="http://schemas.microsoft.com/office/drawing/2014/main" id="{BCA6DD79-98CB-2BEA-C332-BB1982C5077A}"/>
              </a:ext>
            </a:extLst>
          </p:cNvPr>
          <p:cNvSpPr>
            <a:spLocks noGrp="1"/>
          </p:cNvSpPr>
          <p:nvPr>
            <p:ph type="body" sz="quarter" idx="16" hasCustomPrompt="1"/>
          </p:nvPr>
        </p:nvSpPr>
        <p:spPr>
          <a:xfrm>
            <a:off x="4381500" y="3009900"/>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4" name="Text Placeholder 13">
            <a:extLst>
              <a:ext uri="{FF2B5EF4-FFF2-40B4-BE49-F238E27FC236}">
                <a16:creationId xmlns:a16="http://schemas.microsoft.com/office/drawing/2014/main" id="{D7578471-259D-C915-2D32-238A303113FC}"/>
              </a:ext>
            </a:extLst>
          </p:cNvPr>
          <p:cNvSpPr>
            <a:spLocks noGrp="1"/>
          </p:cNvSpPr>
          <p:nvPr>
            <p:ph type="body" sz="quarter" idx="17" hasCustomPrompt="1"/>
          </p:nvPr>
        </p:nvSpPr>
        <p:spPr>
          <a:xfrm>
            <a:off x="8305800" y="3009900"/>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317933160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7 - 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7353300" cy="8382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E5BFF578-185C-457B-AD59-CDBB2E9C2A49}"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1531620"/>
            <a:ext cx="7353300" cy="102108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AE3CEB9B-C414-69FE-1F2D-600022A605BA}"/>
              </a:ext>
            </a:extLst>
          </p:cNvPr>
          <p:cNvSpPr>
            <a:spLocks noGrp="1"/>
          </p:cNvSpPr>
          <p:nvPr>
            <p:ph sz="half" idx="2"/>
          </p:nvPr>
        </p:nvSpPr>
        <p:spPr>
          <a:xfrm>
            <a:off x="457200"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4A7217E7-245A-81B7-AE99-2DEA05684EC3}"/>
              </a:ext>
            </a:extLst>
          </p:cNvPr>
          <p:cNvSpPr>
            <a:spLocks noGrp="1"/>
          </p:cNvSpPr>
          <p:nvPr>
            <p:ph sz="half" idx="13"/>
          </p:nvPr>
        </p:nvSpPr>
        <p:spPr>
          <a:xfrm>
            <a:off x="3390900"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3893768-48D1-BF3F-1B5D-DA0A07A67D4F}"/>
              </a:ext>
            </a:extLst>
          </p:cNvPr>
          <p:cNvSpPr>
            <a:spLocks noGrp="1"/>
          </p:cNvSpPr>
          <p:nvPr>
            <p:ph sz="half" idx="14"/>
          </p:nvPr>
        </p:nvSpPr>
        <p:spPr>
          <a:xfrm>
            <a:off x="6324600"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50AF10AA-7C65-8468-E77C-A8F848C4BD74}"/>
              </a:ext>
            </a:extLst>
          </p:cNvPr>
          <p:cNvCxnSpPr/>
          <p:nvPr userDrawn="1"/>
        </p:nvCxnSpPr>
        <p:spPr>
          <a:xfrm>
            <a:off x="422910" y="2775585"/>
            <a:ext cx="11277600"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973DE11-324D-9BBF-12C3-B20177B4EE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5" name="Text Placeholder 13">
            <a:extLst>
              <a:ext uri="{FF2B5EF4-FFF2-40B4-BE49-F238E27FC236}">
                <a16:creationId xmlns:a16="http://schemas.microsoft.com/office/drawing/2014/main" id="{9DCC52F2-FB34-DA91-8FD5-5679EBC5A574}"/>
              </a:ext>
            </a:extLst>
          </p:cNvPr>
          <p:cNvSpPr>
            <a:spLocks noGrp="1"/>
          </p:cNvSpPr>
          <p:nvPr>
            <p:ph type="body" sz="quarter" idx="15" hasCustomPrompt="1"/>
          </p:nvPr>
        </p:nvSpPr>
        <p:spPr>
          <a:xfrm>
            <a:off x="457200" y="3009900"/>
            <a:ext cx="2478024"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3" name="Text Placeholder 13">
            <a:extLst>
              <a:ext uri="{FF2B5EF4-FFF2-40B4-BE49-F238E27FC236}">
                <a16:creationId xmlns:a16="http://schemas.microsoft.com/office/drawing/2014/main" id="{BCA6DD79-98CB-2BEA-C332-BB1982C5077A}"/>
              </a:ext>
            </a:extLst>
          </p:cNvPr>
          <p:cNvSpPr>
            <a:spLocks noGrp="1"/>
          </p:cNvSpPr>
          <p:nvPr>
            <p:ph type="body" sz="quarter" idx="16" hasCustomPrompt="1"/>
          </p:nvPr>
        </p:nvSpPr>
        <p:spPr>
          <a:xfrm>
            <a:off x="3390900" y="3009900"/>
            <a:ext cx="2478024" cy="403225"/>
          </a:xfrm>
        </p:spPr>
        <p:txBody>
          <a:bodyPr>
            <a:normAutofit/>
          </a:bodyPr>
          <a:lstStyle>
            <a:lvl1pPr marL="0" indent="0">
              <a:buNone/>
              <a:defRPr sz="20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4" name="Text Placeholder 13">
            <a:extLst>
              <a:ext uri="{FF2B5EF4-FFF2-40B4-BE49-F238E27FC236}">
                <a16:creationId xmlns:a16="http://schemas.microsoft.com/office/drawing/2014/main" id="{D7578471-259D-C915-2D32-238A303113FC}"/>
              </a:ext>
            </a:extLst>
          </p:cNvPr>
          <p:cNvSpPr>
            <a:spLocks noGrp="1"/>
          </p:cNvSpPr>
          <p:nvPr>
            <p:ph type="body" sz="quarter" idx="17" hasCustomPrompt="1"/>
          </p:nvPr>
        </p:nvSpPr>
        <p:spPr>
          <a:xfrm>
            <a:off x="6324600" y="3009900"/>
            <a:ext cx="2478024"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7" name="Content Placeholder 3">
            <a:extLst>
              <a:ext uri="{FF2B5EF4-FFF2-40B4-BE49-F238E27FC236}">
                <a16:creationId xmlns:a16="http://schemas.microsoft.com/office/drawing/2014/main" id="{41D46200-6FD2-6800-FEEB-AB71829F16EF}"/>
              </a:ext>
            </a:extLst>
          </p:cNvPr>
          <p:cNvSpPr>
            <a:spLocks noGrp="1"/>
          </p:cNvSpPr>
          <p:nvPr>
            <p:ph sz="half" idx="18"/>
          </p:nvPr>
        </p:nvSpPr>
        <p:spPr>
          <a:xfrm>
            <a:off x="9256776"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978397BC-A39F-0827-F829-B186939B3B6E}"/>
              </a:ext>
            </a:extLst>
          </p:cNvPr>
          <p:cNvSpPr>
            <a:spLocks noGrp="1"/>
          </p:cNvSpPr>
          <p:nvPr>
            <p:ph type="body" sz="quarter" idx="19" hasCustomPrompt="1"/>
          </p:nvPr>
        </p:nvSpPr>
        <p:spPr>
          <a:xfrm>
            <a:off x="9256776" y="3009900"/>
            <a:ext cx="2478024"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382884077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1 Item">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195959E4-4B65-4E0A-B328-64B988272468}"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3" name="Picture 2">
            <a:extLst>
              <a:ext uri="{FF2B5EF4-FFF2-40B4-BE49-F238E27FC236}">
                <a16:creationId xmlns:a16="http://schemas.microsoft.com/office/drawing/2014/main" id="{A973DE11-324D-9BBF-12C3-B20177B4EE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20" name="Content Placeholder 19">
            <a:extLst>
              <a:ext uri="{FF2B5EF4-FFF2-40B4-BE49-F238E27FC236}">
                <a16:creationId xmlns:a16="http://schemas.microsoft.com/office/drawing/2014/main" id="{1F96B43C-D90A-B5DC-04CF-ED17CE7770EC}"/>
              </a:ext>
            </a:extLst>
          </p:cNvPr>
          <p:cNvSpPr>
            <a:spLocks noGrp="1"/>
          </p:cNvSpPr>
          <p:nvPr>
            <p:ph sz="quarter" idx="13"/>
          </p:nvPr>
        </p:nvSpPr>
        <p:spPr>
          <a:xfrm>
            <a:off x="457201" y="457200"/>
            <a:ext cx="11277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06373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 2 Ite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457200"/>
            <a:ext cx="5333999" cy="5867399"/>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24600" y="457200"/>
            <a:ext cx="5410199" cy="5867399"/>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63151792-7A13-4D71-B176-20C54FF8737B}"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2401348966"/>
      </p:ext>
    </p:extLst>
  </p:cSld>
  <p:clrMapOvr>
    <a:masterClrMapping/>
  </p:clrMapOvr>
  <p:extLst>
    <p:ext uri="{DCECCB84-F9BA-43D5-87BE-67443E8EF086}">
      <p15:sldGuideLst xmlns:p15="http://schemas.microsoft.com/office/powerpoint/2012/main">
        <p15:guide id="1" pos="3648">
          <p15:clr>
            <a:srgbClr val="FBAE40"/>
          </p15:clr>
        </p15:guide>
        <p15:guide id="2" pos="3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 3 Ite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1" y="457200"/>
            <a:ext cx="3429000" cy="5867399"/>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4381501" y="457200"/>
            <a:ext cx="3429000" cy="5867399"/>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B5C4B2E8-854B-4E7F-9BD7-0C17B59AF5BD}"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3" name="Content Placeholder 2">
            <a:extLst>
              <a:ext uri="{FF2B5EF4-FFF2-40B4-BE49-F238E27FC236}">
                <a16:creationId xmlns:a16="http://schemas.microsoft.com/office/drawing/2014/main" id="{4B1237D0-11A5-4660-7D67-28A26950A5DA}"/>
              </a:ext>
            </a:extLst>
          </p:cNvPr>
          <p:cNvSpPr>
            <a:spLocks noGrp="1"/>
          </p:cNvSpPr>
          <p:nvPr>
            <p:ph sz="quarter" idx="13"/>
          </p:nvPr>
        </p:nvSpPr>
        <p:spPr>
          <a:xfrm>
            <a:off x="8305800" y="457200"/>
            <a:ext cx="3429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846786"/>
      </p:ext>
    </p:extLst>
  </p:cSld>
  <p:clrMapOvr>
    <a:masterClrMapping/>
  </p:clrMapOvr>
  <p:extLst>
    <p:ext uri="{DCECCB84-F9BA-43D5-87BE-67443E8EF086}">
      <p15:sldGuideLst xmlns:p15="http://schemas.microsoft.com/office/powerpoint/2012/main">
        <p15:guide id="1" pos="3648">
          <p15:clr>
            <a:srgbClr val="FBAE40"/>
          </p15:clr>
        </p15:guide>
        <p15:guide id="2"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 4 Ite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457201"/>
            <a:ext cx="5333999" cy="2651760"/>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24600" y="457201"/>
            <a:ext cx="5410199" cy="2651760"/>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9AB1EBED-C266-48E8-B393-82308628BEBA}"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2" name="Content Placeholder 5">
            <a:extLst>
              <a:ext uri="{FF2B5EF4-FFF2-40B4-BE49-F238E27FC236}">
                <a16:creationId xmlns:a16="http://schemas.microsoft.com/office/drawing/2014/main" id="{9ACB30CE-E18B-C8EC-8FEE-DD333279675B}"/>
              </a:ext>
            </a:extLst>
          </p:cNvPr>
          <p:cNvSpPr>
            <a:spLocks noGrp="1"/>
          </p:cNvSpPr>
          <p:nvPr>
            <p:ph sz="quarter" idx="13" hasCustomPrompt="1"/>
          </p:nvPr>
        </p:nvSpPr>
        <p:spPr>
          <a:xfrm>
            <a:off x="6324601" y="3672840"/>
            <a:ext cx="5410199" cy="2651760"/>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C96510BF-F9A6-BCE7-5C16-A092F92BF188}"/>
              </a:ext>
            </a:extLst>
          </p:cNvPr>
          <p:cNvSpPr>
            <a:spLocks noGrp="1"/>
          </p:cNvSpPr>
          <p:nvPr>
            <p:ph sz="half" idx="14"/>
          </p:nvPr>
        </p:nvSpPr>
        <p:spPr>
          <a:xfrm>
            <a:off x="457200" y="3672840"/>
            <a:ext cx="5333999" cy="2651760"/>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982670"/>
      </p:ext>
    </p:extLst>
  </p:cSld>
  <p:clrMapOvr>
    <a:masterClrMapping/>
  </p:clrMapOvr>
  <p:extLst>
    <p:ext uri="{DCECCB84-F9BA-43D5-87BE-67443E8EF086}">
      <p15:sldGuideLst xmlns:p15="http://schemas.microsoft.com/office/powerpoint/2012/main">
        <p15:guide id="1" pos="3648">
          <p15:clr>
            <a:srgbClr val="FBAE40"/>
          </p15:clr>
        </p15:guide>
        <p15:guide id="2"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FB74B962-B086-4BC6-9C85-98F22B457070}"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12" name="Subtitle 2">
            <a:extLst>
              <a:ext uri="{FF2B5EF4-FFF2-40B4-BE49-F238E27FC236}">
                <a16:creationId xmlns:a16="http://schemas.microsoft.com/office/drawing/2014/main" id="{9E5C5BBC-B383-0FE1-6453-C75C0DF2E82E}"/>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Tree>
    <p:extLst>
      <p:ext uri="{BB962C8B-B14F-4D97-AF65-F5344CB8AC3E}">
        <p14:creationId xmlns:p14="http://schemas.microsoft.com/office/powerpoint/2010/main" val="343988758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Logo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95F0AE-B182-47C1-66F3-741AA1E262B3}"/>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F1BE3A15-4FD3-35D3-4E60-A6EE031333B6}"/>
              </a:ext>
            </a:extLst>
          </p:cNvPr>
          <p:cNvSpPr>
            <a:spLocks noGrp="1" noChangeAspect="1"/>
          </p:cNvSpPr>
          <p:nvPr>
            <p:ph type="pic" idx="13" hasCustomPrompt="1"/>
          </p:nvPr>
        </p:nvSpPr>
        <p:spPr>
          <a:xfrm>
            <a:off x="7810500" y="1"/>
            <a:ext cx="4381500" cy="6858000"/>
          </a:xfrm>
          <a:blipFill>
            <a:blip r:embed="rId2">
              <a:extLst>
                <a:ext uri="{28A0092B-C50C-407E-A947-70E740481C1C}">
                  <a14:useLocalDpi xmlns:a14="http://schemas.microsoft.com/office/drawing/2010/main" val="0"/>
                </a:ext>
              </a:extLst>
            </a:blip>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2" name="Title 1"/>
          <p:cNvSpPr>
            <a:spLocks noGrp="1"/>
          </p:cNvSpPr>
          <p:nvPr>
            <p:ph type="ctrTitle" hasCustomPrompt="1"/>
          </p:nvPr>
        </p:nvSpPr>
        <p:spPr>
          <a:xfrm>
            <a:off x="457200" y="1752600"/>
            <a:ext cx="7353300" cy="2095500"/>
          </a:xfrm>
        </p:spPr>
        <p:txBody>
          <a:bodyPr lIns="0" tIns="0" rIns="0" bIns="0" anchor="b">
            <a:normAutofit/>
          </a:bodyPr>
          <a:lstStyle>
            <a:lvl1pPr algn="l">
              <a:defRPr sz="64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4305300"/>
            <a:ext cx="7353300" cy="2019300"/>
          </a:xfrm>
        </p:spPr>
        <p:txBody>
          <a:bodyPr lIns="0" tIns="0" rIns="0" bIns="0">
            <a:normAutofit/>
          </a:bodyPr>
          <a:lstStyle>
            <a:lvl1pPr marL="0" indent="0" algn="l">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54A18F2A-7114-4765-8DB0-4C6BB849F0CD}" type="datetime1">
              <a:rPr lang="en-US" smtClean="0"/>
              <a:t>11/4/2024</a:t>
            </a:fld>
            <a:endParaRPr lang="en-US"/>
          </a:p>
        </p:txBody>
      </p:sp>
      <p:sp>
        <p:nvSpPr>
          <p:cNvPr id="5" name="Footer Placeholder 4"/>
          <p:cNvSpPr>
            <a:spLocks noGrp="1"/>
          </p:cNvSpPr>
          <p:nvPr>
            <p:ph type="ftr" sz="quarter" idx="11"/>
          </p:nvPr>
        </p:nvSpPr>
        <p:spPr>
          <a:xfrm>
            <a:off x="460896"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a:latin typeface="+mj-lt"/>
            </a:endParaRPr>
          </a:p>
        </p:txBody>
      </p:sp>
      <p:pic>
        <p:nvPicPr>
          <p:cNvPr id="8" name="Picture 7">
            <a:extLst>
              <a:ext uri="{FF2B5EF4-FFF2-40B4-BE49-F238E27FC236}">
                <a16:creationId xmlns:a16="http://schemas.microsoft.com/office/drawing/2014/main" id="{49D5E555-4021-CFE7-F8D8-527F0BB29E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4640" y="150444"/>
            <a:ext cx="2782596" cy="1467219"/>
          </a:xfrm>
          <a:prstGeom prst="rect">
            <a:avLst/>
          </a:prstGeom>
        </p:spPr>
      </p:pic>
    </p:spTree>
    <p:extLst>
      <p:ext uri="{BB962C8B-B14F-4D97-AF65-F5344CB8AC3E}">
        <p14:creationId xmlns:p14="http://schemas.microsoft.com/office/powerpoint/2010/main" val="323563036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160000" cy="1143000"/>
          </a:xfrm>
        </p:spPr>
        <p:txBody>
          <a:bodyPr/>
          <a:lstStyle>
            <a:lvl1pPr>
              <a:defRPr sz="5333">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09600" y="1600200"/>
            <a:ext cx="10160000" cy="4800600"/>
          </a:xfrm>
        </p:spPr>
        <p:txBody>
          <a:bodyPr>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vl2pPr>
              <a:defRPr sz="3200">
                <a:latin typeface="Tahoma" panose="020B0604030504040204" pitchFamily="34" charset="0"/>
                <a:ea typeface="Tahoma" panose="020B0604030504040204" pitchFamily="34" charset="0"/>
                <a:cs typeface="Tahoma" panose="020B0604030504040204" pitchFamily="34" charset="0"/>
              </a:defRPr>
            </a:lvl2pPr>
            <a:lvl3pPr>
              <a:defRPr sz="3200">
                <a:latin typeface="Tahoma" panose="020B0604030504040204" pitchFamily="34" charset="0"/>
                <a:ea typeface="Tahoma" panose="020B0604030504040204" pitchFamily="34" charset="0"/>
                <a:cs typeface="Tahoma" panose="020B0604030504040204" pitchFamily="34" charset="0"/>
              </a:defRPr>
            </a:lvl3pPr>
            <a:lvl4pPr>
              <a:defRPr sz="3200">
                <a:latin typeface="Tahoma" panose="020B0604030504040204" pitchFamily="34" charset="0"/>
                <a:ea typeface="Tahoma" panose="020B0604030504040204" pitchFamily="34" charset="0"/>
                <a:cs typeface="Tahoma" panose="020B0604030504040204" pitchFamily="34" charset="0"/>
              </a:defRPr>
            </a:lvl4pPr>
            <a:lvl5pPr>
              <a:defRPr sz="3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062BB5-2A1B-4BCD-A78B-7B87C4B4AA98}"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77973-C7EF-47EF-9C24-0C2C005D7F96}" type="slidenum">
              <a:rPr lang="en-US" smtClean="0"/>
              <a:t>‹#›</a:t>
            </a:fld>
            <a:endParaRPr lang="en-US"/>
          </a:p>
        </p:txBody>
      </p:sp>
      <p:pic>
        <p:nvPicPr>
          <p:cNvPr id="10" name="Picture 9">
            <a:extLst>
              <a:ext uri="{FF2B5EF4-FFF2-40B4-BE49-F238E27FC236}">
                <a16:creationId xmlns:a16="http://schemas.microsoft.com/office/drawing/2014/main" id="{7AD34A33-EA70-B411-82AB-19B8EC748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4678" y="6045201"/>
            <a:ext cx="975444" cy="634039"/>
          </a:xfrm>
          <a:prstGeom prst="rect">
            <a:avLst/>
          </a:prstGeom>
        </p:spPr>
      </p:pic>
    </p:spTree>
    <p:extLst>
      <p:ext uri="{BB962C8B-B14F-4D97-AF65-F5344CB8AC3E}">
        <p14:creationId xmlns:p14="http://schemas.microsoft.com/office/powerpoint/2010/main" val="1043111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49C892-9D00-4BA1-1F1F-E09BB679B4A7}"/>
              </a:ext>
            </a:extLst>
          </p:cNvPr>
          <p:cNvSpPr/>
          <p:nvPr userDrawn="1"/>
        </p:nvSpPr>
        <p:spPr>
          <a:xfrm>
            <a:off x="0" y="5562601"/>
            <a:ext cx="12192000" cy="1295400"/>
          </a:xfrm>
          <a:prstGeom prst="rect">
            <a:avLst/>
          </a:prstGeom>
          <a:gradFill>
            <a:gsLst>
              <a:gs pos="0">
                <a:schemeClr val="accent6">
                  <a:alpha val="0"/>
                </a:schemeClr>
              </a:gs>
              <a:gs pos="77000">
                <a:schemeClr val="accent6">
                  <a:alpha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r>
              <a:rPr lang="en-US"/>
              <a:t>7/31/2024</a:t>
            </a:r>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Board Meeting</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238315117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 Gradien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blipFill>
            <a:blip r:embed="rId2">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FB74B962-B086-4BC6-9C85-98F22B457070}"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12" name="Subtitle 2">
            <a:extLst>
              <a:ext uri="{FF2B5EF4-FFF2-40B4-BE49-F238E27FC236}">
                <a16:creationId xmlns:a16="http://schemas.microsoft.com/office/drawing/2014/main" id="{9E5C5BBC-B383-0FE1-6453-C75C0DF2E82E}"/>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Tree>
    <p:extLst>
      <p:ext uri="{BB962C8B-B14F-4D97-AF65-F5344CB8AC3E}">
        <p14:creationId xmlns:p14="http://schemas.microsoft.com/office/powerpoint/2010/main" val="4292361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 Light - No Footer Gradi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6E22DF26-60E7-4D4F-B160-2DC521D6F5D0}"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33956347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A3115FA7-B814-4560-89AA-0060F8E7526F}"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6415028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 Gradien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blipFill>
            <a:blip r:embed="rId2">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A3115FA7-B814-4560-89AA-0060F8E7526F}"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50339515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4031AE1-72D3-54F6-DBE0-4F8CC01EDA24}"/>
              </a:ext>
            </a:extLst>
          </p:cNvPr>
          <p:cNvCxnSpPr>
            <a:cxnSpLocks/>
          </p:cNvCxnSpPr>
          <p:nvPr userDrawn="1"/>
        </p:nvCxnSpPr>
        <p:spPr>
          <a:xfrm>
            <a:off x="1239052" y="3112925"/>
            <a:ext cx="9371921" cy="6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3009900"/>
            <a:ext cx="497541" cy="212912"/>
          </a:xfrm>
        </p:spPr>
        <p:txBody>
          <a:bodyPr lIns="0" tIns="0" rIns="0" bIns="0" anchor="ctr">
            <a:normAutofit/>
          </a:bodyPr>
          <a:lstStyle>
            <a:lvl1pPr marL="0" indent="0" algn="l">
              <a:buNone/>
              <a:defRPr sz="1400" b="1"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2024</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C4A74259-20BA-41C1-9A3F-E06A62A57EC3}"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2" name="Rectangle 1">
            <a:extLst>
              <a:ext uri="{FF2B5EF4-FFF2-40B4-BE49-F238E27FC236}">
                <a16:creationId xmlns:a16="http://schemas.microsoft.com/office/drawing/2014/main" id="{CF03B0A1-46A1-93B5-B3FF-0445A3470EA9}"/>
              </a:ext>
            </a:extLst>
          </p:cNvPr>
          <p:cNvSpPr/>
          <p:nvPr userDrawn="1"/>
        </p:nvSpPr>
        <p:spPr>
          <a:xfrm>
            <a:off x="1024861"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A76983-CD9A-83D7-FDEF-88167E5D86C5}"/>
              </a:ext>
            </a:extLst>
          </p:cNvPr>
          <p:cNvSpPr/>
          <p:nvPr userDrawn="1"/>
        </p:nvSpPr>
        <p:spPr>
          <a:xfrm>
            <a:off x="23903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8BEAFD-1413-36BF-ADB8-208578988B3B}"/>
              </a:ext>
            </a:extLst>
          </p:cNvPr>
          <p:cNvSpPr/>
          <p:nvPr userDrawn="1"/>
        </p:nvSpPr>
        <p:spPr>
          <a:xfrm>
            <a:off x="37619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540EE5-C2F5-46C4-1C23-F2A2A7F6F3E0}"/>
              </a:ext>
            </a:extLst>
          </p:cNvPr>
          <p:cNvSpPr/>
          <p:nvPr userDrawn="1"/>
        </p:nvSpPr>
        <p:spPr>
          <a:xfrm>
            <a:off x="51335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BDFEB-404E-EC34-6632-A541286FC15F}"/>
              </a:ext>
            </a:extLst>
          </p:cNvPr>
          <p:cNvSpPr/>
          <p:nvPr userDrawn="1"/>
        </p:nvSpPr>
        <p:spPr>
          <a:xfrm>
            <a:off x="65051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FE5DC9-895B-20A2-A155-90EF703F4F5E}"/>
              </a:ext>
            </a:extLst>
          </p:cNvPr>
          <p:cNvSpPr/>
          <p:nvPr userDrawn="1"/>
        </p:nvSpPr>
        <p:spPr>
          <a:xfrm>
            <a:off x="78767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2486E6-E236-1DCA-3314-61DCD4ECAFAA}"/>
              </a:ext>
            </a:extLst>
          </p:cNvPr>
          <p:cNvSpPr/>
          <p:nvPr userDrawn="1"/>
        </p:nvSpPr>
        <p:spPr>
          <a:xfrm>
            <a:off x="92483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6D911C-D3EA-6CA3-9293-3A356D3C7EEF}"/>
              </a:ext>
            </a:extLst>
          </p:cNvPr>
          <p:cNvSpPr/>
          <p:nvPr userDrawn="1"/>
        </p:nvSpPr>
        <p:spPr>
          <a:xfrm>
            <a:off x="10610973"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00D7CF94-8BCE-9951-EAAE-6E755097EB66}"/>
              </a:ext>
            </a:extLst>
          </p:cNvPr>
          <p:cNvSpPr>
            <a:spLocks noGrp="1"/>
          </p:cNvSpPr>
          <p:nvPr>
            <p:ph type="body" sz="quarter" idx="13"/>
          </p:nvPr>
        </p:nvSpPr>
        <p:spPr>
          <a:xfrm>
            <a:off x="23935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8" name="Text Placeholder 22">
            <a:extLst>
              <a:ext uri="{FF2B5EF4-FFF2-40B4-BE49-F238E27FC236}">
                <a16:creationId xmlns:a16="http://schemas.microsoft.com/office/drawing/2014/main" id="{C95B9245-F472-3A8A-47CF-731593BEF9BF}"/>
              </a:ext>
            </a:extLst>
          </p:cNvPr>
          <p:cNvSpPr>
            <a:spLocks noGrp="1"/>
          </p:cNvSpPr>
          <p:nvPr>
            <p:ph type="body" sz="quarter" idx="14"/>
          </p:nvPr>
        </p:nvSpPr>
        <p:spPr>
          <a:xfrm>
            <a:off x="3760976"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9" name="Text Placeholder 22">
            <a:extLst>
              <a:ext uri="{FF2B5EF4-FFF2-40B4-BE49-F238E27FC236}">
                <a16:creationId xmlns:a16="http://schemas.microsoft.com/office/drawing/2014/main" id="{0E7000A4-D7EA-B424-8DEB-26279E110E15}"/>
              </a:ext>
            </a:extLst>
          </p:cNvPr>
          <p:cNvSpPr>
            <a:spLocks noGrp="1"/>
          </p:cNvSpPr>
          <p:nvPr>
            <p:ph type="body" sz="quarter" idx="15"/>
          </p:nvPr>
        </p:nvSpPr>
        <p:spPr>
          <a:xfrm>
            <a:off x="51367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0" name="Text Placeholder 22">
            <a:extLst>
              <a:ext uri="{FF2B5EF4-FFF2-40B4-BE49-F238E27FC236}">
                <a16:creationId xmlns:a16="http://schemas.microsoft.com/office/drawing/2014/main" id="{86D0711F-795B-0DF3-19A0-410B9AC9AE4A}"/>
              </a:ext>
            </a:extLst>
          </p:cNvPr>
          <p:cNvSpPr>
            <a:spLocks noGrp="1"/>
          </p:cNvSpPr>
          <p:nvPr>
            <p:ph type="body" sz="quarter" idx="16"/>
          </p:nvPr>
        </p:nvSpPr>
        <p:spPr>
          <a:xfrm>
            <a:off x="65083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1" name="Text Placeholder 22">
            <a:extLst>
              <a:ext uri="{FF2B5EF4-FFF2-40B4-BE49-F238E27FC236}">
                <a16:creationId xmlns:a16="http://schemas.microsoft.com/office/drawing/2014/main" id="{9E5ABF2D-A094-8BE0-E102-B2358B485989}"/>
              </a:ext>
            </a:extLst>
          </p:cNvPr>
          <p:cNvSpPr>
            <a:spLocks noGrp="1"/>
          </p:cNvSpPr>
          <p:nvPr>
            <p:ph type="body" sz="quarter" idx="17"/>
          </p:nvPr>
        </p:nvSpPr>
        <p:spPr>
          <a:xfrm>
            <a:off x="78799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2" name="Text Placeholder 22">
            <a:extLst>
              <a:ext uri="{FF2B5EF4-FFF2-40B4-BE49-F238E27FC236}">
                <a16:creationId xmlns:a16="http://schemas.microsoft.com/office/drawing/2014/main" id="{2BFF73B7-3F55-8F80-EEE8-D853402AB7F2}"/>
              </a:ext>
            </a:extLst>
          </p:cNvPr>
          <p:cNvSpPr>
            <a:spLocks noGrp="1"/>
          </p:cNvSpPr>
          <p:nvPr>
            <p:ph type="body" sz="quarter" idx="18"/>
          </p:nvPr>
        </p:nvSpPr>
        <p:spPr>
          <a:xfrm>
            <a:off x="92515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3" name="Text Placeholder 22">
            <a:extLst>
              <a:ext uri="{FF2B5EF4-FFF2-40B4-BE49-F238E27FC236}">
                <a16:creationId xmlns:a16="http://schemas.microsoft.com/office/drawing/2014/main" id="{DDC8883C-F0DF-4B35-AE79-1397946796C1}"/>
              </a:ext>
            </a:extLst>
          </p:cNvPr>
          <p:cNvSpPr>
            <a:spLocks noGrp="1"/>
          </p:cNvSpPr>
          <p:nvPr>
            <p:ph type="body" sz="quarter" idx="19"/>
          </p:nvPr>
        </p:nvSpPr>
        <p:spPr>
          <a:xfrm>
            <a:off x="10596284"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54" name="Text Placeholder 22">
            <a:extLst>
              <a:ext uri="{FF2B5EF4-FFF2-40B4-BE49-F238E27FC236}">
                <a16:creationId xmlns:a16="http://schemas.microsoft.com/office/drawing/2014/main" id="{6B4D5FB2-72AD-B067-E66F-1DDB4E531F55}"/>
              </a:ext>
            </a:extLst>
          </p:cNvPr>
          <p:cNvSpPr>
            <a:spLocks noGrp="1"/>
          </p:cNvSpPr>
          <p:nvPr>
            <p:ph type="body" sz="quarter" idx="20"/>
          </p:nvPr>
        </p:nvSpPr>
        <p:spPr>
          <a:xfrm>
            <a:off x="1028700"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3" name="Text Placeholder 22">
            <a:extLst>
              <a:ext uri="{FF2B5EF4-FFF2-40B4-BE49-F238E27FC236}">
                <a16:creationId xmlns:a16="http://schemas.microsoft.com/office/drawing/2014/main" id="{FE0E9205-0D31-CDEB-F052-FC49742DD535}"/>
              </a:ext>
            </a:extLst>
          </p:cNvPr>
          <p:cNvSpPr>
            <a:spLocks noGrp="1"/>
          </p:cNvSpPr>
          <p:nvPr>
            <p:ph type="body" sz="quarter" idx="29"/>
          </p:nvPr>
        </p:nvSpPr>
        <p:spPr>
          <a:xfrm>
            <a:off x="23986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4" name="Text Placeholder 22">
            <a:extLst>
              <a:ext uri="{FF2B5EF4-FFF2-40B4-BE49-F238E27FC236}">
                <a16:creationId xmlns:a16="http://schemas.microsoft.com/office/drawing/2014/main" id="{4380D207-24E6-307C-19C1-6334ED8350C3}"/>
              </a:ext>
            </a:extLst>
          </p:cNvPr>
          <p:cNvSpPr>
            <a:spLocks noGrp="1"/>
          </p:cNvSpPr>
          <p:nvPr>
            <p:ph type="body" sz="quarter" idx="30"/>
          </p:nvPr>
        </p:nvSpPr>
        <p:spPr>
          <a:xfrm>
            <a:off x="3766017"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5" name="Text Placeholder 22">
            <a:extLst>
              <a:ext uri="{FF2B5EF4-FFF2-40B4-BE49-F238E27FC236}">
                <a16:creationId xmlns:a16="http://schemas.microsoft.com/office/drawing/2014/main" id="{795EDFAF-74EB-B6D3-1646-1893FF3317C2}"/>
              </a:ext>
            </a:extLst>
          </p:cNvPr>
          <p:cNvSpPr>
            <a:spLocks noGrp="1"/>
          </p:cNvSpPr>
          <p:nvPr>
            <p:ph type="body" sz="quarter" idx="31"/>
          </p:nvPr>
        </p:nvSpPr>
        <p:spPr>
          <a:xfrm>
            <a:off x="51418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6" name="Text Placeholder 22">
            <a:extLst>
              <a:ext uri="{FF2B5EF4-FFF2-40B4-BE49-F238E27FC236}">
                <a16:creationId xmlns:a16="http://schemas.microsoft.com/office/drawing/2014/main" id="{5C8CC7D7-F88C-76CA-94D2-01FAE2092DE1}"/>
              </a:ext>
            </a:extLst>
          </p:cNvPr>
          <p:cNvSpPr>
            <a:spLocks noGrp="1"/>
          </p:cNvSpPr>
          <p:nvPr>
            <p:ph type="body" sz="quarter" idx="32"/>
          </p:nvPr>
        </p:nvSpPr>
        <p:spPr>
          <a:xfrm>
            <a:off x="65134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7" name="Text Placeholder 22">
            <a:extLst>
              <a:ext uri="{FF2B5EF4-FFF2-40B4-BE49-F238E27FC236}">
                <a16:creationId xmlns:a16="http://schemas.microsoft.com/office/drawing/2014/main" id="{EA6F9455-32B2-8B13-250F-0D85622161E9}"/>
              </a:ext>
            </a:extLst>
          </p:cNvPr>
          <p:cNvSpPr>
            <a:spLocks noGrp="1"/>
          </p:cNvSpPr>
          <p:nvPr>
            <p:ph type="body" sz="quarter" idx="33"/>
          </p:nvPr>
        </p:nvSpPr>
        <p:spPr>
          <a:xfrm>
            <a:off x="78850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8" name="Text Placeholder 22">
            <a:extLst>
              <a:ext uri="{FF2B5EF4-FFF2-40B4-BE49-F238E27FC236}">
                <a16:creationId xmlns:a16="http://schemas.microsoft.com/office/drawing/2014/main" id="{C0CB5E82-F6E1-BDB1-1B16-22980785B33D}"/>
              </a:ext>
            </a:extLst>
          </p:cNvPr>
          <p:cNvSpPr>
            <a:spLocks noGrp="1"/>
          </p:cNvSpPr>
          <p:nvPr>
            <p:ph type="body" sz="quarter" idx="34"/>
          </p:nvPr>
        </p:nvSpPr>
        <p:spPr>
          <a:xfrm>
            <a:off x="92566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9" name="Text Placeholder 22">
            <a:extLst>
              <a:ext uri="{FF2B5EF4-FFF2-40B4-BE49-F238E27FC236}">
                <a16:creationId xmlns:a16="http://schemas.microsoft.com/office/drawing/2014/main" id="{E090CB97-CE60-17DB-C8F4-3055EB6D27C0}"/>
              </a:ext>
            </a:extLst>
          </p:cNvPr>
          <p:cNvSpPr>
            <a:spLocks noGrp="1"/>
          </p:cNvSpPr>
          <p:nvPr>
            <p:ph type="body" sz="quarter" idx="35"/>
          </p:nvPr>
        </p:nvSpPr>
        <p:spPr>
          <a:xfrm>
            <a:off x="10601325"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0" name="Text Placeholder 22">
            <a:extLst>
              <a:ext uri="{FF2B5EF4-FFF2-40B4-BE49-F238E27FC236}">
                <a16:creationId xmlns:a16="http://schemas.microsoft.com/office/drawing/2014/main" id="{A1923041-2AD1-665E-EE16-3C3E9CC1E8F8}"/>
              </a:ext>
            </a:extLst>
          </p:cNvPr>
          <p:cNvSpPr>
            <a:spLocks noGrp="1"/>
          </p:cNvSpPr>
          <p:nvPr>
            <p:ph type="body" sz="quarter" idx="36"/>
          </p:nvPr>
        </p:nvSpPr>
        <p:spPr>
          <a:xfrm>
            <a:off x="1033741"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Tree>
    <p:extLst>
      <p:ext uri="{BB962C8B-B14F-4D97-AF65-F5344CB8AC3E}">
        <p14:creationId xmlns:p14="http://schemas.microsoft.com/office/powerpoint/2010/main" val="2883341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 2">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4031AE1-72D3-54F6-DBE0-4F8CC01EDA24}"/>
              </a:ext>
            </a:extLst>
          </p:cNvPr>
          <p:cNvCxnSpPr>
            <a:cxnSpLocks/>
          </p:cNvCxnSpPr>
          <p:nvPr userDrawn="1"/>
        </p:nvCxnSpPr>
        <p:spPr>
          <a:xfrm>
            <a:off x="1239052" y="1861027"/>
            <a:ext cx="9371921" cy="6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1758002"/>
            <a:ext cx="497541" cy="212912"/>
          </a:xfrm>
        </p:spPr>
        <p:txBody>
          <a:bodyPr lIns="0" tIns="0" rIns="0" bIns="0" anchor="ctr">
            <a:normAutofit/>
          </a:bodyPr>
          <a:lstStyle>
            <a:lvl1pPr marL="0" indent="0" algn="l">
              <a:buNone/>
              <a:defRPr sz="1400" b="1"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2024</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23620F2C-65D2-458A-A627-B307C419FFA1}"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2" name="Rectangle 1">
            <a:extLst>
              <a:ext uri="{FF2B5EF4-FFF2-40B4-BE49-F238E27FC236}">
                <a16:creationId xmlns:a16="http://schemas.microsoft.com/office/drawing/2014/main" id="{CF03B0A1-46A1-93B5-B3FF-0445A3470EA9}"/>
              </a:ext>
            </a:extLst>
          </p:cNvPr>
          <p:cNvSpPr/>
          <p:nvPr userDrawn="1"/>
        </p:nvSpPr>
        <p:spPr>
          <a:xfrm>
            <a:off x="1024861"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A76983-CD9A-83D7-FDEF-88167E5D86C5}"/>
              </a:ext>
            </a:extLst>
          </p:cNvPr>
          <p:cNvSpPr/>
          <p:nvPr userDrawn="1"/>
        </p:nvSpPr>
        <p:spPr>
          <a:xfrm>
            <a:off x="23903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8BEAFD-1413-36BF-ADB8-208578988B3B}"/>
              </a:ext>
            </a:extLst>
          </p:cNvPr>
          <p:cNvSpPr/>
          <p:nvPr userDrawn="1"/>
        </p:nvSpPr>
        <p:spPr>
          <a:xfrm>
            <a:off x="37619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540EE5-C2F5-46C4-1C23-F2A2A7F6F3E0}"/>
              </a:ext>
            </a:extLst>
          </p:cNvPr>
          <p:cNvSpPr/>
          <p:nvPr userDrawn="1"/>
        </p:nvSpPr>
        <p:spPr>
          <a:xfrm>
            <a:off x="51335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BDFEB-404E-EC34-6632-A541286FC15F}"/>
              </a:ext>
            </a:extLst>
          </p:cNvPr>
          <p:cNvSpPr/>
          <p:nvPr userDrawn="1"/>
        </p:nvSpPr>
        <p:spPr>
          <a:xfrm>
            <a:off x="65051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FE5DC9-895B-20A2-A155-90EF703F4F5E}"/>
              </a:ext>
            </a:extLst>
          </p:cNvPr>
          <p:cNvSpPr/>
          <p:nvPr userDrawn="1"/>
        </p:nvSpPr>
        <p:spPr>
          <a:xfrm>
            <a:off x="78767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2486E6-E236-1DCA-3314-61DCD4ECAFAA}"/>
              </a:ext>
            </a:extLst>
          </p:cNvPr>
          <p:cNvSpPr/>
          <p:nvPr userDrawn="1"/>
        </p:nvSpPr>
        <p:spPr>
          <a:xfrm>
            <a:off x="92483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6D911C-D3EA-6CA3-9293-3A356D3C7EEF}"/>
              </a:ext>
            </a:extLst>
          </p:cNvPr>
          <p:cNvSpPr/>
          <p:nvPr userDrawn="1"/>
        </p:nvSpPr>
        <p:spPr>
          <a:xfrm>
            <a:off x="10610973"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00D7CF94-8BCE-9951-EAAE-6E755097EB66}"/>
              </a:ext>
            </a:extLst>
          </p:cNvPr>
          <p:cNvSpPr>
            <a:spLocks noGrp="1"/>
          </p:cNvSpPr>
          <p:nvPr>
            <p:ph type="body" sz="quarter" idx="13"/>
          </p:nvPr>
        </p:nvSpPr>
        <p:spPr>
          <a:xfrm>
            <a:off x="23935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8" name="Text Placeholder 22">
            <a:extLst>
              <a:ext uri="{FF2B5EF4-FFF2-40B4-BE49-F238E27FC236}">
                <a16:creationId xmlns:a16="http://schemas.microsoft.com/office/drawing/2014/main" id="{C95B9245-F472-3A8A-47CF-731593BEF9BF}"/>
              </a:ext>
            </a:extLst>
          </p:cNvPr>
          <p:cNvSpPr>
            <a:spLocks noGrp="1"/>
          </p:cNvSpPr>
          <p:nvPr>
            <p:ph type="body" sz="quarter" idx="14"/>
          </p:nvPr>
        </p:nvSpPr>
        <p:spPr>
          <a:xfrm>
            <a:off x="3760976"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9" name="Text Placeholder 22">
            <a:extLst>
              <a:ext uri="{FF2B5EF4-FFF2-40B4-BE49-F238E27FC236}">
                <a16:creationId xmlns:a16="http://schemas.microsoft.com/office/drawing/2014/main" id="{0E7000A4-D7EA-B424-8DEB-26279E110E15}"/>
              </a:ext>
            </a:extLst>
          </p:cNvPr>
          <p:cNvSpPr>
            <a:spLocks noGrp="1"/>
          </p:cNvSpPr>
          <p:nvPr>
            <p:ph type="body" sz="quarter" idx="15"/>
          </p:nvPr>
        </p:nvSpPr>
        <p:spPr>
          <a:xfrm>
            <a:off x="51367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0" name="Text Placeholder 22">
            <a:extLst>
              <a:ext uri="{FF2B5EF4-FFF2-40B4-BE49-F238E27FC236}">
                <a16:creationId xmlns:a16="http://schemas.microsoft.com/office/drawing/2014/main" id="{86D0711F-795B-0DF3-19A0-410B9AC9AE4A}"/>
              </a:ext>
            </a:extLst>
          </p:cNvPr>
          <p:cNvSpPr>
            <a:spLocks noGrp="1"/>
          </p:cNvSpPr>
          <p:nvPr>
            <p:ph type="body" sz="quarter" idx="16"/>
          </p:nvPr>
        </p:nvSpPr>
        <p:spPr>
          <a:xfrm>
            <a:off x="65083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1" name="Text Placeholder 22">
            <a:extLst>
              <a:ext uri="{FF2B5EF4-FFF2-40B4-BE49-F238E27FC236}">
                <a16:creationId xmlns:a16="http://schemas.microsoft.com/office/drawing/2014/main" id="{9E5ABF2D-A094-8BE0-E102-B2358B485989}"/>
              </a:ext>
            </a:extLst>
          </p:cNvPr>
          <p:cNvSpPr>
            <a:spLocks noGrp="1"/>
          </p:cNvSpPr>
          <p:nvPr>
            <p:ph type="body" sz="quarter" idx="17"/>
          </p:nvPr>
        </p:nvSpPr>
        <p:spPr>
          <a:xfrm>
            <a:off x="78799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2" name="Text Placeholder 22">
            <a:extLst>
              <a:ext uri="{FF2B5EF4-FFF2-40B4-BE49-F238E27FC236}">
                <a16:creationId xmlns:a16="http://schemas.microsoft.com/office/drawing/2014/main" id="{2BFF73B7-3F55-8F80-EEE8-D853402AB7F2}"/>
              </a:ext>
            </a:extLst>
          </p:cNvPr>
          <p:cNvSpPr>
            <a:spLocks noGrp="1"/>
          </p:cNvSpPr>
          <p:nvPr>
            <p:ph type="body" sz="quarter" idx="18"/>
          </p:nvPr>
        </p:nvSpPr>
        <p:spPr>
          <a:xfrm>
            <a:off x="92515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3" name="Text Placeholder 22">
            <a:extLst>
              <a:ext uri="{FF2B5EF4-FFF2-40B4-BE49-F238E27FC236}">
                <a16:creationId xmlns:a16="http://schemas.microsoft.com/office/drawing/2014/main" id="{DDC8883C-F0DF-4B35-AE79-1397946796C1}"/>
              </a:ext>
            </a:extLst>
          </p:cNvPr>
          <p:cNvSpPr>
            <a:spLocks noGrp="1"/>
          </p:cNvSpPr>
          <p:nvPr>
            <p:ph type="body" sz="quarter" idx="19"/>
          </p:nvPr>
        </p:nvSpPr>
        <p:spPr>
          <a:xfrm>
            <a:off x="10596284"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54" name="Text Placeholder 22">
            <a:extLst>
              <a:ext uri="{FF2B5EF4-FFF2-40B4-BE49-F238E27FC236}">
                <a16:creationId xmlns:a16="http://schemas.microsoft.com/office/drawing/2014/main" id="{6B4D5FB2-72AD-B067-E66F-1DDB4E531F55}"/>
              </a:ext>
            </a:extLst>
          </p:cNvPr>
          <p:cNvSpPr>
            <a:spLocks noGrp="1"/>
          </p:cNvSpPr>
          <p:nvPr>
            <p:ph type="body" sz="quarter" idx="20"/>
          </p:nvPr>
        </p:nvSpPr>
        <p:spPr>
          <a:xfrm>
            <a:off x="1028700"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cxnSp>
        <p:nvCxnSpPr>
          <p:cNvPr id="55" name="Straight Connector 54">
            <a:extLst>
              <a:ext uri="{FF2B5EF4-FFF2-40B4-BE49-F238E27FC236}">
                <a16:creationId xmlns:a16="http://schemas.microsoft.com/office/drawing/2014/main" id="{F1B69DD0-E07D-0EC6-2F7C-979F0FDC039F}"/>
              </a:ext>
            </a:extLst>
          </p:cNvPr>
          <p:cNvCxnSpPr>
            <a:cxnSpLocks/>
          </p:cNvCxnSpPr>
          <p:nvPr userDrawn="1"/>
        </p:nvCxnSpPr>
        <p:spPr>
          <a:xfrm>
            <a:off x="1239052" y="4167685"/>
            <a:ext cx="9371921" cy="6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6EA13B00-CDAD-D0ED-E328-3584EEFDDBAF}"/>
              </a:ext>
            </a:extLst>
          </p:cNvPr>
          <p:cNvSpPr txBox="1">
            <a:spLocks/>
          </p:cNvSpPr>
          <p:nvPr userDrawn="1"/>
        </p:nvSpPr>
        <p:spPr>
          <a:xfrm>
            <a:off x="457200" y="4064660"/>
            <a:ext cx="497541" cy="212912"/>
          </a:xfrm>
          <a:prstGeom prst="rect">
            <a:avLst/>
          </a:prstGeom>
        </p:spPr>
        <p:txBody>
          <a:bodyPr vert="horz" lIns="0" tIns="0" rIns="0" bIns="0" rtlCol="0" anchor="ctr">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chemeClr val="accent1"/>
                </a:solidFill>
                <a:latin typeface="+mn-lt"/>
                <a:ea typeface="+mn-ea"/>
                <a:cs typeface="Roboto Serif Medium" pitchFamily="2"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2023</a:t>
            </a:r>
          </a:p>
        </p:txBody>
      </p:sp>
      <p:sp>
        <p:nvSpPr>
          <p:cNvPr id="57" name="Rectangle 56">
            <a:extLst>
              <a:ext uri="{FF2B5EF4-FFF2-40B4-BE49-F238E27FC236}">
                <a16:creationId xmlns:a16="http://schemas.microsoft.com/office/drawing/2014/main" id="{7AC94C12-8169-40A0-AA4A-38ED5290CB99}"/>
              </a:ext>
            </a:extLst>
          </p:cNvPr>
          <p:cNvSpPr/>
          <p:nvPr userDrawn="1"/>
        </p:nvSpPr>
        <p:spPr>
          <a:xfrm>
            <a:off x="1024861"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8EE48-9510-945F-949F-532FC1EC20A5}"/>
              </a:ext>
            </a:extLst>
          </p:cNvPr>
          <p:cNvSpPr/>
          <p:nvPr userDrawn="1"/>
        </p:nvSpPr>
        <p:spPr>
          <a:xfrm>
            <a:off x="23903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F974BD8-C51A-A791-92C2-323398200187}"/>
              </a:ext>
            </a:extLst>
          </p:cNvPr>
          <p:cNvSpPr/>
          <p:nvPr userDrawn="1"/>
        </p:nvSpPr>
        <p:spPr>
          <a:xfrm>
            <a:off x="37619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890135D-FB8C-78A6-32C5-FE9495430489}"/>
              </a:ext>
            </a:extLst>
          </p:cNvPr>
          <p:cNvSpPr/>
          <p:nvPr userDrawn="1"/>
        </p:nvSpPr>
        <p:spPr>
          <a:xfrm>
            <a:off x="51335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A87C888-E972-28E0-2EEC-076E992A5B59}"/>
              </a:ext>
            </a:extLst>
          </p:cNvPr>
          <p:cNvSpPr/>
          <p:nvPr userDrawn="1"/>
        </p:nvSpPr>
        <p:spPr>
          <a:xfrm>
            <a:off x="65051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1A93E69-CAD0-01EC-9665-0BEFC872290A}"/>
              </a:ext>
            </a:extLst>
          </p:cNvPr>
          <p:cNvSpPr/>
          <p:nvPr userDrawn="1"/>
        </p:nvSpPr>
        <p:spPr>
          <a:xfrm>
            <a:off x="78767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1B5A75-0FAC-BA4A-7649-5B1B6ED3303B}"/>
              </a:ext>
            </a:extLst>
          </p:cNvPr>
          <p:cNvSpPr/>
          <p:nvPr userDrawn="1"/>
        </p:nvSpPr>
        <p:spPr>
          <a:xfrm>
            <a:off x="92483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7727A91-FE11-520B-1806-343B39AC3DDC}"/>
              </a:ext>
            </a:extLst>
          </p:cNvPr>
          <p:cNvSpPr/>
          <p:nvPr userDrawn="1"/>
        </p:nvSpPr>
        <p:spPr>
          <a:xfrm>
            <a:off x="10610973"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22">
            <a:extLst>
              <a:ext uri="{FF2B5EF4-FFF2-40B4-BE49-F238E27FC236}">
                <a16:creationId xmlns:a16="http://schemas.microsoft.com/office/drawing/2014/main" id="{CEED6CF6-9A78-7FFA-89E2-394580B8BC14}"/>
              </a:ext>
            </a:extLst>
          </p:cNvPr>
          <p:cNvSpPr>
            <a:spLocks noGrp="1"/>
          </p:cNvSpPr>
          <p:nvPr>
            <p:ph type="body" sz="quarter" idx="21"/>
          </p:nvPr>
        </p:nvSpPr>
        <p:spPr>
          <a:xfrm>
            <a:off x="23935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6" name="Text Placeholder 22">
            <a:extLst>
              <a:ext uri="{FF2B5EF4-FFF2-40B4-BE49-F238E27FC236}">
                <a16:creationId xmlns:a16="http://schemas.microsoft.com/office/drawing/2014/main" id="{86779D51-5D9A-EA96-5301-2A4B301CD00A}"/>
              </a:ext>
            </a:extLst>
          </p:cNvPr>
          <p:cNvSpPr>
            <a:spLocks noGrp="1"/>
          </p:cNvSpPr>
          <p:nvPr>
            <p:ph type="body" sz="quarter" idx="22"/>
          </p:nvPr>
        </p:nvSpPr>
        <p:spPr>
          <a:xfrm>
            <a:off x="3760976"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7" name="Text Placeholder 22">
            <a:extLst>
              <a:ext uri="{FF2B5EF4-FFF2-40B4-BE49-F238E27FC236}">
                <a16:creationId xmlns:a16="http://schemas.microsoft.com/office/drawing/2014/main" id="{6BE336A5-D3E7-95DE-A993-58438E22748C}"/>
              </a:ext>
            </a:extLst>
          </p:cNvPr>
          <p:cNvSpPr>
            <a:spLocks noGrp="1"/>
          </p:cNvSpPr>
          <p:nvPr>
            <p:ph type="body" sz="quarter" idx="23"/>
          </p:nvPr>
        </p:nvSpPr>
        <p:spPr>
          <a:xfrm>
            <a:off x="51367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8" name="Text Placeholder 22">
            <a:extLst>
              <a:ext uri="{FF2B5EF4-FFF2-40B4-BE49-F238E27FC236}">
                <a16:creationId xmlns:a16="http://schemas.microsoft.com/office/drawing/2014/main" id="{69893E58-4265-B39D-C90C-66BD649D868D}"/>
              </a:ext>
            </a:extLst>
          </p:cNvPr>
          <p:cNvSpPr>
            <a:spLocks noGrp="1"/>
          </p:cNvSpPr>
          <p:nvPr>
            <p:ph type="body" sz="quarter" idx="24"/>
          </p:nvPr>
        </p:nvSpPr>
        <p:spPr>
          <a:xfrm>
            <a:off x="65083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9" name="Text Placeholder 22">
            <a:extLst>
              <a:ext uri="{FF2B5EF4-FFF2-40B4-BE49-F238E27FC236}">
                <a16:creationId xmlns:a16="http://schemas.microsoft.com/office/drawing/2014/main" id="{6F2962E0-CCBF-D729-A217-4256F20F31A1}"/>
              </a:ext>
            </a:extLst>
          </p:cNvPr>
          <p:cNvSpPr>
            <a:spLocks noGrp="1"/>
          </p:cNvSpPr>
          <p:nvPr>
            <p:ph type="body" sz="quarter" idx="25"/>
          </p:nvPr>
        </p:nvSpPr>
        <p:spPr>
          <a:xfrm>
            <a:off x="78799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0" name="Text Placeholder 22">
            <a:extLst>
              <a:ext uri="{FF2B5EF4-FFF2-40B4-BE49-F238E27FC236}">
                <a16:creationId xmlns:a16="http://schemas.microsoft.com/office/drawing/2014/main" id="{427F722B-F938-27CC-B003-68C18022619E}"/>
              </a:ext>
            </a:extLst>
          </p:cNvPr>
          <p:cNvSpPr>
            <a:spLocks noGrp="1"/>
          </p:cNvSpPr>
          <p:nvPr>
            <p:ph type="body" sz="quarter" idx="26"/>
          </p:nvPr>
        </p:nvSpPr>
        <p:spPr>
          <a:xfrm>
            <a:off x="92515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1" name="Text Placeholder 22">
            <a:extLst>
              <a:ext uri="{FF2B5EF4-FFF2-40B4-BE49-F238E27FC236}">
                <a16:creationId xmlns:a16="http://schemas.microsoft.com/office/drawing/2014/main" id="{EA2C44E4-A6EE-0532-227B-AB5CACC88A5C}"/>
              </a:ext>
            </a:extLst>
          </p:cNvPr>
          <p:cNvSpPr>
            <a:spLocks noGrp="1"/>
          </p:cNvSpPr>
          <p:nvPr>
            <p:ph type="body" sz="quarter" idx="27"/>
          </p:nvPr>
        </p:nvSpPr>
        <p:spPr>
          <a:xfrm>
            <a:off x="10596284"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2" name="Text Placeholder 22">
            <a:extLst>
              <a:ext uri="{FF2B5EF4-FFF2-40B4-BE49-F238E27FC236}">
                <a16:creationId xmlns:a16="http://schemas.microsoft.com/office/drawing/2014/main" id="{BC22F212-6471-9BD1-00AB-8A1A23926DC1}"/>
              </a:ext>
            </a:extLst>
          </p:cNvPr>
          <p:cNvSpPr>
            <a:spLocks noGrp="1"/>
          </p:cNvSpPr>
          <p:nvPr>
            <p:ph type="body" sz="quarter" idx="28"/>
          </p:nvPr>
        </p:nvSpPr>
        <p:spPr>
          <a:xfrm>
            <a:off x="1028700"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3" name="Text Placeholder 22">
            <a:extLst>
              <a:ext uri="{FF2B5EF4-FFF2-40B4-BE49-F238E27FC236}">
                <a16:creationId xmlns:a16="http://schemas.microsoft.com/office/drawing/2014/main" id="{FE0E9205-0D31-CDEB-F052-FC49742DD535}"/>
              </a:ext>
            </a:extLst>
          </p:cNvPr>
          <p:cNvSpPr>
            <a:spLocks noGrp="1"/>
          </p:cNvSpPr>
          <p:nvPr>
            <p:ph type="body" sz="quarter" idx="29"/>
          </p:nvPr>
        </p:nvSpPr>
        <p:spPr>
          <a:xfrm>
            <a:off x="23986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4" name="Text Placeholder 22">
            <a:extLst>
              <a:ext uri="{FF2B5EF4-FFF2-40B4-BE49-F238E27FC236}">
                <a16:creationId xmlns:a16="http://schemas.microsoft.com/office/drawing/2014/main" id="{4380D207-24E6-307C-19C1-6334ED8350C3}"/>
              </a:ext>
            </a:extLst>
          </p:cNvPr>
          <p:cNvSpPr>
            <a:spLocks noGrp="1"/>
          </p:cNvSpPr>
          <p:nvPr>
            <p:ph type="body" sz="quarter" idx="30"/>
          </p:nvPr>
        </p:nvSpPr>
        <p:spPr>
          <a:xfrm>
            <a:off x="3766017"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5" name="Text Placeholder 22">
            <a:extLst>
              <a:ext uri="{FF2B5EF4-FFF2-40B4-BE49-F238E27FC236}">
                <a16:creationId xmlns:a16="http://schemas.microsoft.com/office/drawing/2014/main" id="{795EDFAF-74EB-B6D3-1646-1893FF3317C2}"/>
              </a:ext>
            </a:extLst>
          </p:cNvPr>
          <p:cNvSpPr>
            <a:spLocks noGrp="1"/>
          </p:cNvSpPr>
          <p:nvPr>
            <p:ph type="body" sz="quarter" idx="31"/>
          </p:nvPr>
        </p:nvSpPr>
        <p:spPr>
          <a:xfrm>
            <a:off x="51418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6" name="Text Placeholder 22">
            <a:extLst>
              <a:ext uri="{FF2B5EF4-FFF2-40B4-BE49-F238E27FC236}">
                <a16:creationId xmlns:a16="http://schemas.microsoft.com/office/drawing/2014/main" id="{5C8CC7D7-F88C-76CA-94D2-01FAE2092DE1}"/>
              </a:ext>
            </a:extLst>
          </p:cNvPr>
          <p:cNvSpPr>
            <a:spLocks noGrp="1"/>
          </p:cNvSpPr>
          <p:nvPr>
            <p:ph type="body" sz="quarter" idx="32"/>
          </p:nvPr>
        </p:nvSpPr>
        <p:spPr>
          <a:xfrm>
            <a:off x="65134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7" name="Text Placeholder 22">
            <a:extLst>
              <a:ext uri="{FF2B5EF4-FFF2-40B4-BE49-F238E27FC236}">
                <a16:creationId xmlns:a16="http://schemas.microsoft.com/office/drawing/2014/main" id="{EA6F9455-32B2-8B13-250F-0D85622161E9}"/>
              </a:ext>
            </a:extLst>
          </p:cNvPr>
          <p:cNvSpPr>
            <a:spLocks noGrp="1"/>
          </p:cNvSpPr>
          <p:nvPr>
            <p:ph type="body" sz="quarter" idx="33"/>
          </p:nvPr>
        </p:nvSpPr>
        <p:spPr>
          <a:xfrm>
            <a:off x="78850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8" name="Text Placeholder 22">
            <a:extLst>
              <a:ext uri="{FF2B5EF4-FFF2-40B4-BE49-F238E27FC236}">
                <a16:creationId xmlns:a16="http://schemas.microsoft.com/office/drawing/2014/main" id="{C0CB5E82-F6E1-BDB1-1B16-22980785B33D}"/>
              </a:ext>
            </a:extLst>
          </p:cNvPr>
          <p:cNvSpPr>
            <a:spLocks noGrp="1"/>
          </p:cNvSpPr>
          <p:nvPr>
            <p:ph type="body" sz="quarter" idx="34"/>
          </p:nvPr>
        </p:nvSpPr>
        <p:spPr>
          <a:xfrm>
            <a:off x="92566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9" name="Text Placeholder 22">
            <a:extLst>
              <a:ext uri="{FF2B5EF4-FFF2-40B4-BE49-F238E27FC236}">
                <a16:creationId xmlns:a16="http://schemas.microsoft.com/office/drawing/2014/main" id="{E090CB97-CE60-17DB-C8F4-3055EB6D27C0}"/>
              </a:ext>
            </a:extLst>
          </p:cNvPr>
          <p:cNvSpPr>
            <a:spLocks noGrp="1"/>
          </p:cNvSpPr>
          <p:nvPr>
            <p:ph type="body" sz="quarter" idx="35"/>
          </p:nvPr>
        </p:nvSpPr>
        <p:spPr>
          <a:xfrm>
            <a:off x="10601325"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0" name="Text Placeholder 22">
            <a:extLst>
              <a:ext uri="{FF2B5EF4-FFF2-40B4-BE49-F238E27FC236}">
                <a16:creationId xmlns:a16="http://schemas.microsoft.com/office/drawing/2014/main" id="{A1923041-2AD1-665E-EE16-3C3E9CC1E8F8}"/>
              </a:ext>
            </a:extLst>
          </p:cNvPr>
          <p:cNvSpPr>
            <a:spLocks noGrp="1"/>
          </p:cNvSpPr>
          <p:nvPr>
            <p:ph type="body" sz="quarter" idx="36"/>
          </p:nvPr>
        </p:nvSpPr>
        <p:spPr>
          <a:xfrm>
            <a:off x="1033741"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1" name="Text Placeholder 22">
            <a:extLst>
              <a:ext uri="{FF2B5EF4-FFF2-40B4-BE49-F238E27FC236}">
                <a16:creationId xmlns:a16="http://schemas.microsoft.com/office/drawing/2014/main" id="{BB23F155-C1EC-B1DE-3885-D4AD55631A6C}"/>
              </a:ext>
            </a:extLst>
          </p:cNvPr>
          <p:cNvSpPr>
            <a:spLocks noGrp="1"/>
          </p:cNvSpPr>
          <p:nvPr>
            <p:ph type="body" sz="quarter" idx="37"/>
          </p:nvPr>
        </p:nvSpPr>
        <p:spPr>
          <a:xfrm>
            <a:off x="23986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2" name="Text Placeholder 22">
            <a:extLst>
              <a:ext uri="{FF2B5EF4-FFF2-40B4-BE49-F238E27FC236}">
                <a16:creationId xmlns:a16="http://schemas.microsoft.com/office/drawing/2014/main" id="{49A1F25F-6524-B0A9-6441-4EB9F9EAD74A}"/>
              </a:ext>
            </a:extLst>
          </p:cNvPr>
          <p:cNvSpPr>
            <a:spLocks noGrp="1"/>
          </p:cNvSpPr>
          <p:nvPr>
            <p:ph type="body" sz="quarter" idx="38"/>
          </p:nvPr>
        </p:nvSpPr>
        <p:spPr>
          <a:xfrm>
            <a:off x="3766017"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3" name="Text Placeholder 22">
            <a:extLst>
              <a:ext uri="{FF2B5EF4-FFF2-40B4-BE49-F238E27FC236}">
                <a16:creationId xmlns:a16="http://schemas.microsoft.com/office/drawing/2014/main" id="{C9326815-3164-CA23-7402-C8246D41D6D4}"/>
              </a:ext>
            </a:extLst>
          </p:cNvPr>
          <p:cNvSpPr>
            <a:spLocks noGrp="1"/>
          </p:cNvSpPr>
          <p:nvPr>
            <p:ph type="body" sz="quarter" idx="39"/>
          </p:nvPr>
        </p:nvSpPr>
        <p:spPr>
          <a:xfrm>
            <a:off x="51418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4" name="Text Placeholder 22">
            <a:extLst>
              <a:ext uri="{FF2B5EF4-FFF2-40B4-BE49-F238E27FC236}">
                <a16:creationId xmlns:a16="http://schemas.microsoft.com/office/drawing/2014/main" id="{2B973D35-C81C-7C5D-88C1-657F951F4B74}"/>
              </a:ext>
            </a:extLst>
          </p:cNvPr>
          <p:cNvSpPr>
            <a:spLocks noGrp="1"/>
          </p:cNvSpPr>
          <p:nvPr>
            <p:ph type="body" sz="quarter" idx="40"/>
          </p:nvPr>
        </p:nvSpPr>
        <p:spPr>
          <a:xfrm>
            <a:off x="65134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5" name="Text Placeholder 22">
            <a:extLst>
              <a:ext uri="{FF2B5EF4-FFF2-40B4-BE49-F238E27FC236}">
                <a16:creationId xmlns:a16="http://schemas.microsoft.com/office/drawing/2014/main" id="{74537144-083B-593B-F8A7-41F9E111FCB0}"/>
              </a:ext>
            </a:extLst>
          </p:cNvPr>
          <p:cNvSpPr>
            <a:spLocks noGrp="1"/>
          </p:cNvSpPr>
          <p:nvPr>
            <p:ph type="body" sz="quarter" idx="41"/>
          </p:nvPr>
        </p:nvSpPr>
        <p:spPr>
          <a:xfrm>
            <a:off x="78850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6" name="Text Placeholder 22">
            <a:extLst>
              <a:ext uri="{FF2B5EF4-FFF2-40B4-BE49-F238E27FC236}">
                <a16:creationId xmlns:a16="http://schemas.microsoft.com/office/drawing/2014/main" id="{D96834E9-0E45-1B50-DE13-39DA14AD64CE}"/>
              </a:ext>
            </a:extLst>
          </p:cNvPr>
          <p:cNvSpPr>
            <a:spLocks noGrp="1"/>
          </p:cNvSpPr>
          <p:nvPr>
            <p:ph type="body" sz="quarter" idx="42"/>
          </p:nvPr>
        </p:nvSpPr>
        <p:spPr>
          <a:xfrm>
            <a:off x="92566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7" name="Text Placeholder 22">
            <a:extLst>
              <a:ext uri="{FF2B5EF4-FFF2-40B4-BE49-F238E27FC236}">
                <a16:creationId xmlns:a16="http://schemas.microsoft.com/office/drawing/2014/main" id="{2D08BEF9-615A-FE14-B606-6B5C653F82FD}"/>
              </a:ext>
            </a:extLst>
          </p:cNvPr>
          <p:cNvSpPr>
            <a:spLocks noGrp="1"/>
          </p:cNvSpPr>
          <p:nvPr>
            <p:ph type="body" sz="quarter" idx="43"/>
          </p:nvPr>
        </p:nvSpPr>
        <p:spPr>
          <a:xfrm>
            <a:off x="10601325"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8" name="Text Placeholder 22">
            <a:extLst>
              <a:ext uri="{FF2B5EF4-FFF2-40B4-BE49-F238E27FC236}">
                <a16:creationId xmlns:a16="http://schemas.microsoft.com/office/drawing/2014/main" id="{2FB2640D-BEC4-0C39-8F20-A8B1A8BD6CC6}"/>
              </a:ext>
            </a:extLst>
          </p:cNvPr>
          <p:cNvSpPr>
            <a:spLocks noGrp="1"/>
          </p:cNvSpPr>
          <p:nvPr>
            <p:ph type="body" sz="quarter" idx="44"/>
          </p:nvPr>
        </p:nvSpPr>
        <p:spPr>
          <a:xfrm>
            <a:off x="1033741"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Tree>
    <p:extLst>
      <p:ext uri="{BB962C8B-B14F-4D97-AF65-F5344CB8AC3E}">
        <p14:creationId xmlns:p14="http://schemas.microsoft.com/office/powerpoint/2010/main" val="11785171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E9E33E09-5D30-41AE-81A9-57248972C938}"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34290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30B897F7-A5EB-AE95-5134-B2553663A184}"/>
              </a:ext>
            </a:extLst>
          </p:cNvPr>
          <p:cNvSpPr>
            <a:spLocks noGrp="1"/>
          </p:cNvSpPr>
          <p:nvPr>
            <p:ph sz="half" idx="13"/>
          </p:nvPr>
        </p:nvSpPr>
        <p:spPr>
          <a:xfrm>
            <a:off x="8305800" y="457200"/>
            <a:ext cx="3429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DA08DE2-E747-A4A0-A5A5-DB7C804F94B7}"/>
              </a:ext>
            </a:extLst>
          </p:cNvPr>
          <p:cNvCxnSpPr>
            <a:cxnSpLocks/>
          </p:cNvCxnSpPr>
          <p:nvPr userDrawn="1"/>
        </p:nvCxnSpPr>
        <p:spPr>
          <a:xfrm flipV="1">
            <a:off x="4135755" y="457200"/>
            <a:ext cx="0" cy="586740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D3CB86D-B752-8BFF-9EF7-9C5FFB95BF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09" y="6346403"/>
            <a:ext cx="731520" cy="474436"/>
          </a:xfrm>
          <a:prstGeom prst="rect">
            <a:avLst/>
          </a:prstGeom>
        </p:spPr>
      </p:pic>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17342866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11277600" cy="8382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752600"/>
            <a:ext cx="11277600" cy="43510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D7E35-331D-8576-FF09-C034EDB9CE63}"/>
              </a:ext>
            </a:extLst>
          </p:cNvPr>
          <p:cNvSpPr>
            <a:spLocks noGrp="1"/>
          </p:cNvSpPr>
          <p:nvPr>
            <p:ph type="dt" sz="half" idx="2"/>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5FE78735-144B-43F3-8428-207E26FF12AA}" type="datetime1">
              <a:rPr lang="en-US" smtClean="0"/>
              <a:t>11/4/2024</a:t>
            </a:fld>
            <a:endParaRPr lang="en-US"/>
          </a:p>
        </p:txBody>
      </p:sp>
      <p:sp>
        <p:nvSpPr>
          <p:cNvPr id="5" name="Footer Placeholder 4">
            <a:extLst>
              <a:ext uri="{FF2B5EF4-FFF2-40B4-BE49-F238E27FC236}">
                <a16:creationId xmlns:a16="http://schemas.microsoft.com/office/drawing/2014/main" id="{FA14B639-0C60-7047-C10C-E6E7818476F0}"/>
              </a:ext>
            </a:extLst>
          </p:cNvPr>
          <p:cNvSpPr>
            <a:spLocks noGrp="1"/>
          </p:cNvSpPr>
          <p:nvPr>
            <p:ph type="ftr" sz="quarter" idx="3"/>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r>
              <a:rPr lang="en-US"/>
              <a:t>To Setup Document Footer: Insert &gt; [Text] Header &amp; Footer</a:t>
            </a:r>
          </a:p>
        </p:txBody>
      </p:sp>
      <p:sp>
        <p:nvSpPr>
          <p:cNvPr id="6" name="Slide Number Placeholder 5">
            <a:extLst>
              <a:ext uri="{FF2B5EF4-FFF2-40B4-BE49-F238E27FC236}">
                <a16:creationId xmlns:a16="http://schemas.microsoft.com/office/drawing/2014/main" id="{95C36665-629C-ED98-AAF8-B2652725B0D6}"/>
              </a:ext>
            </a:extLst>
          </p:cNvPr>
          <p:cNvSpPr>
            <a:spLocks noGrp="1"/>
          </p:cNvSpPr>
          <p:nvPr>
            <p:ph type="sldNum" sz="quarter" idx="4"/>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mtClean="0">
                <a:latin typeface="+mj-lt"/>
              </a:rPr>
              <a:pPr/>
              <a:t>‹#›</a:t>
            </a:fld>
            <a:endParaRPr lang="en-US">
              <a:latin typeface="+mj-lt"/>
            </a:endParaRPr>
          </a:p>
        </p:txBody>
      </p:sp>
    </p:spTree>
    <p:extLst>
      <p:ext uri="{BB962C8B-B14F-4D97-AF65-F5344CB8AC3E}">
        <p14:creationId xmlns:p14="http://schemas.microsoft.com/office/powerpoint/2010/main" val="2619939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Lst>
  <p:hf hdr="0"/>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2448">
          <p15:clr>
            <a:srgbClr val="F26B43"/>
          </p15:clr>
        </p15:guide>
        <p15:guide id="3" pos="288">
          <p15:clr>
            <a:srgbClr val="F26B43"/>
          </p15:clr>
        </p15:guide>
        <p15:guide id="4" pos="7392">
          <p15:clr>
            <a:srgbClr val="F26B43"/>
          </p15:clr>
        </p15:guide>
        <p15:guide id="5" orient="horz" pos="288">
          <p15:clr>
            <a:srgbClr val="F26B43"/>
          </p15:clr>
        </p15:guide>
        <p15:guide id="6" pos="4920">
          <p15:clr>
            <a:srgbClr val="F26B43"/>
          </p15:clr>
        </p15:guide>
        <p15:guide id="7" pos="2760">
          <p15:clr>
            <a:srgbClr val="F26B43"/>
          </p15:clr>
        </p15:guide>
        <p15:guide id="8" pos="5232">
          <p15:clr>
            <a:srgbClr val="F26B43"/>
          </p15:clr>
        </p15:guide>
        <p15:guide id="9" orient="horz" pos="816">
          <p15:clr>
            <a:srgbClr val="F26B43"/>
          </p15:clr>
        </p15:guide>
        <p15:guide id="10" orient="horz" pos="3504">
          <p15:clr>
            <a:srgbClr val="F26B43"/>
          </p15:clr>
        </p15:guide>
        <p15:guide id="11" orient="horz" pos="1104">
          <p15:clr>
            <a:srgbClr val="F26B43"/>
          </p15:clr>
        </p15:guide>
        <p15:guide id="12" orient="horz" pos="3216">
          <p15:clr>
            <a:srgbClr val="F26B43"/>
          </p15:clr>
        </p15:guide>
        <p15:guide id="13" orient="horz" pos="1608">
          <p15:clr>
            <a:srgbClr val="F26B43"/>
          </p15:clr>
        </p15:guide>
        <p15:guide id="14" orient="horz" pos="2712">
          <p15:clr>
            <a:srgbClr val="F26B43"/>
          </p15:clr>
        </p15:guide>
        <p15:guide id="15" orient="horz" pos="1896">
          <p15:clr>
            <a:srgbClr val="F26B43"/>
          </p15:clr>
        </p15:guide>
        <p15:guide id="16" orient="horz" pos="24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C2E1DEC-1CED-FDFE-37D0-DC09E2E4C010}"/>
              </a:ext>
            </a:extLst>
          </p:cNvPr>
          <p:cNvSpPr>
            <a:spLocks noGrp="1" noRot="1" noMove="1" noResize="1" noEditPoints="1" noAdjustHandles="1" noChangeArrowheads="1" noChangeShapeType="1"/>
          </p:cNvSpPr>
          <p:nvPr>
            <p:ph type="pic" idx="13"/>
          </p:nvPr>
        </p:nvSpPr>
        <p:spPr/>
        <p:txBody>
          <a:bodyPr/>
          <a:lstStyle/>
          <a:p>
            <a:endParaRPr lang="en-US"/>
          </a:p>
        </p:txBody>
      </p:sp>
      <p:sp>
        <p:nvSpPr>
          <p:cNvPr id="3" name="Title 2">
            <a:extLst>
              <a:ext uri="{FF2B5EF4-FFF2-40B4-BE49-F238E27FC236}">
                <a16:creationId xmlns:a16="http://schemas.microsoft.com/office/drawing/2014/main" id="{EA7F6E2A-AE92-360B-80DA-5ABA4AC65816}"/>
              </a:ext>
            </a:extLst>
          </p:cNvPr>
          <p:cNvSpPr>
            <a:spLocks noGrp="1"/>
          </p:cNvSpPr>
          <p:nvPr>
            <p:ph type="ctrTitle"/>
          </p:nvPr>
        </p:nvSpPr>
        <p:spPr>
          <a:xfrm>
            <a:off x="434454" y="1752600"/>
            <a:ext cx="7353300" cy="2095500"/>
          </a:xfrm>
        </p:spPr>
        <p:txBody>
          <a:bodyPr>
            <a:normAutofit/>
          </a:bodyPr>
          <a:lstStyle/>
          <a:p>
            <a:pPr algn="ctr"/>
            <a:r>
              <a:rPr lang="en-US" sz="4200" b="1" dirty="0">
                <a:effectLst/>
                <a:latin typeface="Roboto Serif SemiBold"/>
                <a:ea typeface="Aptos" panose="020B0004020202020204" pitchFamily="34" charset="0"/>
              </a:rPr>
              <a:t>NYSTRS’ Year in Review </a:t>
            </a:r>
            <a:br>
              <a:rPr lang="en-US" sz="4200" b="1" dirty="0">
                <a:effectLst/>
                <a:latin typeface="Roboto Serif SemiBold"/>
                <a:ea typeface="Aptos" panose="020B0004020202020204" pitchFamily="34" charset="0"/>
              </a:rPr>
            </a:br>
            <a:r>
              <a:rPr lang="en-US" sz="4200" dirty="0">
                <a:latin typeface="Roboto Serif SemiBold"/>
                <a:ea typeface="Aptos" panose="020B0004020202020204" pitchFamily="34" charset="0"/>
              </a:rPr>
              <a:t>&amp;</a:t>
            </a:r>
            <a:r>
              <a:rPr lang="en-US" sz="4200" b="1" dirty="0">
                <a:effectLst/>
                <a:latin typeface="Roboto Serif SemiBold"/>
                <a:ea typeface="Aptos" panose="020B0004020202020204" pitchFamily="34" charset="0"/>
              </a:rPr>
              <a:t> Long-Term Stability of </a:t>
            </a:r>
            <a:br>
              <a:rPr lang="en-US" sz="4200" dirty="0">
                <a:latin typeface="Roboto Serif SemiBold"/>
                <a:ea typeface="Aptos" panose="020B0004020202020204" pitchFamily="34" charset="0"/>
              </a:rPr>
            </a:br>
            <a:r>
              <a:rPr lang="en-US" sz="4200" b="1" dirty="0">
                <a:effectLst/>
                <a:latin typeface="Roboto Serif SemiBold"/>
                <a:ea typeface="Aptos" panose="020B0004020202020204" pitchFamily="34" charset="0"/>
              </a:rPr>
              <a:t>the System </a:t>
            </a:r>
            <a:endParaRPr lang="en-US" sz="4200" dirty="0">
              <a:latin typeface="Roboto Serif SemiBold"/>
            </a:endParaRPr>
          </a:p>
        </p:txBody>
      </p:sp>
      <p:sp>
        <p:nvSpPr>
          <p:cNvPr id="4" name="Subtitle 3">
            <a:extLst>
              <a:ext uri="{FF2B5EF4-FFF2-40B4-BE49-F238E27FC236}">
                <a16:creationId xmlns:a16="http://schemas.microsoft.com/office/drawing/2014/main" id="{CEF7FA5B-E901-EC79-63CB-310A3C55F237}"/>
              </a:ext>
            </a:extLst>
          </p:cNvPr>
          <p:cNvSpPr>
            <a:spLocks noGrp="1"/>
          </p:cNvSpPr>
          <p:nvPr>
            <p:ph type="subTitle" idx="1"/>
          </p:nvPr>
        </p:nvSpPr>
        <p:spPr>
          <a:xfrm>
            <a:off x="437408" y="5581897"/>
            <a:ext cx="7353300" cy="1138547"/>
          </a:xfrm>
        </p:spPr>
        <p:txBody>
          <a:bodyPr vert="horz" lIns="0" tIns="0" rIns="0" bIns="0" rtlCol="0" anchor="t">
            <a:normAutofit lnSpcReduction="10000"/>
          </a:bodyPr>
          <a:lstStyle/>
          <a:p>
            <a:pPr>
              <a:spcBef>
                <a:spcPts val="0"/>
              </a:spcBef>
            </a:pPr>
            <a:r>
              <a:rPr lang="en-US" dirty="0"/>
              <a:t>2024 Annual Delegates Meeting </a:t>
            </a:r>
          </a:p>
          <a:p>
            <a:pPr>
              <a:spcBef>
                <a:spcPts val="0"/>
              </a:spcBef>
            </a:pPr>
            <a:r>
              <a:rPr lang="en-US" dirty="0"/>
              <a:t>Robin Wagner </a:t>
            </a:r>
          </a:p>
          <a:p>
            <a:pPr>
              <a:spcBef>
                <a:spcPts val="0"/>
              </a:spcBef>
            </a:pPr>
            <a:r>
              <a:rPr lang="en-US" dirty="0"/>
              <a:t>Member Relations Representative</a:t>
            </a:r>
          </a:p>
        </p:txBody>
      </p:sp>
      <p:sp>
        <p:nvSpPr>
          <p:cNvPr id="7" name="Slide Number Placeholder 6">
            <a:extLst>
              <a:ext uri="{FF2B5EF4-FFF2-40B4-BE49-F238E27FC236}">
                <a16:creationId xmlns:a16="http://schemas.microsoft.com/office/drawing/2014/main" id="{357E8C5F-31BD-E5A2-E813-987DFB64680D}"/>
              </a:ext>
            </a:extLst>
          </p:cNvPr>
          <p:cNvSpPr>
            <a:spLocks noGrp="1"/>
          </p:cNvSpPr>
          <p:nvPr>
            <p:ph type="sldNum" sz="quarter" idx="12"/>
          </p:nvPr>
        </p:nvSpPr>
        <p:spPr/>
        <p:txBody>
          <a:bodyPr/>
          <a:lstStyle/>
          <a:p>
            <a:fld id="{E51FB1A3-686B-46A4-A53C-5243AC33830F}" type="slidenum">
              <a:rPr lang="en-US" smtClean="0">
                <a:latin typeface="+mj-lt"/>
              </a:rPr>
              <a:pPr/>
              <a:t>1</a:t>
            </a:fld>
            <a:endParaRPr lang="en-US">
              <a:latin typeface="+mj-lt"/>
            </a:endParaRPr>
          </a:p>
        </p:txBody>
      </p:sp>
    </p:spTree>
    <p:extLst>
      <p:ext uri="{BB962C8B-B14F-4D97-AF65-F5344CB8AC3E}">
        <p14:creationId xmlns:p14="http://schemas.microsoft.com/office/powerpoint/2010/main" val="150496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29BD-0014-DA91-C145-5E2D8FBABEBC}"/>
              </a:ext>
            </a:extLst>
          </p:cNvPr>
          <p:cNvSpPr>
            <a:spLocks noGrp="1"/>
          </p:cNvSpPr>
          <p:nvPr>
            <p:ph type="ctrTitle"/>
          </p:nvPr>
        </p:nvSpPr>
        <p:spPr/>
        <p:txBody>
          <a:bodyPr>
            <a:normAutofit/>
          </a:bodyPr>
          <a:lstStyle/>
          <a:p>
            <a:pPr algn="ctr"/>
            <a:r>
              <a:rPr lang="en-US" dirty="0">
                <a:solidFill>
                  <a:schemeClr val="accent6">
                    <a:lumMod val="25000"/>
                  </a:schemeClr>
                </a:solidFill>
                <a:ea typeface="Roboto"/>
              </a:rPr>
              <a:t>District and Special Group Presentations</a:t>
            </a:r>
          </a:p>
        </p:txBody>
      </p:sp>
      <p:sp>
        <p:nvSpPr>
          <p:cNvPr id="7" name="TextBox 6">
            <a:extLst>
              <a:ext uri="{FF2B5EF4-FFF2-40B4-BE49-F238E27FC236}">
                <a16:creationId xmlns:a16="http://schemas.microsoft.com/office/drawing/2014/main" id="{725B003A-C5AC-052C-D179-ABA056E53F6B}"/>
              </a:ext>
            </a:extLst>
          </p:cNvPr>
          <p:cNvSpPr txBox="1"/>
          <p:nvPr/>
        </p:nvSpPr>
        <p:spPr>
          <a:xfrm>
            <a:off x="5962650" y="1919496"/>
            <a:ext cx="6096000" cy="2123658"/>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dirty="0">
                <a:solidFill>
                  <a:schemeClr val="accent2"/>
                </a:solidFill>
                <a:latin typeface="+mj-lt"/>
              </a:rPr>
              <a:t>New Member</a:t>
            </a:r>
          </a:p>
          <a:p>
            <a:pPr marL="342900" indent="-342900">
              <a:lnSpc>
                <a:spcPct val="150000"/>
              </a:lnSpc>
              <a:buFont typeface="Arial" panose="020B0604020202020204" pitchFamily="34" charset="0"/>
              <a:buChar char="•"/>
            </a:pPr>
            <a:r>
              <a:rPr lang="en-US" dirty="0">
                <a:solidFill>
                  <a:schemeClr val="accent2"/>
                </a:solidFill>
                <a:latin typeface="+mj-lt"/>
              </a:rPr>
              <a:t>General Benefits</a:t>
            </a:r>
            <a:endParaRPr lang="en-US" dirty="0">
              <a:solidFill>
                <a:schemeClr val="accent2"/>
              </a:solidFill>
              <a:latin typeface="+mj-lt"/>
              <a:ea typeface="Roboto"/>
              <a:cs typeface="Roboto"/>
            </a:endParaRPr>
          </a:p>
          <a:p>
            <a:pPr marL="342900" indent="-342900">
              <a:lnSpc>
                <a:spcPct val="150000"/>
              </a:lnSpc>
              <a:buFont typeface="Arial" panose="020B0604020202020204" pitchFamily="34" charset="0"/>
              <a:buChar char="•"/>
            </a:pPr>
            <a:r>
              <a:rPr lang="en-US" dirty="0">
                <a:solidFill>
                  <a:schemeClr val="accent2"/>
                </a:solidFill>
                <a:latin typeface="+mj-lt"/>
              </a:rPr>
              <a:t>Approaching Retirement</a:t>
            </a:r>
            <a:endParaRPr lang="en-US" dirty="0">
              <a:solidFill>
                <a:schemeClr val="accent2"/>
              </a:solidFill>
              <a:latin typeface="+mj-lt"/>
              <a:ea typeface="Roboto"/>
              <a:cs typeface="Roboto"/>
            </a:endParaRPr>
          </a:p>
          <a:p>
            <a:pPr marL="342900" indent="-342900">
              <a:lnSpc>
                <a:spcPct val="150000"/>
              </a:lnSpc>
              <a:buFont typeface="Arial" panose="020B0604020202020204" pitchFamily="34" charset="0"/>
              <a:buChar char="•"/>
            </a:pPr>
            <a:r>
              <a:rPr lang="en-US" dirty="0">
                <a:solidFill>
                  <a:schemeClr val="accent2"/>
                </a:solidFill>
                <a:latin typeface="+mj-lt"/>
              </a:rPr>
              <a:t>Retiree</a:t>
            </a:r>
            <a:endParaRPr lang="en-US" dirty="0">
              <a:solidFill>
                <a:schemeClr val="accent2"/>
              </a:solidFill>
              <a:latin typeface="+mj-lt"/>
              <a:ea typeface="Roboto"/>
              <a:cs typeface="Roboto"/>
            </a:endParaRPr>
          </a:p>
          <a:p>
            <a:pPr marL="342900" indent="-342900">
              <a:lnSpc>
                <a:spcPct val="150000"/>
              </a:lnSpc>
              <a:buFont typeface="Arial" panose="020B0604020202020204" pitchFamily="34" charset="0"/>
              <a:buChar char="•"/>
            </a:pPr>
            <a:r>
              <a:rPr lang="en-US" dirty="0">
                <a:solidFill>
                  <a:schemeClr val="accent2"/>
                </a:solidFill>
                <a:latin typeface="+mj-lt"/>
              </a:rPr>
              <a:t>In Person or Virtual</a:t>
            </a:r>
            <a:endParaRPr lang="en-US" dirty="0">
              <a:solidFill>
                <a:schemeClr val="accent2"/>
              </a:solidFill>
              <a:latin typeface="+mj-lt"/>
              <a:ea typeface="Roboto"/>
              <a:cs typeface="Roboto"/>
            </a:endParaRPr>
          </a:p>
        </p:txBody>
      </p:sp>
      <p:pic>
        <p:nvPicPr>
          <p:cNvPr id="9" name="Picture 8" descr="A person in a plaid shirt&#10;&#10;Description automatically generated">
            <a:extLst>
              <a:ext uri="{FF2B5EF4-FFF2-40B4-BE49-F238E27FC236}">
                <a16:creationId xmlns:a16="http://schemas.microsoft.com/office/drawing/2014/main" id="{8F1165C4-CECF-1E87-67E1-E32879CC34F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0525" y="1295400"/>
            <a:ext cx="5124450" cy="4849613"/>
          </a:xfrm>
          <a:prstGeom prst="rect">
            <a:avLst/>
          </a:prstGeom>
        </p:spPr>
      </p:pic>
      <p:sp>
        <p:nvSpPr>
          <p:cNvPr id="11" name="TextBox 10">
            <a:extLst>
              <a:ext uri="{FF2B5EF4-FFF2-40B4-BE49-F238E27FC236}">
                <a16:creationId xmlns:a16="http://schemas.microsoft.com/office/drawing/2014/main" id="{B5C78F84-DB16-A659-3F19-CB9C0E41AF91}"/>
              </a:ext>
            </a:extLst>
          </p:cNvPr>
          <p:cNvSpPr txBox="1"/>
          <p:nvPr/>
        </p:nvSpPr>
        <p:spPr>
          <a:xfrm>
            <a:off x="5829300" y="4515595"/>
            <a:ext cx="6096000" cy="892552"/>
          </a:xfrm>
          <a:prstGeom prst="rect">
            <a:avLst/>
          </a:prstGeom>
          <a:noFill/>
        </p:spPr>
        <p:txBody>
          <a:bodyPr wrap="square" lIns="91440" tIns="45720" rIns="91440" bIns="45720" anchor="t">
            <a:spAutoFit/>
          </a:bodyPr>
          <a:lstStyle/>
          <a:p>
            <a:r>
              <a:rPr lang="en-US" sz="2600" dirty="0">
                <a:solidFill>
                  <a:schemeClr val="accent2"/>
                </a:solidFill>
              </a:rPr>
              <a:t>District representatives: </a:t>
            </a:r>
            <a:endParaRPr lang="en-US" sz="2600" dirty="0">
              <a:solidFill>
                <a:schemeClr val="accent2"/>
              </a:solidFill>
              <a:ea typeface="Roboto"/>
              <a:cs typeface="Roboto"/>
            </a:endParaRPr>
          </a:p>
          <a:p>
            <a:r>
              <a:rPr lang="en-US" sz="2600" dirty="0">
                <a:solidFill>
                  <a:schemeClr val="accent2"/>
                </a:solidFill>
              </a:rPr>
              <a:t>call David Costello at 518-447-4763.</a:t>
            </a:r>
            <a:endParaRPr lang="en-US" sz="2600" dirty="0">
              <a:solidFill>
                <a:schemeClr val="accent2"/>
              </a:solidFill>
              <a:ea typeface="Roboto"/>
              <a:cs typeface="Roboto"/>
            </a:endParaRPr>
          </a:p>
        </p:txBody>
      </p:sp>
      <p:sp>
        <p:nvSpPr>
          <p:cNvPr id="3" name="Slide Number Placeholder 3">
            <a:extLst>
              <a:ext uri="{FF2B5EF4-FFF2-40B4-BE49-F238E27FC236}">
                <a16:creationId xmlns:a16="http://schemas.microsoft.com/office/drawing/2014/main" id="{BF3E7004-13F3-4ACB-0750-93AB91DEA2B4}"/>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10</a:t>
            </a:fld>
            <a:endParaRPr lang="en-US">
              <a:latin typeface="+mj-lt"/>
            </a:endParaRPr>
          </a:p>
        </p:txBody>
      </p:sp>
    </p:spTree>
    <p:extLst>
      <p:ext uri="{BB962C8B-B14F-4D97-AF65-F5344CB8AC3E}">
        <p14:creationId xmlns:p14="http://schemas.microsoft.com/office/powerpoint/2010/main" val="1275136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B482-4230-D19E-9ACB-74FA72D1FD1F}"/>
              </a:ext>
            </a:extLst>
          </p:cNvPr>
          <p:cNvSpPr>
            <a:spLocks noGrp="1"/>
          </p:cNvSpPr>
          <p:nvPr>
            <p:ph type="ctrTitle"/>
          </p:nvPr>
        </p:nvSpPr>
        <p:spPr/>
        <p:txBody>
          <a:bodyPr/>
          <a:lstStyle/>
          <a:p>
            <a:pPr algn="ctr"/>
            <a:r>
              <a:rPr lang="en-US" dirty="0">
                <a:solidFill>
                  <a:schemeClr val="accent6">
                    <a:lumMod val="25000"/>
                  </a:schemeClr>
                </a:solidFill>
              </a:rPr>
              <a:t>Employer Reporting Trainings</a:t>
            </a:r>
          </a:p>
        </p:txBody>
      </p:sp>
      <p:sp>
        <p:nvSpPr>
          <p:cNvPr id="5" name="Slide Number Placeholder 4">
            <a:extLst>
              <a:ext uri="{FF2B5EF4-FFF2-40B4-BE49-F238E27FC236}">
                <a16:creationId xmlns:a16="http://schemas.microsoft.com/office/drawing/2014/main" id="{D0A056D2-5F65-63E0-6A0C-392B65F05F47}"/>
              </a:ext>
            </a:extLst>
          </p:cNvPr>
          <p:cNvSpPr>
            <a:spLocks noGrp="1"/>
          </p:cNvSpPr>
          <p:nvPr>
            <p:ph type="sldNum" sz="quarter" idx="12"/>
          </p:nvPr>
        </p:nvSpPr>
        <p:spPr/>
        <p:txBody>
          <a:bodyPr/>
          <a:lstStyle/>
          <a:p>
            <a:fld id="{E51FB1A3-686B-46A4-A53C-5243AC33830F}" type="slidenum">
              <a:rPr lang="en-US" sz="1400" smtClean="0">
                <a:latin typeface="+mj-lt"/>
              </a:rPr>
              <a:pPr/>
              <a:t>11</a:t>
            </a:fld>
            <a:endParaRPr lang="en-US">
              <a:latin typeface="+mj-lt"/>
            </a:endParaRPr>
          </a:p>
        </p:txBody>
      </p:sp>
      <p:pic>
        <p:nvPicPr>
          <p:cNvPr id="8" name="Picture 7" descr="A person looking at a computer&#10;&#10;Description automatically generated">
            <a:extLst>
              <a:ext uri="{FF2B5EF4-FFF2-40B4-BE49-F238E27FC236}">
                <a16:creationId xmlns:a16="http://schemas.microsoft.com/office/drawing/2014/main" id="{19738370-5166-4B54-F40A-297623894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105" y="1569155"/>
            <a:ext cx="6961789" cy="4641193"/>
          </a:xfrm>
          <a:prstGeom prst="rect">
            <a:avLst/>
          </a:prstGeom>
        </p:spPr>
      </p:pic>
    </p:spTree>
    <p:extLst>
      <p:ext uri="{BB962C8B-B14F-4D97-AF65-F5344CB8AC3E}">
        <p14:creationId xmlns:p14="http://schemas.microsoft.com/office/powerpoint/2010/main" val="2203361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5294-84E3-17AB-E29E-D5C3163AFB9A}"/>
              </a:ext>
            </a:extLst>
          </p:cNvPr>
          <p:cNvSpPr>
            <a:spLocks noGrp="1"/>
          </p:cNvSpPr>
          <p:nvPr>
            <p:ph type="ctrTitle"/>
          </p:nvPr>
        </p:nvSpPr>
        <p:spPr/>
        <p:txBody>
          <a:bodyPr/>
          <a:lstStyle/>
          <a:p>
            <a:pPr algn="ctr"/>
            <a:r>
              <a:rPr lang="en-US" dirty="0">
                <a:solidFill>
                  <a:schemeClr val="accent6">
                    <a:lumMod val="25000"/>
                  </a:schemeClr>
                </a:solidFill>
              </a:rPr>
              <a:t>Consultations </a:t>
            </a:r>
          </a:p>
        </p:txBody>
      </p:sp>
      <p:sp>
        <p:nvSpPr>
          <p:cNvPr id="5" name="Slide Number Placeholder 4">
            <a:extLst>
              <a:ext uri="{FF2B5EF4-FFF2-40B4-BE49-F238E27FC236}">
                <a16:creationId xmlns:a16="http://schemas.microsoft.com/office/drawing/2014/main" id="{5698F72A-6516-5292-B3DA-E1C6DD692919}"/>
              </a:ext>
            </a:extLst>
          </p:cNvPr>
          <p:cNvSpPr>
            <a:spLocks noGrp="1"/>
          </p:cNvSpPr>
          <p:nvPr>
            <p:ph type="sldNum" sz="quarter" idx="12"/>
          </p:nvPr>
        </p:nvSpPr>
        <p:spPr/>
        <p:txBody>
          <a:bodyPr/>
          <a:lstStyle/>
          <a:p>
            <a:fld id="{E51FB1A3-686B-46A4-A53C-5243AC33830F}" type="slidenum">
              <a:rPr lang="en-US" sz="1400" smtClean="0">
                <a:latin typeface="+mj-lt"/>
              </a:rPr>
              <a:pPr/>
              <a:t>12</a:t>
            </a:fld>
            <a:endParaRPr lang="en-US">
              <a:latin typeface="+mj-lt"/>
            </a:endParaRPr>
          </a:p>
        </p:txBody>
      </p:sp>
      <p:pic>
        <p:nvPicPr>
          <p:cNvPr id="7" name="Picture 6" descr="A person and person sitting on a boat&#10;&#10;Description automatically generated">
            <a:extLst>
              <a:ext uri="{FF2B5EF4-FFF2-40B4-BE49-F238E27FC236}">
                <a16:creationId xmlns:a16="http://schemas.microsoft.com/office/drawing/2014/main" id="{842E53CE-4CE1-FFC4-51E8-3F9F09BAE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830" y="1295400"/>
            <a:ext cx="7808340" cy="5205953"/>
          </a:xfrm>
          <a:prstGeom prst="rect">
            <a:avLst/>
          </a:prstGeom>
        </p:spPr>
      </p:pic>
    </p:spTree>
    <p:extLst>
      <p:ext uri="{BB962C8B-B14F-4D97-AF65-F5344CB8AC3E}">
        <p14:creationId xmlns:p14="http://schemas.microsoft.com/office/powerpoint/2010/main" val="398376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500EEC-794A-2129-183F-84CC3526D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236" y="297958"/>
            <a:ext cx="6819900" cy="2419350"/>
          </a:xfrm>
          <a:prstGeom prst="rect">
            <a:avLst/>
          </a:prstGeom>
        </p:spPr>
      </p:pic>
      <p:sp>
        <p:nvSpPr>
          <p:cNvPr id="8" name="TextBox 7">
            <a:extLst>
              <a:ext uri="{FF2B5EF4-FFF2-40B4-BE49-F238E27FC236}">
                <a16:creationId xmlns:a16="http://schemas.microsoft.com/office/drawing/2014/main" id="{992A813E-611C-37DD-7BF4-2C1545E6D319}"/>
              </a:ext>
            </a:extLst>
          </p:cNvPr>
          <p:cNvSpPr txBox="1"/>
          <p:nvPr/>
        </p:nvSpPr>
        <p:spPr>
          <a:xfrm>
            <a:off x="5638800" y="2974258"/>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0B0A47A8-EC22-98A7-CFE1-2CBE246A9CB7}"/>
              </a:ext>
            </a:extLst>
          </p:cNvPr>
          <p:cNvSpPr txBox="1"/>
          <p:nvPr/>
        </p:nvSpPr>
        <p:spPr>
          <a:xfrm>
            <a:off x="2844628" y="3042043"/>
            <a:ext cx="6732805" cy="2492990"/>
          </a:xfrm>
          <a:prstGeom prst="rect">
            <a:avLst/>
          </a:prstGeom>
          <a:noFill/>
        </p:spPr>
        <p:txBody>
          <a:bodyPr wrap="square" lIns="91440" tIns="45720" rIns="91440" bIns="45720" rtlCol="0" anchor="t">
            <a:spAutoFit/>
          </a:bodyPr>
          <a:lstStyle/>
          <a:p>
            <a:pPr algn="ctr"/>
            <a:r>
              <a:rPr lang="en-US" sz="2600" dirty="0">
                <a:solidFill>
                  <a:schemeClr val="accent2"/>
                </a:solidFill>
                <a:latin typeface="Roboto" panose="02000000000000000000" pitchFamily="2" charset="0"/>
                <a:ea typeface="Roboto" panose="02000000000000000000" pitchFamily="2" charset="0"/>
              </a:rPr>
              <a:t>For the first time ever, the 2024 MWBE conference was held at the State University at Albany. </a:t>
            </a:r>
            <a:endParaRPr lang="en-US" sz="2600" dirty="0">
              <a:solidFill>
                <a:schemeClr val="accent2"/>
              </a:solidFill>
              <a:latin typeface="Roboto" panose="02000000000000000000" pitchFamily="2" charset="0"/>
              <a:ea typeface="Roboto" panose="02000000000000000000" pitchFamily="2" charset="0"/>
              <a:cs typeface="Roboto"/>
            </a:endParaRPr>
          </a:p>
          <a:p>
            <a:pPr algn="ctr"/>
            <a:endParaRPr lang="en-US" sz="2600" dirty="0">
              <a:solidFill>
                <a:schemeClr val="accent2"/>
              </a:solidFill>
              <a:latin typeface="Roboto" panose="02000000000000000000" pitchFamily="2" charset="0"/>
              <a:ea typeface="Roboto" panose="02000000000000000000" pitchFamily="2" charset="0"/>
              <a:cs typeface="Roboto"/>
            </a:endParaRPr>
          </a:p>
          <a:p>
            <a:pPr algn="ctr"/>
            <a:r>
              <a:rPr lang="en-US" sz="2600" dirty="0">
                <a:solidFill>
                  <a:schemeClr val="accent2"/>
                </a:solidFill>
                <a:latin typeface="Roboto" panose="02000000000000000000" pitchFamily="2" charset="0"/>
                <a:ea typeface="Roboto" panose="02000000000000000000" pitchFamily="2" charset="0"/>
              </a:rPr>
              <a:t>More than 200 attendees participated in the day-long conference!</a:t>
            </a:r>
            <a:endParaRPr lang="en-US" sz="2600" dirty="0">
              <a:solidFill>
                <a:schemeClr val="accent2"/>
              </a:solidFill>
              <a:latin typeface="Roboto" panose="02000000000000000000" pitchFamily="2" charset="0"/>
              <a:ea typeface="Roboto" panose="02000000000000000000" pitchFamily="2" charset="0"/>
              <a:cs typeface="Roboto"/>
            </a:endParaRPr>
          </a:p>
        </p:txBody>
      </p:sp>
      <p:sp>
        <p:nvSpPr>
          <p:cNvPr id="2" name="Slide Number Placeholder 3">
            <a:extLst>
              <a:ext uri="{FF2B5EF4-FFF2-40B4-BE49-F238E27FC236}">
                <a16:creationId xmlns:a16="http://schemas.microsoft.com/office/drawing/2014/main" id="{3685B7F3-0785-5735-57F6-09A3B826CCDB}"/>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13</a:t>
            </a:fld>
            <a:endParaRPr lang="en-US">
              <a:latin typeface="+mj-lt"/>
            </a:endParaRPr>
          </a:p>
        </p:txBody>
      </p:sp>
    </p:spTree>
    <p:extLst>
      <p:ext uri="{BB962C8B-B14F-4D97-AF65-F5344CB8AC3E}">
        <p14:creationId xmlns:p14="http://schemas.microsoft.com/office/powerpoint/2010/main" val="1177312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82B29C-F527-69B7-0EE2-A81E3C60226D}"/>
              </a:ext>
            </a:extLst>
          </p:cNvPr>
          <p:cNvSpPr txBox="1"/>
          <p:nvPr/>
        </p:nvSpPr>
        <p:spPr>
          <a:xfrm>
            <a:off x="1891803" y="1045855"/>
            <a:ext cx="8091719" cy="1692771"/>
          </a:xfrm>
          <a:prstGeom prst="rect">
            <a:avLst/>
          </a:prstGeom>
          <a:noFill/>
        </p:spPr>
        <p:txBody>
          <a:bodyPr wrap="square" lIns="91440" tIns="45720" rIns="91440" bIns="45720" rtlCol="0" anchor="t">
            <a:spAutoFit/>
          </a:bodyPr>
          <a:lstStyle/>
          <a:p>
            <a:endParaRPr lang="en-US" sz="2600" dirty="0"/>
          </a:p>
          <a:p>
            <a:pPr algn="ctr"/>
            <a:r>
              <a:rPr lang="en-US" sz="2600" dirty="0">
                <a:solidFill>
                  <a:schemeClr val="accent2"/>
                </a:solidFill>
              </a:rPr>
              <a:t>The annual ranking by Pensions &amp; Investments deemed NYSTRS the eighth largest defined benefit plan and the 10</a:t>
            </a:r>
            <a:r>
              <a:rPr lang="en-US" sz="2600" baseline="30000" dirty="0">
                <a:solidFill>
                  <a:schemeClr val="accent2"/>
                </a:solidFill>
              </a:rPr>
              <a:t>th</a:t>
            </a:r>
            <a:r>
              <a:rPr lang="en-US" sz="2600" dirty="0">
                <a:solidFill>
                  <a:schemeClr val="accent2"/>
                </a:solidFill>
              </a:rPr>
              <a:t> largest retirement fund in the US.</a:t>
            </a:r>
            <a:endParaRPr lang="en-US" sz="2600" dirty="0">
              <a:solidFill>
                <a:schemeClr val="accent2"/>
              </a:solidFill>
              <a:ea typeface="Roboto"/>
              <a:cs typeface="Roboto"/>
            </a:endParaRPr>
          </a:p>
        </p:txBody>
      </p:sp>
      <p:pic>
        <p:nvPicPr>
          <p:cNvPr id="3" name="Picture 2" descr="A group of people holding a trophy&#10;&#10;Description automatically generated">
            <a:extLst>
              <a:ext uri="{FF2B5EF4-FFF2-40B4-BE49-F238E27FC236}">
                <a16:creationId xmlns:a16="http://schemas.microsoft.com/office/drawing/2014/main" id="{C2C6451A-253B-6E9C-FFB7-AC07E0838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515" y="2803212"/>
            <a:ext cx="3543301" cy="2895847"/>
          </a:xfrm>
          <a:prstGeom prst="rect">
            <a:avLst/>
          </a:prstGeom>
        </p:spPr>
      </p:pic>
      <p:sp>
        <p:nvSpPr>
          <p:cNvPr id="10" name="TextBox 9">
            <a:extLst>
              <a:ext uri="{FF2B5EF4-FFF2-40B4-BE49-F238E27FC236}">
                <a16:creationId xmlns:a16="http://schemas.microsoft.com/office/drawing/2014/main" id="{21DAE8B0-FAAF-767D-C0AB-C69DF0FA63D9}"/>
              </a:ext>
            </a:extLst>
          </p:cNvPr>
          <p:cNvSpPr txBox="1"/>
          <p:nvPr/>
        </p:nvSpPr>
        <p:spPr>
          <a:xfrm>
            <a:off x="0" y="635645"/>
            <a:ext cx="12192000" cy="738664"/>
          </a:xfrm>
          <a:prstGeom prst="rect">
            <a:avLst/>
          </a:prstGeom>
          <a:noFill/>
        </p:spPr>
        <p:txBody>
          <a:bodyPr wrap="square" lIns="91440" tIns="45720" rIns="91440" bIns="45720" anchor="t">
            <a:spAutoFit/>
          </a:bodyPr>
          <a:lstStyle/>
          <a:p>
            <a:pPr algn="ctr"/>
            <a:r>
              <a:rPr kumimoji="0" lang="en-US" sz="4200" b="1" i="0" u="none" strike="noStrike" kern="1200" cap="none" spc="0" normalizeH="0" baseline="0" noProof="0" dirty="0">
                <a:ln>
                  <a:noFill/>
                </a:ln>
                <a:solidFill>
                  <a:schemeClr val="accent6">
                    <a:lumMod val="25000"/>
                  </a:schemeClr>
                </a:solidFill>
                <a:effectLst/>
                <a:uLnTx/>
                <a:uFillTx/>
                <a:latin typeface="Roboto Serif SemiBold"/>
                <a:ea typeface="Roboto"/>
                <a:cs typeface="+mj-cs"/>
              </a:rPr>
              <a:t>Ranked in the top 10 of retirement funds</a:t>
            </a:r>
            <a:endParaRPr lang="en-US" sz="4200" dirty="0">
              <a:solidFill>
                <a:schemeClr val="accent6">
                  <a:lumMod val="25000"/>
                </a:schemeClr>
              </a:solidFill>
              <a:latin typeface="Roboto Serif SemiBold"/>
              <a:ea typeface="Roboto"/>
            </a:endParaRPr>
          </a:p>
        </p:txBody>
      </p:sp>
      <p:sp>
        <p:nvSpPr>
          <p:cNvPr id="2" name="Slide Number Placeholder 3">
            <a:extLst>
              <a:ext uri="{FF2B5EF4-FFF2-40B4-BE49-F238E27FC236}">
                <a16:creationId xmlns:a16="http://schemas.microsoft.com/office/drawing/2014/main" id="{CDB03F2D-AE8C-29A6-F762-A451351947FE}"/>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14</a:t>
            </a:fld>
            <a:endParaRPr lang="en-US">
              <a:latin typeface="+mj-lt"/>
            </a:endParaRPr>
          </a:p>
        </p:txBody>
      </p:sp>
    </p:spTree>
    <p:extLst>
      <p:ext uri="{BB962C8B-B14F-4D97-AF65-F5344CB8AC3E}">
        <p14:creationId xmlns:p14="http://schemas.microsoft.com/office/powerpoint/2010/main" val="1257819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D719-BB9C-1661-8F37-9D57B0F64E01}"/>
              </a:ext>
            </a:extLst>
          </p:cNvPr>
          <p:cNvSpPr>
            <a:spLocks noGrp="1"/>
          </p:cNvSpPr>
          <p:nvPr>
            <p:ph type="ctrTitle"/>
          </p:nvPr>
        </p:nvSpPr>
        <p:spPr/>
        <p:txBody>
          <a:bodyPr/>
          <a:lstStyle/>
          <a:p>
            <a:pPr algn="ctr"/>
            <a:r>
              <a:rPr lang="en-US" dirty="0">
                <a:solidFill>
                  <a:schemeClr val="accent6">
                    <a:lumMod val="25000"/>
                  </a:schemeClr>
                </a:solidFill>
              </a:rPr>
              <a:t>Annual COLA Increase for Retirees</a:t>
            </a:r>
          </a:p>
        </p:txBody>
      </p:sp>
      <p:sp>
        <p:nvSpPr>
          <p:cNvPr id="3" name="TextBox 2">
            <a:extLst>
              <a:ext uri="{FF2B5EF4-FFF2-40B4-BE49-F238E27FC236}">
                <a16:creationId xmlns:a16="http://schemas.microsoft.com/office/drawing/2014/main" id="{CD86DE67-6CA7-DCA0-B063-A6032B8F1EDD}"/>
              </a:ext>
            </a:extLst>
          </p:cNvPr>
          <p:cNvSpPr txBox="1"/>
          <p:nvPr/>
        </p:nvSpPr>
        <p:spPr>
          <a:xfrm>
            <a:off x="2008742" y="1848079"/>
            <a:ext cx="8174515" cy="1692771"/>
          </a:xfrm>
          <a:prstGeom prst="rect">
            <a:avLst/>
          </a:prstGeom>
          <a:noFill/>
        </p:spPr>
        <p:txBody>
          <a:bodyPr wrap="square" rtlCol="0">
            <a:spAutoFit/>
          </a:bodyPr>
          <a:lstStyle/>
          <a:p>
            <a:pPr algn="ctr"/>
            <a:r>
              <a:rPr lang="en-US" sz="2600" b="0" i="0" dirty="0">
                <a:solidFill>
                  <a:schemeClr val="accent2"/>
                </a:solidFill>
                <a:effectLst/>
                <a:highlight>
                  <a:srgbClr val="FFFFFF"/>
                </a:highlight>
              </a:rPr>
              <a:t>Eligible retirees received a 1.8% increase on </a:t>
            </a:r>
          </a:p>
          <a:p>
            <a:pPr algn="ctr"/>
            <a:r>
              <a:rPr lang="en-US" sz="2600" b="0" i="0" dirty="0">
                <a:solidFill>
                  <a:schemeClr val="accent2"/>
                </a:solidFill>
                <a:effectLst/>
                <a:highlight>
                  <a:srgbClr val="FFFFFF"/>
                </a:highlight>
              </a:rPr>
              <a:t>the first $18,000 of their pension benefit.</a:t>
            </a:r>
          </a:p>
          <a:p>
            <a:pPr algn="ctr"/>
            <a:endParaRPr lang="en-US" sz="2600" b="0" i="0" dirty="0">
              <a:solidFill>
                <a:schemeClr val="accent2"/>
              </a:solidFill>
              <a:effectLst/>
              <a:highlight>
                <a:srgbClr val="FFFFFF"/>
              </a:highlight>
            </a:endParaRPr>
          </a:p>
          <a:p>
            <a:pPr algn="ctr"/>
            <a:r>
              <a:rPr lang="en-US" sz="2600" dirty="0">
                <a:solidFill>
                  <a:schemeClr val="accent2"/>
                </a:solidFill>
                <a:highlight>
                  <a:srgbClr val="FFFFFF"/>
                </a:highlight>
              </a:rPr>
              <a:t>The maximum monthly increase is $27.00.</a:t>
            </a:r>
            <a:endParaRPr lang="en-US" sz="2600" dirty="0">
              <a:solidFill>
                <a:schemeClr val="accent2"/>
              </a:solidFill>
            </a:endParaRPr>
          </a:p>
        </p:txBody>
      </p:sp>
      <p:pic>
        <p:nvPicPr>
          <p:cNvPr id="5" name="Picture 4" descr="A blue and black dollar bill&#10;&#10;Description automatically generated">
            <a:extLst>
              <a:ext uri="{FF2B5EF4-FFF2-40B4-BE49-F238E27FC236}">
                <a16:creationId xmlns:a16="http://schemas.microsoft.com/office/drawing/2014/main" id="{5EF73CE3-C037-29D8-BF29-8304CD8B0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438" y="3037806"/>
            <a:ext cx="3961469" cy="3961469"/>
          </a:xfrm>
          <a:prstGeom prst="rect">
            <a:avLst/>
          </a:prstGeom>
        </p:spPr>
      </p:pic>
      <p:sp>
        <p:nvSpPr>
          <p:cNvPr id="4" name="Slide Number Placeholder 3">
            <a:extLst>
              <a:ext uri="{FF2B5EF4-FFF2-40B4-BE49-F238E27FC236}">
                <a16:creationId xmlns:a16="http://schemas.microsoft.com/office/drawing/2014/main" id="{0E3945A2-3BFC-03B7-8F6D-37AB45FDFB9A}"/>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15</a:t>
            </a:fld>
            <a:endParaRPr lang="en-US">
              <a:latin typeface="+mj-lt"/>
            </a:endParaRPr>
          </a:p>
        </p:txBody>
      </p:sp>
    </p:spTree>
    <p:extLst>
      <p:ext uri="{BB962C8B-B14F-4D97-AF65-F5344CB8AC3E}">
        <p14:creationId xmlns:p14="http://schemas.microsoft.com/office/powerpoint/2010/main" val="401692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E668-8412-6681-8A70-3B7870208109}"/>
              </a:ext>
            </a:extLst>
          </p:cNvPr>
          <p:cNvSpPr>
            <a:spLocks noGrp="1"/>
          </p:cNvSpPr>
          <p:nvPr>
            <p:ph type="ctrTitle"/>
          </p:nvPr>
        </p:nvSpPr>
        <p:spPr/>
        <p:txBody>
          <a:bodyPr/>
          <a:lstStyle/>
          <a:p>
            <a:pPr algn="ctr"/>
            <a:r>
              <a:rPr lang="en-US" dirty="0">
                <a:solidFill>
                  <a:schemeClr val="accent6">
                    <a:lumMod val="25000"/>
                  </a:schemeClr>
                </a:solidFill>
              </a:rPr>
              <a:t>Board Member Elections</a:t>
            </a:r>
          </a:p>
        </p:txBody>
      </p:sp>
      <p:sp>
        <p:nvSpPr>
          <p:cNvPr id="3" name="Slide Number Placeholder 3">
            <a:extLst>
              <a:ext uri="{FF2B5EF4-FFF2-40B4-BE49-F238E27FC236}">
                <a16:creationId xmlns:a16="http://schemas.microsoft.com/office/drawing/2014/main" id="{CF583903-A85F-D9E9-4044-9FCF713CEC71}"/>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16</a:t>
            </a:fld>
            <a:endParaRPr lang="en-US">
              <a:latin typeface="+mj-lt"/>
            </a:endParaRPr>
          </a:p>
        </p:txBody>
      </p:sp>
      <p:pic>
        <p:nvPicPr>
          <p:cNvPr id="7" name="Picture 6" descr="Graphical user interface, application, Teams&#10;&#10;Description automatically generated">
            <a:extLst>
              <a:ext uri="{FF2B5EF4-FFF2-40B4-BE49-F238E27FC236}">
                <a16:creationId xmlns:a16="http://schemas.microsoft.com/office/drawing/2014/main" id="{596E9152-F19A-FEBD-14C2-23B1BAE61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567" y="1450848"/>
            <a:ext cx="7194865" cy="4334256"/>
          </a:xfrm>
          <a:prstGeom prst="rect">
            <a:avLst/>
          </a:prstGeom>
        </p:spPr>
      </p:pic>
    </p:spTree>
    <p:extLst>
      <p:ext uri="{BB962C8B-B14F-4D97-AF65-F5344CB8AC3E}">
        <p14:creationId xmlns:p14="http://schemas.microsoft.com/office/powerpoint/2010/main" val="172792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2EACD6-501B-44E0-0A68-CA31910DBE36}"/>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17</a:t>
            </a:fld>
            <a:endParaRPr lang="en-US"/>
          </a:p>
        </p:txBody>
      </p:sp>
      <p:pic>
        <p:nvPicPr>
          <p:cNvPr id="7" name="Picture 6" descr="A diagram of a meeting room&#10;&#10;Description automatically generated">
            <a:extLst>
              <a:ext uri="{FF2B5EF4-FFF2-40B4-BE49-F238E27FC236}">
                <a16:creationId xmlns:a16="http://schemas.microsoft.com/office/drawing/2014/main" id="{74C63825-6B70-6B7D-ADE6-6B9DE46951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23942" y="600739"/>
            <a:ext cx="8070111" cy="5656521"/>
          </a:xfrm>
          <a:prstGeom prst="rect">
            <a:avLst/>
          </a:prstGeom>
          <a:noFill/>
        </p:spPr>
      </p:pic>
    </p:spTree>
    <p:extLst>
      <p:ext uri="{BB962C8B-B14F-4D97-AF65-F5344CB8AC3E}">
        <p14:creationId xmlns:p14="http://schemas.microsoft.com/office/powerpoint/2010/main" val="160939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E668-8412-6681-8A70-3B7870208109}"/>
              </a:ext>
            </a:extLst>
          </p:cNvPr>
          <p:cNvSpPr>
            <a:spLocks noGrp="1"/>
          </p:cNvSpPr>
          <p:nvPr>
            <p:ph type="ctrTitle"/>
          </p:nvPr>
        </p:nvSpPr>
        <p:spPr/>
        <p:txBody>
          <a:bodyPr/>
          <a:lstStyle/>
          <a:p>
            <a:pPr algn="ctr"/>
            <a:r>
              <a:rPr lang="en-US" dirty="0">
                <a:solidFill>
                  <a:schemeClr val="accent6">
                    <a:lumMod val="25000"/>
                  </a:schemeClr>
                </a:solidFill>
              </a:rPr>
              <a:t>Board Member Elections</a:t>
            </a:r>
          </a:p>
        </p:txBody>
      </p:sp>
      <p:pic>
        <p:nvPicPr>
          <p:cNvPr id="3" name="Picture 2" descr="Headshot of Eric J. Iberger, Teacher Member Elected by NYSTRS Delegates">
            <a:extLst>
              <a:ext uri="{FF2B5EF4-FFF2-40B4-BE49-F238E27FC236}">
                <a16:creationId xmlns:a16="http://schemas.microsoft.com/office/drawing/2014/main" id="{6E40FE2E-7D72-A73C-FA93-826816D79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779" y="1608083"/>
            <a:ext cx="3018833" cy="3773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45D10-E866-4EA6-019B-0CD7607FA874}"/>
              </a:ext>
            </a:extLst>
          </p:cNvPr>
          <p:cNvSpPr txBox="1"/>
          <p:nvPr/>
        </p:nvSpPr>
        <p:spPr>
          <a:xfrm>
            <a:off x="1230086" y="2490281"/>
            <a:ext cx="6096000" cy="1862048"/>
          </a:xfrm>
          <a:prstGeom prst="rect">
            <a:avLst/>
          </a:prstGeom>
          <a:noFill/>
        </p:spPr>
        <p:txBody>
          <a:bodyPr wrap="square">
            <a:spAutoFit/>
          </a:bodyPr>
          <a:lstStyle/>
          <a:p>
            <a:pPr>
              <a:spcBef>
                <a:spcPts val="600"/>
              </a:spcBef>
            </a:pPr>
            <a:r>
              <a:rPr lang="en-US" sz="3200" b="0" i="0" dirty="0">
                <a:solidFill>
                  <a:schemeClr val="accent1"/>
                </a:solidFill>
                <a:effectLst/>
                <a:highlight>
                  <a:srgbClr val="FFFFFF"/>
                </a:highlight>
                <a:latin typeface="Roboto Condensed" panose="02000000000000000000" pitchFamily="2" charset="0"/>
                <a:ea typeface="Roboto Condensed" panose="02000000000000000000" pitchFamily="2" charset="0"/>
              </a:rPr>
              <a:t>Eric J. Iberger</a:t>
            </a:r>
          </a:p>
          <a:p>
            <a:pPr>
              <a:spcBef>
                <a:spcPts val="600"/>
              </a:spcBef>
            </a:pPr>
            <a:r>
              <a:rPr lang="en-US" sz="2600" dirty="0">
                <a:solidFill>
                  <a:schemeClr val="accent2"/>
                </a:solidFill>
                <a:highlight>
                  <a:srgbClr val="FFFFFF"/>
                </a:highlight>
                <a:latin typeface="Roboto Condensed" panose="02000000000000000000" pitchFamily="2" charset="0"/>
              </a:rPr>
              <a:t>A</a:t>
            </a:r>
            <a:r>
              <a:rPr lang="en-US" sz="2600" b="0" i="0" dirty="0">
                <a:solidFill>
                  <a:schemeClr val="accent2"/>
                </a:solidFill>
                <a:effectLst/>
                <a:highlight>
                  <a:srgbClr val="FFFFFF"/>
                </a:highlight>
                <a:latin typeface="Roboto Condensed" panose="02000000000000000000" pitchFamily="2" charset="0"/>
              </a:rPr>
              <a:t> teacher in the Bayport-Blue Point Union Free School District is the incumbent up for </a:t>
            </a:r>
          </a:p>
          <a:p>
            <a:r>
              <a:rPr lang="en-US" sz="2600" b="0" i="0" dirty="0">
                <a:solidFill>
                  <a:schemeClr val="accent2"/>
                </a:solidFill>
                <a:effectLst/>
                <a:highlight>
                  <a:srgbClr val="FFFFFF"/>
                </a:highlight>
                <a:latin typeface="Roboto Condensed" panose="02000000000000000000" pitchFamily="2" charset="0"/>
              </a:rPr>
              <a:t>re-election to serve the 2025-2028 term.</a:t>
            </a:r>
            <a:endParaRPr lang="en-US" sz="2600" dirty="0">
              <a:solidFill>
                <a:schemeClr val="accent2"/>
              </a:solidFill>
            </a:endParaRPr>
          </a:p>
        </p:txBody>
      </p:sp>
      <p:sp>
        <p:nvSpPr>
          <p:cNvPr id="4" name="Slide Number Placeholder 3">
            <a:extLst>
              <a:ext uri="{FF2B5EF4-FFF2-40B4-BE49-F238E27FC236}">
                <a16:creationId xmlns:a16="http://schemas.microsoft.com/office/drawing/2014/main" id="{059DAD6F-6787-2E15-537D-49A83FC14676}"/>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18</a:t>
            </a:fld>
            <a:endParaRPr lang="en-US">
              <a:latin typeface="+mj-lt"/>
            </a:endParaRPr>
          </a:p>
        </p:txBody>
      </p:sp>
    </p:spTree>
    <p:extLst>
      <p:ext uri="{BB962C8B-B14F-4D97-AF65-F5344CB8AC3E}">
        <p14:creationId xmlns:p14="http://schemas.microsoft.com/office/powerpoint/2010/main" val="61838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E668-8412-6681-8A70-3B7870208109}"/>
              </a:ext>
            </a:extLst>
          </p:cNvPr>
          <p:cNvSpPr>
            <a:spLocks noGrp="1"/>
          </p:cNvSpPr>
          <p:nvPr>
            <p:ph type="ctrTitle"/>
          </p:nvPr>
        </p:nvSpPr>
        <p:spPr/>
        <p:txBody>
          <a:bodyPr/>
          <a:lstStyle/>
          <a:p>
            <a:pPr algn="ctr"/>
            <a:r>
              <a:rPr lang="en-US" dirty="0">
                <a:solidFill>
                  <a:schemeClr val="accent6">
                    <a:lumMod val="25000"/>
                  </a:schemeClr>
                </a:solidFill>
              </a:rPr>
              <a:t>Board Member Elections</a:t>
            </a:r>
          </a:p>
        </p:txBody>
      </p:sp>
      <p:pic>
        <p:nvPicPr>
          <p:cNvPr id="1026" name="Picture 2" descr="Headshot of Donald A. Little, Teacher Member">
            <a:extLst>
              <a:ext uri="{FF2B5EF4-FFF2-40B4-BE49-F238E27FC236}">
                <a16:creationId xmlns:a16="http://schemas.microsoft.com/office/drawing/2014/main" id="{53E63C3E-964F-C533-3D5F-DBA50577D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864" y="1618594"/>
            <a:ext cx="2968121" cy="3710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702841-D335-C9ED-794D-18F79F73B9BE}"/>
              </a:ext>
            </a:extLst>
          </p:cNvPr>
          <p:cNvSpPr txBox="1"/>
          <p:nvPr/>
        </p:nvSpPr>
        <p:spPr>
          <a:xfrm>
            <a:off x="1234462" y="2501472"/>
            <a:ext cx="5562600" cy="1862048"/>
          </a:xfrm>
          <a:prstGeom prst="rect">
            <a:avLst/>
          </a:prstGeom>
          <a:noFill/>
        </p:spPr>
        <p:txBody>
          <a:bodyPr wrap="square" rtlCol="0">
            <a:spAutoFit/>
          </a:bodyPr>
          <a:lstStyle/>
          <a:p>
            <a:pPr>
              <a:spcAft>
                <a:spcPts val="600"/>
              </a:spcAft>
            </a:pPr>
            <a:r>
              <a:rPr lang="en-US" sz="3200" dirty="0">
                <a:solidFill>
                  <a:schemeClr val="accent1"/>
                </a:solidFill>
                <a:latin typeface="Roboto Condensed" panose="02000000000000000000" pitchFamily="2" charset="0"/>
                <a:ea typeface="Roboto Condensed" panose="02000000000000000000" pitchFamily="2" charset="0"/>
              </a:rPr>
              <a:t>Donald A. Little III </a:t>
            </a:r>
          </a:p>
          <a:p>
            <a:pPr>
              <a:spcAft>
                <a:spcPts val="600"/>
              </a:spcAft>
            </a:pPr>
            <a:r>
              <a:rPr lang="en-US" sz="2600" dirty="0">
                <a:solidFill>
                  <a:schemeClr val="accent2"/>
                </a:solidFill>
                <a:highlight>
                  <a:srgbClr val="FFFFFF"/>
                </a:highlight>
                <a:latin typeface="Roboto Condensed" panose="02000000000000000000" pitchFamily="2" charset="0"/>
              </a:rPr>
              <a:t>A</a:t>
            </a:r>
            <a:r>
              <a:rPr lang="en-US" sz="2600" b="0" i="0" dirty="0">
                <a:solidFill>
                  <a:schemeClr val="accent2"/>
                </a:solidFill>
                <a:effectLst/>
                <a:highlight>
                  <a:srgbClr val="FFFFFF"/>
                </a:highlight>
                <a:latin typeface="Roboto Condensed" panose="02000000000000000000" pitchFamily="2" charset="0"/>
              </a:rPr>
              <a:t> teacher in the Syracuse City School District is the incumbent to fulfill the remainder of the 2024-2027.</a:t>
            </a:r>
            <a:endParaRPr lang="en-US" sz="2600" dirty="0">
              <a:solidFill>
                <a:schemeClr val="accent2"/>
              </a:solidFill>
            </a:endParaRPr>
          </a:p>
        </p:txBody>
      </p:sp>
      <p:sp>
        <p:nvSpPr>
          <p:cNvPr id="3" name="Slide Number Placeholder 3">
            <a:extLst>
              <a:ext uri="{FF2B5EF4-FFF2-40B4-BE49-F238E27FC236}">
                <a16:creationId xmlns:a16="http://schemas.microsoft.com/office/drawing/2014/main" id="{CACB1A0F-6E93-03CA-0348-4BC11C31104D}"/>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19</a:t>
            </a:fld>
            <a:endParaRPr lang="en-US">
              <a:latin typeface="+mj-lt"/>
            </a:endParaRPr>
          </a:p>
        </p:txBody>
      </p:sp>
    </p:spTree>
    <p:extLst>
      <p:ext uri="{BB962C8B-B14F-4D97-AF65-F5344CB8AC3E}">
        <p14:creationId xmlns:p14="http://schemas.microsoft.com/office/powerpoint/2010/main" val="151214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5BD6C256-249E-9632-378D-66E51A22A72D}"/>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a:t>
            </a:fld>
            <a:endParaRPr lang="en-US">
              <a:latin typeface="+mj-lt"/>
            </a:endParaRPr>
          </a:p>
        </p:txBody>
      </p:sp>
      <p:graphicFrame>
        <p:nvGraphicFramePr>
          <p:cNvPr id="6" name="Diagram 5">
            <a:extLst>
              <a:ext uri="{FF2B5EF4-FFF2-40B4-BE49-F238E27FC236}">
                <a16:creationId xmlns:a16="http://schemas.microsoft.com/office/drawing/2014/main" id="{8A5D9A65-B70B-A726-444D-FF28296E576C}"/>
              </a:ext>
            </a:extLst>
          </p:cNvPr>
          <p:cNvGraphicFramePr/>
          <p:nvPr>
            <p:extLst>
              <p:ext uri="{D42A27DB-BD31-4B8C-83A1-F6EECF244321}">
                <p14:modId xmlns:p14="http://schemas.microsoft.com/office/powerpoint/2010/main" val="3603512017"/>
              </p:ext>
            </p:extLst>
          </p:nvPr>
        </p:nvGraphicFramePr>
        <p:xfrm>
          <a:off x="457201" y="457200"/>
          <a:ext cx="112776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48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11C7C6-1779-91AC-2BA0-F33042DA3411}"/>
              </a:ext>
            </a:extLst>
          </p:cNvPr>
          <p:cNvSpPr>
            <a:spLocks noGrp="1"/>
          </p:cNvSpPr>
          <p:nvPr>
            <p:ph type="ctrTitle"/>
          </p:nvPr>
        </p:nvSpPr>
        <p:spPr/>
        <p:txBody>
          <a:bodyPr/>
          <a:lstStyle/>
          <a:p>
            <a:pPr algn="ctr"/>
            <a:r>
              <a:rPr lang="en-US" dirty="0">
                <a:solidFill>
                  <a:schemeClr val="accent6">
                    <a:lumMod val="25000"/>
                  </a:schemeClr>
                </a:solidFill>
              </a:rPr>
              <a:t>Feedback</a:t>
            </a:r>
            <a:r>
              <a:rPr lang="en-US" dirty="0"/>
              <a:t> </a:t>
            </a:r>
          </a:p>
        </p:txBody>
      </p:sp>
      <p:pic>
        <p:nvPicPr>
          <p:cNvPr id="3" name="Picture 2" descr="A group of people dancing&#10;&#10;Description automatically generated with low confidence">
            <a:extLst>
              <a:ext uri="{FF2B5EF4-FFF2-40B4-BE49-F238E27FC236}">
                <a16:creationId xmlns:a16="http://schemas.microsoft.com/office/drawing/2014/main" id="{DA7B02B3-425A-08C7-2BDC-6B57E1876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792" y="1826362"/>
            <a:ext cx="9424416" cy="3769766"/>
          </a:xfrm>
          <a:prstGeom prst="rect">
            <a:avLst/>
          </a:prstGeom>
        </p:spPr>
      </p:pic>
    </p:spTree>
    <p:extLst>
      <p:ext uri="{BB962C8B-B14F-4D97-AF65-F5344CB8AC3E}">
        <p14:creationId xmlns:p14="http://schemas.microsoft.com/office/powerpoint/2010/main" val="3468255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3F8576-E40E-F34E-405D-9D89372F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420" y="1161288"/>
            <a:ext cx="8427720" cy="5056632"/>
          </a:xfrm>
          <a:prstGeom prst="rect">
            <a:avLst/>
          </a:prstGeom>
        </p:spPr>
      </p:pic>
      <p:sp>
        <p:nvSpPr>
          <p:cNvPr id="5" name="Title 4">
            <a:extLst>
              <a:ext uri="{FF2B5EF4-FFF2-40B4-BE49-F238E27FC236}">
                <a16:creationId xmlns:a16="http://schemas.microsoft.com/office/drawing/2014/main" id="{7A11C7C6-1779-91AC-2BA0-F33042DA3411}"/>
              </a:ext>
            </a:extLst>
          </p:cNvPr>
          <p:cNvSpPr>
            <a:spLocks noGrp="1"/>
          </p:cNvSpPr>
          <p:nvPr>
            <p:ph type="ctrTitle"/>
          </p:nvPr>
        </p:nvSpPr>
        <p:spPr/>
        <p:txBody>
          <a:bodyPr/>
          <a:lstStyle/>
          <a:p>
            <a:pPr algn="ctr"/>
            <a:r>
              <a:rPr lang="en-US" dirty="0">
                <a:solidFill>
                  <a:schemeClr val="accent6">
                    <a:lumMod val="25000"/>
                  </a:schemeClr>
                </a:solidFill>
              </a:rPr>
              <a:t>Delegates Toolkit</a:t>
            </a:r>
          </a:p>
        </p:txBody>
      </p:sp>
      <p:sp>
        <p:nvSpPr>
          <p:cNvPr id="2" name="Slide Number Placeholder 3">
            <a:extLst>
              <a:ext uri="{FF2B5EF4-FFF2-40B4-BE49-F238E27FC236}">
                <a16:creationId xmlns:a16="http://schemas.microsoft.com/office/drawing/2014/main" id="{C2445ECB-632A-E964-1F72-32141FC43A4D}"/>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21</a:t>
            </a:fld>
            <a:endParaRPr lang="en-US">
              <a:latin typeface="+mj-lt"/>
            </a:endParaRPr>
          </a:p>
        </p:txBody>
      </p:sp>
    </p:spTree>
    <p:extLst>
      <p:ext uri="{BB962C8B-B14F-4D97-AF65-F5344CB8AC3E}">
        <p14:creationId xmlns:p14="http://schemas.microsoft.com/office/powerpoint/2010/main" val="31480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1B1CD-EA3D-159C-3DB1-76609739C614}"/>
              </a:ext>
            </a:extLst>
          </p:cNvPr>
          <p:cNvSpPr>
            <a:spLocks noGrp="1"/>
          </p:cNvSpPr>
          <p:nvPr>
            <p:ph type="ctrTitle"/>
          </p:nvPr>
        </p:nvSpPr>
        <p:spPr/>
        <p:txBody>
          <a:bodyPr/>
          <a:lstStyle/>
          <a:p>
            <a:pPr algn="ctr"/>
            <a:r>
              <a:rPr lang="en-US" dirty="0">
                <a:solidFill>
                  <a:schemeClr val="accent6">
                    <a:lumMod val="25000"/>
                  </a:schemeClr>
                </a:solidFill>
              </a:rPr>
              <a:t>Cobalt Survey</a:t>
            </a:r>
          </a:p>
        </p:txBody>
      </p:sp>
      <p:pic>
        <p:nvPicPr>
          <p:cNvPr id="1026" name="Picture 1">
            <a:extLst>
              <a:ext uri="{FF2B5EF4-FFF2-40B4-BE49-F238E27FC236}">
                <a16:creationId xmlns:a16="http://schemas.microsoft.com/office/drawing/2014/main" id="{91852BAA-C33F-7996-AE2A-9817B347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415" y="1591957"/>
            <a:ext cx="8527170" cy="36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34229267-E226-CF02-8779-00525D29BCCC}"/>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22</a:t>
            </a:fld>
            <a:endParaRPr lang="en-US">
              <a:latin typeface="+mj-lt"/>
            </a:endParaRPr>
          </a:p>
        </p:txBody>
      </p:sp>
    </p:spTree>
    <p:extLst>
      <p:ext uri="{BB962C8B-B14F-4D97-AF65-F5344CB8AC3E}">
        <p14:creationId xmlns:p14="http://schemas.microsoft.com/office/powerpoint/2010/main" val="379166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11C7C6-1779-91AC-2BA0-F33042DA3411}"/>
              </a:ext>
            </a:extLst>
          </p:cNvPr>
          <p:cNvSpPr>
            <a:spLocks noGrp="1"/>
          </p:cNvSpPr>
          <p:nvPr>
            <p:ph type="ctrTitle"/>
          </p:nvPr>
        </p:nvSpPr>
        <p:spPr/>
        <p:txBody>
          <a:bodyPr/>
          <a:lstStyle/>
          <a:p>
            <a:pPr algn="ctr"/>
            <a:r>
              <a:rPr lang="en-US" dirty="0">
                <a:solidFill>
                  <a:schemeClr val="accent6">
                    <a:lumMod val="25000"/>
                  </a:schemeClr>
                </a:solidFill>
              </a:rPr>
              <a:t>Consultation</a:t>
            </a:r>
          </a:p>
        </p:txBody>
      </p:sp>
      <p:pic>
        <p:nvPicPr>
          <p:cNvPr id="3" name="Picture 2" descr="A blue star with black background&#10;&#10;Description automatically generated">
            <a:extLst>
              <a:ext uri="{FF2B5EF4-FFF2-40B4-BE49-F238E27FC236}">
                <a16:creationId xmlns:a16="http://schemas.microsoft.com/office/drawing/2014/main" id="{880288E0-C96F-E875-5BEB-DE78E24AD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81" y="1055961"/>
            <a:ext cx="4049391" cy="4049391"/>
          </a:xfrm>
          <a:prstGeom prst="rect">
            <a:avLst/>
          </a:prstGeom>
        </p:spPr>
      </p:pic>
      <p:sp>
        <p:nvSpPr>
          <p:cNvPr id="2" name="TextBox 1">
            <a:extLst>
              <a:ext uri="{FF2B5EF4-FFF2-40B4-BE49-F238E27FC236}">
                <a16:creationId xmlns:a16="http://schemas.microsoft.com/office/drawing/2014/main" id="{056269B2-8FD5-9B70-9EFF-58E06FFB03E7}"/>
              </a:ext>
            </a:extLst>
          </p:cNvPr>
          <p:cNvSpPr txBox="1"/>
          <p:nvPr/>
        </p:nvSpPr>
        <p:spPr>
          <a:xfrm>
            <a:off x="3769712" y="3540861"/>
            <a:ext cx="8258907" cy="2769989"/>
          </a:xfrm>
          <a:prstGeom prst="rect">
            <a:avLst/>
          </a:prstGeom>
          <a:noFill/>
        </p:spPr>
        <p:txBody>
          <a:bodyPr wrap="square" rtlCol="0">
            <a:spAutoFit/>
          </a:bodyPr>
          <a:lstStyle/>
          <a:p>
            <a:pPr marL="0" marR="0">
              <a:spcBef>
                <a:spcPts val="1200"/>
              </a:spcBef>
              <a:spcAft>
                <a:spcPts val="0"/>
              </a:spcAft>
            </a:pPr>
            <a:r>
              <a:rPr lang="en-US" sz="2600" dirty="0">
                <a:solidFill>
                  <a:schemeClr val="accent2"/>
                </a:solidFill>
                <a:effectLst/>
                <a:ea typeface="Aptos" panose="020B0004020202020204" pitchFamily="34" charset="0"/>
                <a:cs typeface="Aptos" panose="020B0004020202020204" pitchFamily="34" charset="0"/>
              </a:rPr>
              <a:t>93.5% rated their consultation experience as excellent.</a:t>
            </a:r>
          </a:p>
          <a:p>
            <a:pPr marL="0" marR="0">
              <a:spcBef>
                <a:spcPts val="1200"/>
              </a:spcBef>
              <a:spcAft>
                <a:spcPts val="0"/>
              </a:spcAft>
            </a:pPr>
            <a:r>
              <a:rPr lang="en-US" sz="2600" dirty="0">
                <a:solidFill>
                  <a:schemeClr val="accent2"/>
                </a:solidFill>
                <a:effectLst/>
                <a:ea typeface="Aptos" panose="020B0004020202020204" pitchFamily="34" charset="0"/>
                <a:cs typeface="Aptos" panose="020B0004020202020204" pitchFamily="34" charset="0"/>
              </a:rPr>
              <a:t>94.5% highly likely to recommend to colleagues.</a:t>
            </a:r>
          </a:p>
          <a:p>
            <a:pPr marL="0" marR="0">
              <a:spcBef>
                <a:spcPts val="0"/>
              </a:spcBef>
              <a:spcAft>
                <a:spcPts val="0"/>
              </a:spcAft>
            </a:pPr>
            <a:endParaRPr lang="en-US" sz="28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0A0D1600-673B-9F12-F55A-2492505BAB7B}"/>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23</a:t>
            </a:fld>
            <a:endParaRPr lang="en-US">
              <a:latin typeface="+mj-lt"/>
            </a:endParaRPr>
          </a:p>
        </p:txBody>
      </p:sp>
    </p:spTree>
    <p:extLst>
      <p:ext uri="{BB962C8B-B14F-4D97-AF65-F5344CB8AC3E}">
        <p14:creationId xmlns:p14="http://schemas.microsoft.com/office/powerpoint/2010/main" val="338105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11C7C6-1779-91AC-2BA0-F33042DA3411}"/>
              </a:ext>
            </a:extLst>
          </p:cNvPr>
          <p:cNvSpPr>
            <a:spLocks noGrp="1"/>
          </p:cNvSpPr>
          <p:nvPr>
            <p:ph type="ctrTitle"/>
          </p:nvPr>
        </p:nvSpPr>
        <p:spPr>
          <a:xfrm>
            <a:off x="457200" y="484553"/>
            <a:ext cx="11277600" cy="838200"/>
          </a:xfrm>
        </p:spPr>
        <p:txBody>
          <a:bodyPr/>
          <a:lstStyle/>
          <a:p>
            <a:pPr algn="ctr"/>
            <a:r>
              <a:rPr lang="en-US" dirty="0">
                <a:solidFill>
                  <a:schemeClr val="accent6">
                    <a:lumMod val="25000"/>
                  </a:schemeClr>
                </a:solidFill>
              </a:rPr>
              <a:t>Post Call Survey</a:t>
            </a:r>
          </a:p>
        </p:txBody>
      </p:sp>
      <p:pic>
        <p:nvPicPr>
          <p:cNvPr id="3" name="Picture 2" descr="A blue star with black background&#10;&#10;Description automatically generated">
            <a:extLst>
              <a:ext uri="{FF2B5EF4-FFF2-40B4-BE49-F238E27FC236}">
                <a16:creationId xmlns:a16="http://schemas.microsoft.com/office/drawing/2014/main" id="{880288E0-C96F-E875-5BEB-DE78E24AD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81" y="1055961"/>
            <a:ext cx="4049391" cy="4049391"/>
          </a:xfrm>
          <a:prstGeom prst="rect">
            <a:avLst/>
          </a:prstGeom>
        </p:spPr>
      </p:pic>
      <p:sp>
        <p:nvSpPr>
          <p:cNvPr id="2" name="TextBox 1">
            <a:extLst>
              <a:ext uri="{FF2B5EF4-FFF2-40B4-BE49-F238E27FC236}">
                <a16:creationId xmlns:a16="http://schemas.microsoft.com/office/drawing/2014/main" id="{056269B2-8FD5-9B70-9EFF-58E06FFB03E7}"/>
              </a:ext>
            </a:extLst>
          </p:cNvPr>
          <p:cNvSpPr txBox="1"/>
          <p:nvPr/>
        </p:nvSpPr>
        <p:spPr>
          <a:xfrm>
            <a:off x="3797998" y="3532614"/>
            <a:ext cx="7693282" cy="2769989"/>
          </a:xfrm>
          <a:prstGeom prst="rect">
            <a:avLst/>
          </a:prstGeom>
          <a:noFill/>
        </p:spPr>
        <p:txBody>
          <a:bodyPr wrap="square" rtlCol="0">
            <a:spAutoFit/>
          </a:bodyPr>
          <a:lstStyle/>
          <a:p>
            <a:pPr marL="0" marR="0">
              <a:spcBef>
                <a:spcPts val="1200"/>
              </a:spcBef>
              <a:spcAft>
                <a:spcPts val="0"/>
              </a:spcAft>
            </a:pPr>
            <a:r>
              <a:rPr lang="en-US" sz="2600" dirty="0">
                <a:solidFill>
                  <a:schemeClr val="accent2"/>
                </a:solidFill>
                <a:effectLst/>
                <a:ea typeface="Aptos" panose="020B0004020202020204" pitchFamily="34" charset="0"/>
                <a:cs typeface="Aptos" panose="020B0004020202020204" pitchFamily="34" charset="0"/>
              </a:rPr>
              <a:t>Agents received an average score of 4.78 out of 5.</a:t>
            </a:r>
          </a:p>
          <a:p>
            <a:pPr marL="0" marR="0">
              <a:spcBef>
                <a:spcPts val="1200"/>
              </a:spcBef>
              <a:spcAft>
                <a:spcPts val="0"/>
              </a:spcAft>
            </a:pPr>
            <a:r>
              <a:rPr lang="en-US" sz="2600" dirty="0">
                <a:solidFill>
                  <a:schemeClr val="accent2"/>
                </a:solidFill>
                <a:effectLst/>
                <a:ea typeface="Aptos" panose="020B0004020202020204" pitchFamily="34" charset="0"/>
                <a:cs typeface="Aptos" panose="020B0004020202020204" pitchFamily="34" charset="0"/>
              </a:rPr>
              <a:t>Caller satisfaction scores averaged 4.75 out of 5.</a:t>
            </a:r>
          </a:p>
          <a:p>
            <a:pPr marL="0" marR="0">
              <a:spcBef>
                <a:spcPts val="0"/>
              </a:spcBef>
              <a:spcAft>
                <a:spcPts val="0"/>
              </a:spcAft>
            </a:pPr>
            <a:endParaRPr lang="en-US" sz="28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0A0D1600-673B-9F12-F55A-2492505BAB7B}"/>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24</a:t>
            </a:fld>
            <a:endParaRPr lang="en-US">
              <a:latin typeface="+mj-lt"/>
            </a:endParaRPr>
          </a:p>
        </p:txBody>
      </p:sp>
    </p:spTree>
    <p:extLst>
      <p:ext uri="{BB962C8B-B14F-4D97-AF65-F5344CB8AC3E}">
        <p14:creationId xmlns:p14="http://schemas.microsoft.com/office/powerpoint/2010/main" val="324121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11C7C6-1779-91AC-2BA0-F33042DA3411}"/>
              </a:ext>
            </a:extLst>
          </p:cNvPr>
          <p:cNvSpPr>
            <a:spLocks noGrp="1"/>
          </p:cNvSpPr>
          <p:nvPr>
            <p:ph type="ctrTitle"/>
          </p:nvPr>
        </p:nvSpPr>
        <p:spPr/>
        <p:txBody>
          <a:bodyPr/>
          <a:lstStyle/>
          <a:p>
            <a:pPr algn="ctr"/>
            <a:r>
              <a:rPr lang="en-US" dirty="0">
                <a:solidFill>
                  <a:schemeClr val="accent6">
                    <a:lumMod val="25000"/>
                  </a:schemeClr>
                </a:solidFill>
              </a:rPr>
              <a:t>PREP Seminar </a:t>
            </a:r>
          </a:p>
        </p:txBody>
      </p:sp>
      <p:pic>
        <p:nvPicPr>
          <p:cNvPr id="3" name="Picture 2" descr="A blue star with black background&#10;&#10;Description automatically generated">
            <a:extLst>
              <a:ext uri="{FF2B5EF4-FFF2-40B4-BE49-F238E27FC236}">
                <a16:creationId xmlns:a16="http://schemas.microsoft.com/office/drawing/2014/main" id="{880288E0-C96F-E875-5BEB-DE78E24AD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81" y="1055961"/>
            <a:ext cx="4049391" cy="4049391"/>
          </a:xfrm>
          <a:prstGeom prst="rect">
            <a:avLst/>
          </a:prstGeom>
        </p:spPr>
      </p:pic>
      <p:sp>
        <p:nvSpPr>
          <p:cNvPr id="2" name="TextBox 1">
            <a:extLst>
              <a:ext uri="{FF2B5EF4-FFF2-40B4-BE49-F238E27FC236}">
                <a16:creationId xmlns:a16="http://schemas.microsoft.com/office/drawing/2014/main" id="{056269B2-8FD5-9B70-9EFF-58E06FFB03E7}"/>
              </a:ext>
            </a:extLst>
          </p:cNvPr>
          <p:cNvSpPr txBox="1"/>
          <p:nvPr/>
        </p:nvSpPr>
        <p:spPr>
          <a:xfrm>
            <a:off x="3781320" y="3543586"/>
            <a:ext cx="7522028" cy="2769989"/>
          </a:xfrm>
          <a:prstGeom prst="rect">
            <a:avLst/>
          </a:prstGeom>
          <a:noFill/>
        </p:spPr>
        <p:txBody>
          <a:bodyPr wrap="square" rtlCol="0">
            <a:spAutoFit/>
          </a:bodyPr>
          <a:lstStyle/>
          <a:p>
            <a:pPr>
              <a:spcBef>
                <a:spcPts val="1200"/>
              </a:spcBef>
            </a:pPr>
            <a:r>
              <a:rPr lang="en-US" sz="2600" dirty="0">
                <a:solidFill>
                  <a:schemeClr val="accent2"/>
                </a:solidFill>
              </a:rPr>
              <a:t>95.2% Rated the seminar as excellent. </a:t>
            </a:r>
          </a:p>
          <a:p>
            <a:pPr>
              <a:spcBef>
                <a:spcPts val="1200"/>
              </a:spcBef>
            </a:pPr>
            <a:r>
              <a:rPr lang="en-US" sz="2600" dirty="0">
                <a:solidFill>
                  <a:schemeClr val="accent2"/>
                </a:solidFill>
              </a:rPr>
              <a:t>96.5% Highly likely to recommend to colleagues.</a:t>
            </a:r>
          </a:p>
          <a:p>
            <a:pPr marL="0" marR="0">
              <a:spcBef>
                <a:spcPts val="0"/>
              </a:spcBef>
              <a:spcAft>
                <a:spcPts val="0"/>
              </a:spcAft>
            </a:pPr>
            <a:endParaRPr lang="en-US" sz="28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0A0D1600-673B-9F12-F55A-2492505BAB7B}"/>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25</a:t>
            </a:fld>
            <a:endParaRPr lang="en-US">
              <a:latin typeface="+mj-lt"/>
            </a:endParaRPr>
          </a:p>
        </p:txBody>
      </p:sp>
    </p:spTree>
    <p:extLst>
      <p:ext uri="{BB962C8B-B14F-4D97-AF65-F5344CB8AC3E}">
        <p14:creationId xmlns:p14="http://schemas.microsoft.com/office/powerpoint/2010/main" val="2613937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0840-DCD9-1DCF-9844-52A729C432DB}"/>
              </a:ext>
            </a:extLst>
          </p:cNvPr>
          <p:cNvSpPr>
            <a:spLocks noGrp="1"/>
          </p:cNvSpPr>
          <p:nvPr>
            <p:ph type="ctrTitle"/>
          </p:nvPr>
        </p:nvSpPr>
        <p:spPr/>
        <p:txBody>
          <a:bodyPr/>
          <a:lstStyle/>
          <a:p>
            <a:pPr algn="ctr"/>
            <a:r>
              <a:rPr lang="en-US" dirty="0">
                <a:solidFill>
                  <a:schemeClr val="accent6">
                    <a:lumMod val="25000"/>
                  </a:schemeClr>
                </a:solidFill>
              </a:rPr>
              <a:t>Legislative Updates</a:t>
            </a:r>
          </a:p>
        </p:txBody>
      </p:sp>
      <p:pic>
        <p:nvPicPr>
          <p:cNvPr id="6" name="Picture 5" descr="A graphic of a court building&#10;&#10;Description automatically generated">
            <a:extLst>
              <a:ext uri="{FF2B5EF4-FFF2-40B4-BE49-F238E27FC236}">
                <a16:creationId xmlns:a16="http://schemas.microsoft.com/office/drawing/2014/main" id="{9C51696C-B108-48DC-06BA-8E251D30F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352" y="1618484"/>
            <a:ext cx="7955296" cy="3621031"/>
          </a:xfrm>
          <a:prstGeom prst="rect">
            <a:avLst/>
          </a:prstGeom>
        </p:spPr>
      </p:pic>
      <p:sp>
        <p:nvSpPr>
          <p:cNvPr id="3" name="Slide Number Placeholder 3">
            <a:extLst>
              <a:ext uri="{FF2B5EF4-FFF2-40B4-BE49-F238E27FC236}">
                <a16:creationId xmlns:a16="http://schemas.microsoft.com/office/drawing/2014/main" id="{E3DBF1D4-3062-9564-86E3-59CDE9F889E9}"/>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26</a:t>
            </a:fld>
            <a:endParaRPr lang="en-US">
              <a:latin typeface="+mj-lt"/>
            </a:endParaRPr>
          </a:p>
        </p:txBody>
      </p:sp>
    </p:spTree>
    <p:extLst>
      <p:ext uri="{BB962C8B-B14F-4D97-AF65-F5344CB8AC3E}">
        <p14:creationId xmlns:p14="http://schemas.microsoft.com/office/powerpoint/2010/main" val="255288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6294-89E3-72B0-3D80-8891F8E968BA}"/>
              </a:ext>
            </a:extLst>
          </p:cNvPr>
          <p:cNvSpPr>
            <a:spLocks noGrp="1"/>
          </p:cNvSpPr>
          <p:nvPr>
            <p:ph type="ctrTitle"/>
          </p:nvPr>
        </p:nvSpPr>
        <p:spPr>
          <a:xfrm>
            <a:off x="131975" y="469900"/>
            <a:ext cx="11943761" cy="838200"/>
          </a:xfrm>
        </p:spPr>
        <p:txBody>
          <a:bodyPr>
            <a:noAutofit/>
          </a:bodyPr>
          <a:lstStyle/>
          <a:p>
            <a:pPr algn="ctr"/>
            <a:r>
              <a:rPr lang="en-US" dirty="0">
                <a:solidFill>
                  <a:schemeClr val="accent6">
                    <a:lumMod val="25000"/>
                  </a:schemeClr>
                </a:solidFill>
              </a:rPr>
              <a:t>Tier 6 Gets a 3-Year Final Average Salary (FAS)</a:t>
            </a:r>
          </a:p>
        </p:txBody>
      </p:sp>
      <p:sp>
        <p:nvSpPr>
          <p:cNvPr id="8" name="TextBox 7">
            <a:extLst>
              <a:ext uri="{FF2B5EF4-FFF2-40B4-BE49-F238E27FC236}">
                <a16:creationId xmlns:a16="http://schemas.microsoft.com/office/drawing/2014/main" id="{BE2E7433-F691-2F56-D164-DF548F719293}"/>
              </a:ext>
            </a:extLst>
          </p:cNvPr>
          <p:cNvSpPr txBox="1"/>
          <p:nvPr/>
        </p:nvSpPr>
        <p:spPr>
          <a:xfrm>
            <a:off x="6705601" y="2620931"/>
            <a:ext cx="4847008" cy="1769715"/>
          </a:xfrm>
          <a:prstGeom prst="rect">
            <a:avLst/>
          </a:prstGeom>
          <a:noFill/>
        </p:spPr>
        <p:txBody>
          <a:bodyPr wrap="square" rtlCol="0">
            <a:spAutoFit/>
          </a:bodyPr>
          <a:lstStyle/>
          <a:p>
            <a:pPr algn="ctr">
              <a:spcBef>
                <a:spcPts val="600"/>
              </a:spcBef>
            </a:pPr>
            <a:r>
              <a:rPr lang="en-US" sz="2600" dirty="0">
                <a:solidFill>
                  <a:schemeClr val="accent2"/>
                </a:solidFill>
              </a:rPr>
              <a:t>Chapter 56 of the Laws of 2024</a:t>
            </a:r>
          </a:p>
          <a:p>
            <a:pPr marL="228600">
              <a:spcBef>
                <a:spcPts val="600"/>
              </a:spcBef>
            </a:pPr>
            <a:r>
              <a:rPr lang="en-US" sz="2600" dirty="0">
                <a:solidFill>
                  <a:schemeClr val="accent2"/>
                </a:solidFill>
              </a:rPr>
              <a:t>also changes Tier 6 FAS’s “look-back” requirements to mirror Tier 4 requirements.</a:t>
            </a:r>
          </a:p>
        </p:txBody>
      </p:sp>
      <p:sp>
        <p:nvSpPr>
          <p:cNvPr id="3" name="Slide Number Placeholder 3">
            <a:extLst>
              <a:ext uri="{FF2B5EF4-FFF2-40B4-BE49-F238E27FC236}">
                <a16:creationId xmlns:a16="http://schemas.microsoft.com/office/drawing/2014/main" id="{471DA932-E9B0-1AFC-E503-6F577A7C113C}"/>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27</a:t>
            </a:fld>
            <a:endParaRPr lang="en-US">
              <a:latin typeface="+mj-lt"/>
            </a:endParaRPr>
          </a:p>
        </p:txBody>
      </p:sp>
      <p:pic>
        <p:nvPicPr>
          <p:cNvPr id="5" name="Picture 4" descr="A picture containing icon&#10;&#10;Description automatically generated">
            <a:extLst>
              <a:ext uri="{FF2B5EF4-FFF2-40B4-BE49-F238E27FC236}">
                <a16:creationId xmlns:a16="http://schemas.microsoft.com/office/drawing/2014/main" id="{E641FD7C-D0B3-6915-2F6F-2269AC46E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72" y="1579812"/>
            <a:ext cx="5003292" cy="4143633"/>
          </a:xfrm>
          <a:prstGeom prst="rect">
            <a:avLst/>
          </a:prstGeom>
        </p:spPr>
      </p:pic>
    </p:spTree>
    <p:extLst>
      <p:ext uri="{BB962C8B-B14F-4D97-AF65-F5344CB8AC3E}">
        <p14:creationId xmlns:p14="http://schemas.microsoft.com/office/powerpoint/2010/main" val="2422790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DA61-A7FC-92CD-5961-FBC243E76985}"/>
              </a:ext>
            </a:extLst>
          </p:cNvPr>
          <p:cNvSpPr>
            <a:spLocks noGrp="1"/>
          </p:cNvSpPr>
          <p:nvPr>
            <p:ph type="ctrTitle"/>
          </p:nvPr>
        </p:nvSpPr>
        <p:spPr>
          <a:xfrm>
            <a:off x="457200" y="476350"/>
            <a:ext cx="11277600" cy="838200"/>
          </a:xfrm>
        </p:spPr>
        <p:txBody>
          <a:bodyPr vert="horz" lIns="0" tIns="0" rIns="0" bIns="0" rtlCol="0" anchor="b" anchorCtr="0">
            <a:normAutofit/>
          </a:bodyPr>
          <a:lstStyle/>
          <a:p>
            <a:pPr algn="ctr"/>
            <a:r>
              <a:rPr lang="en-US" b="1" kern="1200" dirty="0">
                <a:solidFill>
                  <a:schemeClr val="accent6">
                    <a:lumMod val="25000"/>
                  </a:schemeClr>
                </a:solidFill>
                <a:latin typeface="+mj-lt"/>
                <a:ea typeface="Roboto" panose="02000000000000000000" pitchFamily="2" charset="0"/>
                <a:cs typeface="+mj-cs"/>
              </a:rPr>
              <a:t>3-Year FAS Limitations for Tiers 3-6</a:t>
            </a:r>
          </a:p>
        </p:txBody>
      </p:sp>
      <p:sp>
        <p:nvSpPr>
          <p:cNvPr id="9" name="TextBox 8">
            <a:extLst>
              <a:ext uri="{FF2B5EF4-FFF2-40B4-BE49-F238E27FC236}">
                <a16:creationId xmlns:a16="http://schemas.microsoft.com/office/drawing/2014/main" id="{C14F1834-0D66-BCCA-5F25-AB7A562EAA17}"/>
              </a:ext>
            </a:extLst>
          </p:cNvPr>
          <p:cNvSpPr txBox="1"/>
          <p:nvPr/>
        </p:nvSpPr>
        <p:spPr>
          <a:xfrm>
            <a:off x="457200" y="1703989"/>
            <a:ext cx="11277600" cy="4572000"/>
          </a:xfrm>
          <a:prstGeom prst="rect">
            <a:avLst/>
          </a:prstGeom>
        </p:spPr>
        <p:txBody>
          <a:bodyPr vert="horz" lIns="0" tIns="0" rIns="0" bIns="0" rtlCol="0">
            <a:normAutofit/>
          </a:bodyPr>
          <a:lstStyle/>
          <a:p>
            <a:pPr algn="ctr">
              <a:spcBef>
                <a:spcPts val="1000"/>
              </a:spcBef>
              <a:spcAft>
                <a:spcPts val="600"/>
              </a:spcAft>
            </a:pPr>
            <a:r>
              <a:rPr lang="en-US" altLang="en-US" sz="2600" dirty="0">
                <a:solidFill>
                  <a:schemeClr val="accent6">
                    <a:lumMod val="25000"/>
                  </a:schemeClr>
                </a:solidFill>
              </a:rPr>
              <a:t>10% above the average of the previous two year’s salaries.</a:t>
            </a:r>
          </a:p>
        </p:txBody>
      </p:sp>
      <p:sp>
        <p:nvSpPr>
          <p:cNvPr id="3" name="Slide Number Placeholder 3">
            <a:extLst>
              <a:ext uri="{FF2B5EF4-FFF2-40B4-BE49-F238E27FC236}">
                <a16:creationId xmlns:a16="http://schemas.microsoft.com/office/drawing/2014/main" id="{EE56DAFB-D371-9CC7-C9F3-AF6AE9543192}"/>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28</a:t>
            </a:fld>
            <a:endParaRPr lang="en-US">
              <a:latin typeface="+mj-lt"/>
            </a:endParaRPr>
          </a:p>
        </p:txBody>
      </p:sp>
      <p:pic>
        <p:nvPicPr>
          <p:cNvPr id="5" name="Picture 4" descr="Icon&#10;&#10;Description automatically generated with medium confidence">
            <a:extLst>
              <a:ext uri="{FF2B5EF4-FFF2-40B4-BE49-F238E27FC236}">
                <a16:creationId xmlns:a16="http://schemas.microsoft.com/office/drawing/2014/main" id="{AFB9E7C1-1FCC-6AAB-C22E-B2B4BC684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764" y="2425697"/>
            <a:ext cx="5066471" cy="4072694"/>
          </a:xfrm>
          <a:prstGeom prst="rect">
            <a:avLst/>
          </a:prstGeom>
        </p:spPr>
      </p:pic>
    </p:spTree>
    <p:extLst>
      <p:ext uri="{BB962C8B-B14F-4D97-AF65-F5344CB8AC3E}">
        <p14:creationId xmlns:p14="http://schemas.microsoft.com/office/powerpoint/2010/main" val="1332654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A8A0-486B-9B32-A8C0-930785745E29}"/>
              </a:ext>
            </a:extLst>
          </p:cNvPr>
          <p:cNvSpPr>
            <a:spLocks noGrp="1"/>
          </p:cNvSpPr>
          <p:nvPr>
            <p:ph type="title"/>
          </p:nvPr>
        </p:nvSpPr>
        <p:spPr>
          <a:xfrm>
            <a:off x="1016000" y="173039"/>
            <a:ext cx="10160000" cy="1143000"/>
          </a:xfrm>
        </p:spPr>
        <p:txBody>
          <a:bodyPr anchor="b">
            <a:normAutofit/>
          </a:bodyPr>
          <a:lstStyle/>
          <a:p>
            <a:pPr algn="ctr"/>
            <a:r>
              <a:rPr lang="en-US" sz="4200" dirty="0">
                <a:solidFill>
                  <a:schemeClr val="accent6">
                    <a:lumMod val="25000"/>
                  </a:schemeClr>
                </a:solidFill>
                <a:latin typeface="+mj-lt"/>
              </a:rPr>
              <a:t>Earnings Limitations Example</a:t>
            </a:r>
          </a:p>
        </p:txBody>
      </p:sp>
      <p:graphicFrame>
        <p:nvGraphicFramePr>
          <p:cNvPr id="11" name="Content Placeholder 4">
            <a:extLst>
              <a:ext uri="{FF2B5EF4-FFF2-40B4-BE49-F238E27FC236}">
                <a16:creationId xmlns:a16="http://schemas.microsoft.com/office/drawing/2014/main" id="{31EF285E-973C-50C2-FC4F-ADBE55681993}"/>
              </a:ext>
            </a:extLst>
          </p:cNvPr>
          <p:cNvGraphicFramePr>
            <a:graphicFrameLocks/>
          </p:cNvGraphicFramePr>
          <p:nvPr>
            <p:extLst>
              <p:ext uri="{D42A27DB-BD31-4B8C-83A1-F6EECF244321}">
                <p14:modId xmlns:p14="http://schemas.microsoft.com/office/powerpoint/2010/main" val="1241228249"/>
              </p:ext>
            </p:extLst>
          </p:nvPr>
        </p:nvGraphicFramePr>
        <p:xfrm>
          <a:off x="970979" y="3073021"/>
          <a:ext cx="9571084" cy="2384822"/>
        </p:xfrm>
        <a:graphic>
          <a:graphicData uri="http://schemas.openxmlformats.org/drawingml/2006/table">
            <a:tbl>
              <a:tblPr firstRow="1" bandRow="1">
                <a:tableStyleId>{5C22544A-7EE6-4342-B048-85BDC9FD1C3A}</a:tableStyleId>
              </a:tblPr>
              <a:tblGrid>
                <a:gridCol w="2775779">
                  <a:extLst>
                    <a:ext uri="{9D8B030D-6E8A-4147-A177-3AD203B41FA5}">
                      <a16:colId xmlns:a16="http://schemas.microsoft.com/office/drawing/2014/main" val="20000"/>
                    </a:ext>
                  </a:extLst>
                </a:gridCol>
                <a:gridCol w="2914700">
                  <a:extLst>
                    <a:ext uri="{9D8B030D-6E8A-4147-A177-3AD203B41FA5}">
                      <a16:colId xmlns:a16="http://schemas.microsoft.com/office/drawing/2014/main" val="20001"/>
                    </a:ext>
                  </a:extLst>
                </a:gridCol>
                <a:gridCol w="3880605">
                  <a:extLst>
                    <a:ext uri="{9D8B030D-6E8A-4147-A177-3AD203B41FA5}">
                      <a16:colId xmlns:a16="http://schemas.microsoft.com/office/drawing/2014/main" val="20002"/>
                    </a:ext>
                  </a:extLst>
                </a:gridCol>
              </a:tblGrid>
              <a:tr h="4585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solidFill>
                            <a:schemeClr val="bg1"/>
                          </a:solidFill>
                          <a:latin typeface="+mn-lt"/>
                        </a:rPr>
                        <a:t>School Year Ending</a:t>
                      </a:r>
                    </a:p>
                  </a:txBody>
                  <a:tcPr marL="121888" marR="121888" marT="45723" marB="45723"/>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solidFill>
                            <a:schemeClr val="bg1"/>
                          </a:solidFill>
                          <a:latin typeface="+mn-lt"/>
                        </a:rPr>
                        <a:t>Salary Earned</a:t>
                      </a:r>
                    </a:p>
                  </a:txBody>
                  <a:tcPr marL="121888" marR="121888" marT="45723" marB="45723"/>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solidFill>
                            <a:schemeClr val="bg1"/>
                          </a:solidFill>
                          <a:latin typeface="+mn-lt"/>
                        </a:rPr>
                        <a:t>Salary Limitation</a:t>
                      </a:r>
                    </a:p>
                  </a:txBody>
                  <a:tcPr marL="121888" marR="121888" marT="45723" marB="45723"/>
                </a:tc>
                <a:extLst>
                  <a:ext uri="{0D108BD9-81ED-4DB2-BD59-A6C34878D82A}">
                    <a16:rowId xmlns:a16="http://schemas.microsoft.com/office/drawing/2014/main" val="10000"/>
                  </a:ext>
                </a:extLst>
              </a:tr>
              <a:tr h="3927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800" dirty="0">
                          <a:solidFill>
                            <a:schemeClr val="accent6">
                              <a:lumMod val="25000"/>
                            </a:schemeClr>
                          </a:solidFill>
                          <a:latin typeface="+mn-lt"/>
                        </a:rPr>
                        <a:t>June 30, 2025</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solidFill>
                            <a:schemeClr val="accent6">
                              <a:lumMod val="25000"/>
                            </a:schemeClr>
                          </a:solidFill>
                          <a:latin typeface="+mn-lt"/>
                        </a:rPr>
                        <a:t>$74,000</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900">
                        <a:solidFill>
                          <a:srgbClr val="FF0000"/>
                        </a:solidFill>
                        <a:latin typeface="Cambria" panose="02040503050406030204" pitchFamily="18" charset="0"/>
                      </a:endParaRPr>
                    </a:p>
                  </a:txBody>
                  <a:tcPr marL="121888" marR="121888" marT="45723" marB="45723"/>
                </a:tc>
                <a:extLst>
                  <a:ext uri="{0D108BD9-81ED-4DB2-BD59-A6C34878D82A}">
                    <a16:rowId xmlns:a16="http://schemas.microsoft.com/office/drawing/2014/main" val="10001"/>
                  </a:ext>
                </a:extLst>
              </a:tr>
              <a:tr h="39052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800" dirty="0">
                          <a:solidFill>
                            <a:schemeClr val="accent6">
                              <a:lumMod val="25000"/>
                            </a:schemeClr>
                          </a:solidFill>
                          <a:latin typeface="+mn-lt"/>
                        </a:rPr>
                        <a:t>June 30, 2024</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solidFill>
                            <a:schemeClr val="accent6">
                              <a:lumMod val="25000"/>
                            </a:schemeClr>
                          </a:solidFill>
                          <a:latin typeface="+mn-lt"/>
                        </a:rPr>
                        <a:t>$72,000</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900" dirty="0">
                        <a:solidFill>
                          <a:schemeClr val="tx1"/>
                        </a:solidFill>
                        <a:latin typeface="Cambria" panose="02040503050406030204" pitchFamily="18" charset="0"/>
                      </a:endParaRPr>
                    </a:p>
                  </a:txBody>
                  <a:tcPr marL="121888" marR="121888" marT="45723" marB="45723"/>
                </a:tc>
                <a:extLst>
                  <a:ext uri="{0D108BD9-81ED-4DB2-BD59-A6C34878D82A}">
                    <a16:rowId xmlns:a16="http://schemas.microsoft.com/office/drawing/2014/main" val="10002"/>
                  </a:ext>
                </a:extLst>
              </a:tr>
              <a:tr h="381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800" dirty="0">
                          <a:solidFill>
                            <a:schemeClr val="accent6">
                              <a:lumMod val="25000"/>
                            </a:schemeClr>
                          </a:solidFill>
                          <a:latin typeface="+mn-lt"/>
                        </a:rPr>
                        <a:t>June 30, 2023</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solidFill>
                            <a:schemeClr val="accent6">
                              <a:lumMod val="25000"/>
                            </a:schemeClr>
                          </a:solidFill>
                          <a:latin typeface="+mn-lt"/>
                        </a:rPr>
                        <a:t>$70,000</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900" dirty="0">
                        <a:solidFill>
                          <a:srgbClr val="FF0000"/>
                        </a:solidFill>
                        <a:latin typeface="Cambria" panose="02040503050406030204" pitchFamily="18" charset="0"/>
                      </a:endParaRPr>
                    </a:p>
                  </a:txBody>
                  <a:tcPr marL="121888" marR="121888" marT="45723" marB="45723"/>
                </a:tc>
                <a:extLst>
                  <a:ext uri="{0D108BD9-81ED-4DB2-BD59-A6C34878D82A}">
                    <a16:rowId xmlns:a16="http://schemas.microsoft.com/office/drawing/2014/main" val="10003"/>
                  </a:ext>
                </a:extLst>
              </a:tr>
              <a:tr h="379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dirty="0">
                          <a:solidFill>
                            <a:schemeClr val="accent6">
                              <a:lumMod val="25000"/>
                            </a:schemeClr>
                          </a:solidFill>
                          <a:latin typeface="+mn-lt"/>
                        </a:rPr>
                        <a:t>June 30, 2022</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solidFill>
                            <a:schemeClr val="accent6">
                              <a:lumMod val="25000"/>
                            </a:schemeClr>
                          </a:solidFill>
                          <a:latin typeface="+mn-lt"/>
                        </a:rPr>
                        <a:t>$62,000</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900">
                        <a:latin typeface="Cambria" panose="02040503050406030204" pitchFamily="18" charset="0"/>
                      </a:endParaRPr>
                    </a:p>
                  </a:txBody>
                  <a:tcPr marL="121888" marR="121888" marT="45723" marB="45723"/>
                </a:tc>
                <a:extLst>
                  <a:ext uri="{0D108BD9-81ED-4DB2-BD59-A6C34878D82A}">
                    <a16:rowId xmlns:a16="http://schemas.microsoft.com/office/drawing/2014/main" val="10004"/>
                  </a:ext>
                </a:extLst>
              </a:tr>
              <a:tr h="37592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dirty="0">
                          <a:solidFill>
                            <a:schemeClr val="accent6">
                              <a:lumMod val="25000"/>
                            </a:schemeClr>
                          </a:solidFill>
                          <a:latin typeface="+mn-lt"/>
                        </a:rPr>
                        <a:t>June 30, 2021</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solidFill>
                            <a:schemeClr val="accent6">
                              <a:lumMod val="25000"/>
                            </a:schemeClr>
                          </a:solidFill>
                          <a:latin typeface="+mn-lt"/>
                        </a:rPr>
                        <a:t>$60,000</a:t>
                      </a:r>
                    </a:p>
                  </a:txBody>
                  <a:tcPr marL="121888" marR="121888" marT="45723" marB="4572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900" dirty="0">
                        <a:latin typeface="Cambria" panose="02040503050406030204" pitchFamily="18" charset="0"/>
                      </a:endParaRPr>
                    </a:p>
                  </a:txBody>
                  <a:tcPr marL="121888" marR="121888" marT="45723" marB="45723"/>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3AB9CC1D-03F7-FFBF-A864-2839662509E3}"/>
              </a:ext>
            </a:extLst>
          </p:cNvPr>
          <p:cNvSpPr/>
          <p:nvPr/>
        </p:nvSpPr>
        <p:spPr>
          <a:xfrm>
            <a:off x="4118195" y="4708123"/>
            <a:ext cx="2300144" cy="723733"/>
          </a:xfrm>
          <a:prstGeom prst="rect">
            <a:avLst/>
          </a:prstGeom>
          <a:noFill/>
          <a:ln w="34925" cap="flat" cmpd="sng" algn="ctr">
            <a:solidFill>
              <a:srgbClr val="FF0000"/>
            </a:solidFill>
            <a:prstDash val="solid"/>
            <a:miter lim="800000"/>
          </a:ln>
          <a:effectLst/>
        </p:spPr>
        <p:txBody>
          <a:bodyPr rtlCol="0" anchor="ctr"/>
          <a:lstStyle/>
          <a:p>
            <a:pPr algn="ctr" defTabSz="1219170">
              <a:defRPr/>
            </a:pPr>
            <a:endParaRPr lang="en-US" kern="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C607ADF2-A82D-7B39-4FF2-CA366944F49E}"/>
              </a:ext>
            </a:extLst>
          </p:cNvPr>
          <p:cNvCxnSpPr>
            <a:cxnSpLocks/>
            <a:stCxn id="12" idx="3"/>
          </p:cNvCxnSpPr>
          <p:nvPr/>
        </p:nvCxnSpPr>
        <p:spPr>
          <a:xfrm flipV="1">
            <a:off x="6418339" y="4756150"/>
            <a:ext cx="1412624" cy="313840"/>
          </a:xfrm>
          <a:prstGeom prst="straightConnector1">
            <a:avLst/>
          </a:prstGeom>
          <a:noFill/>
          <a:ln w="50800" cap="flat" cmpd="sng" algn="ctr">
            <a:solidFill>
              <a:srgbClr val="FF0000"/>
            </a:solidFill>
            <a:prstDash val="solid"/>
            <a:miter lim="800000"/>
            <a:tailEnd type="arrow"/>
          </a:ln>
          <a:effectLst/>
        </p:spPr>
      </p:cxnSp>
      <p:sp>
        <p:nvSpPr>
          <p:cNvPr id="14" name="Rectangle 13">
            <a:extLst>
              <a:ext uri="{FF2B5EF4-FFF2-40B4-BE49-F238E27FC236}">
                <a16:creationId xmlns:a16="http://schemas.microsoft.com/office/drawing/2014/main" id="{74CDEBDE-1892-0A31-D13C-366EE5D9A60E}"/>
              </a:ext>
            </a:extLst>
          </p:cNvPr>
          <p:cNvSpPr/>
          <p:nvPr/>
        </p:nvSpPr>
        <p:spPr>
          <a:xfrm>
            <a:off x="4114639" y="3562923"/>
            <a:ext cx="2303700" cy="1113851"/>
          </a:xfrm>
          <a:prstGeom prst="rect">
            <a:avLst/>
          </a:prstGeom>
          <a:noFill/>
          <a:ln w="31750" cap="flat" cmpd="sng" algn="ctr">
            <a:solidFill>
              <a:schemeClr val="tx1"/>
            </a:solidFill>
            <a:prstDash val="solid"/>
            <a:miter lim="800000"/>
          </a:ln>
          <a:effectLst/>
        </p:spPr>
        <p:txBody>
          <a:bodyPr rtlCol="0" anchor="ctr"/>
          <a:lstStyle/>
          <a:p>
            <a:pPr algn="ctr" defTabSz="1219170">
              <a:defRPr/>
            </a:pPr>
            <a:endParaRPr lang="en-US" kern="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76060EC1-0DC5-C7F8-B3C9-1A9F29443148}"/>
              </a:ext>
            </a:extLst>
          </p:cNvPr>
          <p:cNvCxnSpPr>
            <a:cxnSpLocks/>
          </p:cNvCxnSpPr>
          <p:nvPr/>
        </p:nvCxnSpPr>
        <p:spPr>
          <a:xfrm>
            <a:off x="6431822" y="4129257"/>
            <a:ext cx="1399141" cy="12048"/>
          </a:xfrm>
          <a:prstGeom prst="straightConnector1">
            <a:avLst/>
          </a:prstGeom>
          <a:noFill/>
          <a:ln w="50800" cap="flat" cmpd="sng" algn="ctr">
            <a:solidFill>
              <a:sysClr val="windowText" lastClr="000000"/>
            </a:solidFill>
            <a:prstDash val="solid"/>
            <a:miter lim="800000"/>
            <a:tailEnd type="arrow"/>
          </a:ln>
          <a:effectLst/>
        </p:spPr>
      </p:cxnSp>
      <p:sp>
        <p:nvSpPr>
          <p:cNvPr id="16" name="TextBox 15">
            <a:extLst>
              <a:ext uri="{FF2B5EF4-FFF2-40B4-BE49-F238E27FC236}">
                <a16:creationId xmlns:a16="http://schemas.microsoft.com/office/drawing/2014/main" id="{A6041647-4D3C-A77C-7A73-00C3BFD7DE62}"/>
              </a:ext>
            </a:extLst>
          </p:cNvPr>
          <p:cNvSpPr txBox="1"/>
          <p:nvPr/>
        </p:nvSpPr>
        <p:spPr>
          <a:xfrm>
            <a:off x="7916497" y="3682293"/>
            <a:ext cx="2015199" cy="1754326"/>
          </a:xfrm>
          <a:prstGeom prst="rect">
            <a:avLst/>
          </a:prstGeom>
          <a:solidFill>
            <a:sysClr val="window" lastClr="FFFFFF"/>
          </a:solidFill>
          <a:ln w="12700" cap="flat" cmpd="sng" algn="ctr">
            <a:solidFill>
              <a:srgbClr val="4A66AC"/>
            </a:solidFill>
            <a:prstDash val="solid"/>
            <a:miter lim="800000"/>
          </a:ln>
          <a:effectLst/>
        </p:spPr>
        <p:txBody>
          <a:bodyPr wrap="square" rtlCol="0">
            <a:spAutoFit/>
          </a:bodyPr>
          <a:lstStyle/>
          <a:p>
            <a:pPr defTabSz="1219170">
              <a:defRPr/>
            </a:pPr>
            <a:r>
              <a:rPr lang="en-US" kern="0" dirty="0">
                <a:solidFill>
                  <a:prstClr val="black"/>
                </a:solidFill>
              </a:rPr>
              <a:t>   $  62,000</a:t>
            </a:r>
          </a:p>
          <a:p>
            <a:pPr defTabSz="1219170">
              <a:defRPr/>
            </a:pPr>
            <a:r>
              <a:rPr lang="en-US" u="sng" kern="0" dirty="0">
                <a:solidFill>
                  <a:prstClr val="black"/>
                </a:solidFill>
              </a:rPr>
              <a:t>+ $  60,000</a:t>
            </a:r>
          </a:p>
          <a:p>
            <a:pPr defTabSz="1219170">
              <a:defRPr/>
            </a:pPr>
            <a:r>
              <a:rPr lang="en-US" kern="0" dirty="0">
                <a:solidFill>
                  <a:prstClr val="black"/>
                </a:solidFill>
              </a:rPr>
              <a:t>   $ 122,000 / 2 </a:t>
            </a:r>
          </a:p>
          <a:p>
            <a:pPr defTabSz="1219170">
              <a:defRPr/>
            </a:pPr>
            <a:r>
              <a:rPr lang="en-US" kern="0" dirty="0">
                <a:solidFill>
                  <a:prstClr val="black"/>
                </a:solidFill>
              </a:rPr>
              <a:t>   $   61,000</a:t>
            </a:r>
          </a:p>
          <a:p>
            <a:pPr defTabSz="1219170">
              <a:defRPr/>
            </a:pPr>
            <a:r>
              <a:rPr lang="en-US" u="sng" kern="0" dirty="0">
                <a:solidFill>
                  <a:prstClr val="black"/>
                </a:solidFill>
              </a:rPr>
              <a:t>x          1.10</a:t>
            </a:r>
          </a:p>
          <a:p>
            <a:pPr defTabSz="1219170">
              <a:defRPr/>
            </a:pPr>
            <a:r>
              <a:rPr lang="en-US" kern="0" dirty="0">
                <a:solidFill>
                  <a:prstClr val="black"/>
                </a:solidFill>
              </a:rPr>
              <a:t>   $   67,100</a:t>
            </a:r>
          </a:p>
        </p:txBody>
      </p:sp>
      <p:sp>
        <p:nvSpPr>
          <p:cNvPr id="17" name="TextBox 16">
            <a:extLst>
              <a:ext uri="{FF2B5EF4-FFF2-40B4-BE49-F238E27FC236}">
                <a16:creationId xmlns:a16="http://schemas.microsoft.com/office/drawing/2014/main" id="{9D7FBB97-3645-387C-D91C-88556F22CE2B}"/>
              </a:ext>
            </a:extLst>
          </p:cNvPr>
          <p:cNvSpPr txBox="1"/>
          <p:nvPr/>
        </p:nvSpPr>
        <p:spPr>
          <a:xfrm>
            <a:off x="7916496" y="3924876"/>
            <a:ext cx="2918021" cy="492443"/>
          </a:xfrm>
          <a:prstGeom prst="rect">
            <a:avLst/>
          </a:prstGeom>
          <a:noFill/>
        </p:spPr>
        <p:txBody>
          <a:bodyPr wrap="square" rtlCol="0">
            <a:spAutoFit/>
          </a:bodyPr>
          <a:lstStyle/>
          <a:p>
            <a:r>
              <a:rPr lang="en-US" sz="2600" b="1" dirty="0">
                <a:solidFill>
                  <a:schemeClr val="accent6">
                    <a:lumMod val="25000"/>
                  </a:schemeClr>
                </a:solidFill>
              </a:rPr>
              <a:t>$72,000 </a:t>
            </a:r>
            <a:r>
              <a:rPr lang="en-US" sz="2600" b="1" dirty="0">
                <a:solidFill>
                  <a:schemeClr val="accent6">
                    <a:lumMod val="25000"/>
                  </a:schemeClr>
                </a:solidFill>
                <a:cs typeface="Calibri" panose="020F0502020204030204" pitchFamily="34" charset="0"/>
              </a:rPr>
              <a:t>Average</a:t>
            </a:r>
          </a:p>
        </p:txBody>
      </p:sp>
      <p:sp>
        <p:nvSpPr>
          <p:cNvPr id="18" name="Content Placeholder 2">
            <a:extLst>
              <a:ext uri="{FF2B5EF4-FFF2-40B4-BE49-F238E27FC236}">
                <a16:creationId xmlns:a16="http://schemas.microsoft.com/office/drawing/2014/main" id="{2691E357-9A23-9358-6AC9-03FDB90EA1F5}"/>
              </a:ext>
            </a:extLst>
          </p:cNvPr>
          <p:cNvSpPr>
            <a:spLocks noGrp="1"/>
          </p:cNvSpPr>
          <p:nvPr>
            <p:ph idx="1"/>
          </p:nvPr>
        </p:nvSpPr>
        <p:spPr>
          <a:xfrm>
            <a:off x="647700" y="1498600"/>
            <a:ext cx="10160000" cy="4800600"/>
          </a:xfrm>
        </p:spPr>
        <p:txBody>
          <a:bodyPr>
            <a:normAutofit/>
          </a:bodyPr>
          <a:lstStyle/>
          <a:p>
            <a:pPr marL="0" indent="0" algn="ctr">
              <a:spcBef>
                <a:spcPts val="0"/>
              </a:spcBef>
              <a:buNone/>
            </a:pPr>
            <a:r>
              <a:rPr lang="en-US" dirty="0">
                <a:solidFill>
                  <a:schemeClr val="accent6">
                    <a:lumMod val="25000"/>
                  </a:schemeClr>
                </a:solidFill>
                <a:latin typeface="+mn-lt"/>
              </a:rPr>
              <a:t>Tiers 3-6 </a:t>
            </a:r>
            <a:br>
              <a:rPr lang="en-US" sz="2667" dirty="0">
                <a:solidFill>
                  <a:schemeClr val="accent6">
                    <a:lumMod val="25000"/>
                  </a:schemeClr>
                </a:solidFill>
              </a:rPr>
            </a:br>
            <a:r>
              <a:rPr lang="en-US" sz="2600" dirty="0">
                <a:solidFill>
                  <a:schemeClr val="accent6">
                    <a:lumMod val="25000"/>
                  </a:schemeClr>
                </a:solidFill>
                <a:latin typeface="+mn-lt"/>
              </a:rPr>
              <a:t>(Cannot exceed 10% increase over </a:t>
            </a:r>
          </a:p>
          <a:p>
            <a:pPr marL="0" indent="0" algn="ctr">
              <a:spcBef>
                <a:spcPts val="0"/>
              </a:spcBef>
              <a:buNone/>
            </a:pPr>
            <a:r>
              <a:rPr lang="en-US" sz="2600" dirty="0">
                <a:solidFill>
                  <a:schemeClr val="accent6">
                    <a:lumMod val="25000"/>
                  </a:schemeClr>
                </a:solidFill>
                <a:latin typeface="+mn-lt"/>
              </a:rPr>
              <a:t>the average of previous two years)</a:t>
            </a:r>
          </a:p>
        </p:txBody>
      </p:sp>
    </p:spTree>
    <p:extLst>
      <p:ext uri="{BB962C8B-B14F-4D97-AF65-F5344CB8AC3E}">
        <p14:creationId xmlns:p14="http://schemas.microsoft.com/office/powerpoint/2010/main" val="22605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fade">
                                      <p:cBhvr>
                                        <p:cTn id="39" dur="500"/>
                                        <p:tgtEl>
                                          <p:spTgt spid="16">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xEl>
                                              <p:pRg st="2" end="2"/>
                                            </p:txEl>
                                          </p:spTgt>
                                        </p:tgtEl>
                                        <p:attrNameLst>
                                          <p:attrName>style.visibility</p:attrName>
                                        </p:attrNameLst>
                                      </p:cBhvr>
                                      <p:to>
                                        <p:strVal val="visible"/>
                                      </p:to>
                                    </p:set>
                                    <p:animEffect transition="in" filter="fade">
                                      <p:cBhvr>
                                        <p:cTn id="42" dur="500"/>
                                        <p:tgtEl>
                                          <p:spTgt spid="16">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Effect transition="in" filter="fade">
                                      <p:cBhvr>
                                        <p:cTn id="45" dur="500"/>
                                        <p:tgtEl>
                                          <p:spTgt spid="1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xEl>
                                              <p:pRg st="4" end="4"/>
                                            </p:txEl>
                                          </p:spTgt>
                                        </p:tgtEl>
                                        <p:attrNameLst>
                                          <p:attrName>style.visibility</p:attrName>
                                        </p:attrNameLst>
                                      </p:cBhvr>
                                      <p:to>
                                        <p:strVal val="visible"/>
                                      </p:to>
                                    </p:set>
                                    <p:animEffect transition="in" filter="fade">
                                      <p:cBhvr>
                                        <p:cTn id="50" dur="500"/>
                                        <p:tgtEl>
                                          <p:spTgt spid="16">
                                            <p:txEl>
                                              <p:pRg st="4" end="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xEl>
                                              <p:pRg st="5" end="5"/>
                                            </p:txEl>
                                          </p:spTgt>
                                        </p:tgtEl>
                                        <p:attrNameLst>
                                          <p:attrName>style.visibility</p:attrName>
                                        </p:attrNameLst>
                                      </p:cBhvr>
                                      <p:to>
                                        <p:strVal val="visible"/>
                                      </p:to>
                                    </p:set>
                                    <p:animEffect transition="in" filter="fade">
                                      <p:cBhvr>
                                        <p:cTn id="5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16" grpId="0" animBg="1"/>
      <p:bldP spid="17" grpId="0"/>
      <p:bldP spid="1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3B6B-55CD-BEE4-32CF-AD1B8BAB047A}"/>
              </a:ext>
            </a:extLst>
          </p:cNvPr>
          <p:cNvSpPr>
            <a:spLocks noGrp="1"/>
          </p:cNvSpPr>
          <p:nvPr>
            <p:ph type="ctrTitle"/>
          </p:nvPr>
        </p:nvSpPr>
        <p:spPr/>
        <p:txBody>
          <a:bodyPr>
            <a:normAutofit/>
          </a:bodyPr>
          <a:lstStyle/>
          <a:p>
            <a:pPr algn="ctr"/>
            <a:r>
              <a:rPr lang="en-US" dirty="0">
                <a:solidFill>
                  <a:srgbClr val="000000"/>
                </a:solidFill>
                <a:ea typeface="Roboto"/>
              </a:rPr>
              <a:t>Year in Review</a:t>
            </a:r>
          </a:p>
        </p:txBody>
      </p:sp>
      <p:pic>
        <p:nvPicPr>
          <p:cNvPr id="11" name="Picture 10" descr="A blue square calendar with black background&#10;&#10;Description automatically generated">
            <a:extLst>
              <a:ext uri="{FF2B5EF4-FFF2-40B4-BE49-F238E27FC236}">
                <a16:creationId xmlns:a16="http://schemas.microsoft.com/office/drawing/2014/main" id="{6847630E-B793-271E-8483-7C707B5FB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508" y="1747786"/>
            <a:ext cx="4760983" cy="4760983"/>
          </a:xfrm>
          <a:prstGeom prst="rect">
            <a:avLst/>
          </a:prstGeom>
        </p:spPr>
      </p:pic>
    </p:spTree>
    <p:extLst>
      <p:ext uri="{BB962C8B-B14F-4D97-AF65-F5344CB8AC3E}">
        <p14:creationId xmlns:p14="http://schemas.microsoft.com/office/powerpoint/2010/main" val="1350284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4BAF-60EF-D43B-A7D1-F9D0FBB4B173}"/>
              </a:ext>
            </a:extLst>
          </p:cNvPr>
          <p:cNvSpPr>
            <a:spLocks noGrp="1"/>
          </p:cNvSpPr>
          <p:nvPr>
            <p:ph type="title"/>
          </p:nvPr>
        </p:nvSpPr>
        <p:spPr>
          <a:xfrm>
            <a:off x="1054100" y="185739"/>
            <a:ext cx="10160000" cy="1143000"/>
          </a:xfrm>
        </p:spPr>
        <p:txBody>
          <a:bodyPr anchor="b">
            <a:normAutofit/>
          </a:bodyPr>
          <a:lstStyle/>
          <a:p>
            <a:pPr algn="ctr"/>
            <a:r>
              <a:rPr lang="en-US" sz="4200" dirty="0">
                <a:solidFill>
                  <a:schemeClr val="accent6">
                    <a:lumMod val="10000"/>
                  </a:schemeClr>
                </a:solidFill>
                <a:latin typeface="+mj-lt"/>
              </a:rPr>
              <a:t>Earnings Limitations Example</a:t>
            </a:r>
          </a:p>
        </p:txBody>
      </p:sp>
      <p:sp>
        <p:nvSpPr>
          <p:cNvPr id="3" name="Content Placeholder 2">
            <a:extLst>
              <a:ext uri="{FF2B5EF4-FFF2-40B4-BE49-F238E27FC236}">
                <a16:creationId xmlns:a16="http://schemas.microsoft.com/office/drawing/2014/main" id="{5B16B542-5A40-CFBB-D7F5-1A0919258003}"/>
              </a:ext>
            </a:extLst>
          </p:cNvPr>
          <p:cNvSpPr>
            <a:spLocks noGrp="1"/>
          </p:cNvSpPr>
          <p:nvPr>
            <p:ph idx="1"/>
          </p:nvPr>
        </p:nvSpPr>
        <p:spPr>
          <a:xfrm>
            <a:off x="711200" y="1473200"/>
            <a:ext cx="10160000" cy="4800600"/>
          </a:xfrm>
        </p:spPr>
        <p:txBody>
          <a:bodyPr>
            <a:normAutofit/>
          </a:bodyPr>
          <a:lstStyle/>
          <a:p>
            <a:pPr marL="152396" indent="0" algn="ctr">
              <a:spcBef>
                <a:spcPts val="0"/>
              </a:spcBef>
              <a:buNone/>
            </a:pPr>
            <a:r>
              <a:rPr lang="en-US" dirty="0">
                <a:latin typeface="+mn-lt"/>
              </a:rPr>
              <a:t>Tiers 3-6 </a:t>
            </a:r>
            <a:br>
              <a:rPr lang="en-US" sz="2667" dirty="0"/>
            </a:br>
            <a:r>
              <a:rPr lang="en-US" sz="2600" dirty="0">
                <a:solidFill>
                  <a:schemeClr val="accent6">
                    <a:lumMod val="10000"/>
                  </a:schemeClr>
                </a:solidFill>
                <a:latin typeface="+mn-lt"/>
              </a:rPr>
              <a:t>(Cannot exceed 10% increase over </a:t>
            </a:r>
          </a:p>
          <a:p>
            <a:pPr marL="152396" indent="0" algn="ctr">
              <a:spcBef>
                <a:spcPts val="0"/>
              </a:spcBef>
              <a:buNone/>
            </a:pPr>
            <a:r>
              <a:rPr lang="en-US" sz="2600" dirty="0">
                <a:solidFill>
                  <a:schemeClr val="accent6">
                    <a:lumMod val="10000"/>
                  </a:schemeClr>
                </a:solidFill>
                <a:latin typeface="+mn-lt"/>
              </a:rPr>
              <a:t>the average of previous two years)</a:t>
            </a:r>
          </a:p>
          <a:p>
            <a:pPr algn="ctr"/>
            <a:endParaRPr lang="en-US" sz="2667" dirty="0"/>
          </a:p>
        </p:txBody>
      </p:sp>
      <p:graphicFrame>
        <p:nvGraphicFramePr>
          <p:cNvPr id="4" name="Content Placeholder 4">
            <a:extLst>
              <a:ext uri="{FF2B5EF4-FFF2-40B4-BE49-F238E27FC236}">
                <a16:creationId xmlns:a16="http://schemas.microsoft.com/office/drawing/2014/main" id="{A46562B9-3760-DE9B-4ED5-357C639A200F}"/>
              </a:ext>
            </a:extLst>
          </p:cNvPr>
          <p:cNvGraphicFramePr>
            <a:graphicFrameLocks/>
          </p:cNvGraphicFramePr>
          <p:nvPr>
            <p:extLst>
              <p:ext uri="{D42A27DB-BD31-4B8C-83A1-F6EECF244321}">
                <p14:modId xmlns:p14="http://schemas.microsoft.com/office/powerpoint/2010/main" val="1414775603"/>
              </p:ext>
            </p:extLst>
          </p:nvPr>
        </p:nvGraphicFramePr>
        <p:xfrm>
          <a:off x="1019859" y="3052762"/>
          <a:ext cx="9381269" cy="2318398"/>
        </p:xfrm>
        <a:graphic>
          <a:graphicData uri="http://schemas.openxmlformats.org/drawingml/2006/table">
            <a:tbl>
              <a:tblPr firstRow="1" bandRow="1">
                <a:tableStyleId>{5C22544A-7EE6-4342-B048-85BDC9FD1C3A}</a:tableStyleId>
              </a:tblPr>
              <a:tblGrid>
                <a:gridCol w="2742672">
                  <a:extLst>
                    <a:ext uri="{9D8B030D-6E8A-4147-A177-3AD203B41FA5}">
                      <a16:colId xmlns:a16="http://schemas.microsoft.com/office/drawing/2014/main" val="20000"/>
                    </a:ext>
                  </a:extLst>
                </a:gridCol>
                <a:gridCol w="2838777">
                  <a:extLst>
                    <a:ext uri="{9D8B030D-6E8A-4147-A177-3AD203B41FA5}">
                      <a16:colId xmlns:a16="http://schemas.microsoft.com/office/drawing/2014/main" val="20001"/>
                    </a:ext>
                  </a:extLst>
                </a:gridCol>
                <a:gridCol w="3799820">
                  <a:extLst>
                    <a:ext uri="{9D8B030D-6E8A-4147-A177-3AD203B41FA5}">
                      <a16:colId xmlns:a16="http://schemas.microsoft.com/office/drawing/2014/main" val="20002"/>
                    </a:ext>
                  </a:extLst>
                </a:gridCol>
              </a:tblGrid>
              <a:tr h="426481">
                <a:tc>
                  <a:txBody>
                    <a:bodyPr/>
                    <a:lstStyle>
                      <a:lvl1pPr marL="0" algn="l" defTabSz="1218987" rtl="0" eaLnBrk="1" latinLnBrk="0" hangingPunct="1">
                        <a:defRPr sz="2400" b="1" kern="1200">
                          <a:solidFill>
                            <a:schemeClr val="lt1"/>
                          </a:solidFill>
                          <a:latin typeface="Georgia"/>
                        </a:defRPr>
                      </a:lvl1pPr>
                      <a:lvl2pPr marL="609493" algn="l" defTabSz="1218987" rtl="0" eaLnBrk="1" latinLnBrk="0" hangingPunct="1">
                        <a:defRPr sz="2400" b="1" kern="1200">
                          <a:solidFill>
                            <a:schemeClr val="lt1"/>
                          </a:solidFill>
                          <a:latin typeface="Georgia"/>
                        </a:defRPr>
                      </a:lvl2pPr>
                      <a:lvl3pPr marL="1218987" algn="l" defTabSz="1218987" rtl="0" eaLnBrk="1" latinLnBrk="0" hangingPunct="1">
                        <a:defRPr sz="2400" b="1" kern="1200">
                          <a:solidFill>
                            <a:schemeClr val="lt1"/>
                          </a:solidFill>
                          <a:latin typeface="Georgia"/>
                        </a:defRPr>
                      </a:lvl3pPr>
                      <a:lvl4pPr marL="1828480" algn="l" defTabSz="1218987" rtl="0" eaLnBrk="1" latinLnBrk="0" hangingPunct="1">
                        <a:defRPr sz="2400" b="1" kern="1200">
                          <a:solidFill>
                            <a:schemeClr val="lt1"/>
                          </a:solidFill>
                          <a:latin typeface="Georgia"/>
                        </a:defRPr>
                      </a:lvl4pPr>
                      <a:lvl5pPr marL="2437973" algn="l" defTabSz="1218987" rtl="0" eaLnBrk="1" latinLnBrk="0" hangingPunct="1">
                        <a:defRPr sz="2400" b="1" kern="1200">
                          <a:solidFill>
                            <a:schemeClr val="lt1"/>
                          </a:solidFill>
                          <a:latin typeface="Georgia"/>
                        </a:defRPr>
                      </a:lvl5pPr>
                      <a:lvl6pPr marL="3047467" algn="l" defTabSz="1218987" rtl="0" eaLnBrk="1" latinLnBrk="0" hangingPunct="1">
                        <a:defRPr sz="2400" b="1" kern="1200">
                          <a:solidFill>
                            <a:schemeClr val="lt1"/>
                          </a:solidFill>
                          <a:latin typeface="Georgia"/>
                        </a:defRPr>
                      </a:lvl6pPr>
                      <a:lvl7pPr marL="3656960" algn="l" defTabSz="1218987" rtl="0" eaLnBrk="1" latinLnBrk="0" hangingPunct="1">
                        <a:defRPr sz="2400" b="1" kern="1200">
                          <a:solidFill>
                            <a:schemeClr val="lt1"/>
                          </a:solidFill>
                          <a:latin typeface="Georgia"/>
                        </a:defRPr>
                      </a:lvl7pPr>
                      <a:lvl8pPr marL="4266453" algn="l" defTabSz="1218987" rtl="0" eaLnBrk="1" latinLnBrk="0" hangingPunct="1">
                        <a:defRPr sz="2400" b="1" kern="1200">
                          <a:solidFill>
                            <a:schemeClr val="lt1"/>
                          </a:solidFill>
                          <a:latin typeface="Georgia"/>
                        </a:defRPr>
                      </a:lvl8pPr>
                      <a:lvl9pPr marL="4875947" algn="l" defTabSz="1218987" rtl="0" eaLnBrk="1" latinLnBrk="0" hangingPunct="1">
                        <a:defRPr sz="2400" b="1" kern="1200">
                          <a:solidFill>
                            <a:schemeClr val="lt1"/>
                          </a:solidFill>
                          <a:latin typeface="Georgia"/>
                        </a:defRPr>
                      </a:lvl9pPr>
                    </a:lstStyle>
                    <a:p>
                      <a:pPr algn="ctr"/>
                      <a:r>
                        <a:rPr lang="en-US" sz="1800" dirty="0">
                          <a:solidFill>
                            <a:schemeClr val="bg1"/>
                          </a:solidFill>
                          <a:latin typeface="+mn-lt"/>
                        </a:rPr>
                        <a:t>School Year Ending</a:t>
                      </a:r>
                    </a:p>
                  </a:txBody>
                  <a:tcPr marT="45723" marB="45723"/>
                </a:tc>
                <a:tc>
                  <a:txBody>
                    <a:bodyPr/>
                    <a:lstStyle>
                      <a:lvl1pPr marL="0" algn="l" defTabSz="1218987" rtl="0" eaLnBrk="1" latinLnBrk="0" hangingPunct="1">
                        <a:defRPr sz="2400" b="1" kern="1200">
                          <a:solidFill>
                            <a:schemeClr val="lt1"/>
                          </a:solidFill>
                          <a:latin typeface="Georgia"/>
                        </a:defRPr>
                      </a:lvl1pPr>
                      <a:lvl2pPr marL="609493" algn="l" defTabSz="1218987" rtl="0" eaLnBrk="1" latinLnBrk="0" hangingPunct="1">
                        <a:defRPr sz="2400" b="1" kern="1200">
                          <a:solidFill>
                            <a:schemeClr val="lt1"/>
                          </a:solidFill>
                          <a:latin typeface="Georgia"/>
                        </a:defRPr>
                      </a:lvl2pPr>
                      <a:lvl3pPr marL="1218987" algn="l" defTabSz="1218987" rtl="0" eaLnBrk="1" latinLnBrk="0" hangingPunct="1">
                        <a:defRPr sz="2400" b="1" kern="1200">
                          <a:solidFill>
                            <a:schemeClr val="lt1"/>
                          </a:solidFill>
                          <a:latin typeface="Georgia"/>
                        </a:defRPr>
                      </a:lvl3pPr>
                      <a:lvl4pPr marL="1828480" algn="l" defTabSz="1218987" rtl="0" eaLnBrk="1" latinLnBrk="0" hangingPunct="1">
                        <a:defRPr sz="2400" b="1" kern="1200">
                          <a:solidFill>
                            <a:schemeClr val="lt1"/>
                          </a:solidFill>
                          <a:latin typeface="Georgia"/>
                        </a:defRPr>
                      </a:lvl4pPr>
                      <a:lvl5pPr marL="2437973" algn="l" defTabSz="1218987" rtl="0" eaLnBrk="1" latinLnBrk="0" hangingPunct="1">
                        <a:defRPr sz="2400" b="1" kern="1200">
                          <a:solidFill>
                            <a:schemeClr val="lt1"/>
                          </a:solidFill>
                          <a:latin typeface="Georgia"/>
                        </a:defRPr>
                      </a:lvl5pPr>
                      <a:lvl6pPr marL="3047467" algn="l" defTabSz="1218987" rtl="0" eaLnBrk="1" latinLnBrk="0" hangingPunct="1">
                        <a:defRPr sz="2400" b="1" kern="1200">
                          <a:solidFill>
                            <a:schemeClr val="lt1"/>
                          </a:solidFill>
                          <a:latin typeface="Georgia"/>
                        </a:defRPr>
                      </a:lvl6pPr>
                      <a:lvl7pPr marL="3656960" algn="l" defTabSz="1218987" rtl="0" eaLnBrk="1" latinLnBrk="0" hangingPunct="1">
                        <a:defRPr sz="2400" b="1" kern="1200">
                          <a:solidFill>
                            <a:schemeClr val="lt1"/>
                          </a:solidFill>
                          <a:latin typeface="Georgia"/>
                        </a:defRPr>
                      </a:lvl7pPr>
                      <a:lvl8pPr marL="4266453" algn="l" defTabSz="1218987" rtl="0" eaLnBrk="1" latinLnBrk="0" hangingPunct="1">
                        <a:defRPr sz="2400" b="1" kern="1200">
                          <a:solidFill>
                            <a:schemeClr val="lt1"/>
                          </a:solidFill>
                          <a:latin typeface="Georgia"/>
                        </a:defRPr>
                      </a:lvl8pPr>
                      <a:lvl9pPr marL="4875947" algn="l" defTabSz="1218987" rtl="0" eaLnBrk="1" latinLnBrk="0" hangingPunct="1">
                        <a:defRPr sz="2400" b="1" kern="1200">
                          <a:solidFill>
                            <a:schemeClr val="lt1"/>
                          </a:solidFill>
                          <a:latin typeface="Georgia"/>
                        </a:defRPr>
                      </a:lvl9pPr>
                    </a:lstStyle>
                    <a:p>
                      <a:pPr algn="ctr"/>
                      <a:r>
                        <a:rPr lang="en-US" sz="1800" dirty="0">
                          <a:solidFill>
                            <a:schemeClr val="bg1"/>
                          </a:solidFill>
                          <a:latin typeface="+mn-lt"/>
                        </a:rPr>
                        <a:t>Salary Earned</a:t>
                      </a:r>
                    </a:p>
                  </a:txBody>
                  <a:tcPr marT="45723" marB="45723"/>
                </a:tc>
                <a:tc>
                  <a:txBody>
                    <a:bodyPr/>
                    <a:lstStyle>
                      <a:lvl1pPr marL="0" algn="l" defTabSz="1218987" rtl="0" eaLnBrk="1" latinLnBrk="0" hangingPunct="1">
                        <a:defRPr sz="2400" b="1" kern="1200">
                          <a:solidFill>
                            <a:schemeClr val="lt1"/>
                          </a:solidFill>
                          <a:latin typeface="Georgia"/>
                        </a:defRPr>
                      </a:lvl1pPr>
                      <a:lvl2pPr marL="609493" algn="l" defTabSz="1218987" rtl="0" eaLnBrk="1" latinLnBrk="0" hangingPunct="1">
                        <a:defRPr sz="2400" b="1" kern="1200">
                          <a:solidFill>
                            <a:schemeClr val="lt1"/>
                          </a:solidFill>
                          <a:latin typeface="Georgia"/>
                        </a:defRPr>
                      </a:lvl2pPr>
                      <a:lvl3pPr marL="1218987" algn="l" defTabSz="1218987" rtl="0" eaLnBrk="1" latinLnBrk="0" hangingPunct="1">
                        <a:defRPr sz="2400" b="1" kern="1200">
                          <a:solidFill>
                            <a:schemeClr val="lt1"/>
                          </a:solidFill>
                          <a:latin typeface="Georgia"/>
                        </a:defRPr>
                      </a:lvl3pPr>
                      <a:lvl4pPr marL="1828480" algn="l" defTabSz="1218987" rtl="0" eaLnBrk="1" latinLnBrk="0" hangingPunct="1">
                        <a:defRPr sz="2400" b="1" kern="1200">
                          <a:solidFill>
                            <a:schemeClr val="lt1"/>
                          </a:solidFill>
                          <a:latin typeface="Georgia"/>
                        </a:defRPr>
                      </a:lvl4pPr>
                      <a:lvl5pPr marL="2437973" algn="l" defTabSz="1218987" rtl="0" eaLnBrk="1" latinLnBrk="0" hangingPunct="1">
                        <a:defRPr sz="2400" b="1" kern="1200">
                          <a:solidFill>
                            <a:schemeClr val="lt1"/>
                          </a:solidFill>
                          <a:latin typeface="Georgia"/>
                        </a:defRPr>
                      </a:lvl5pPr>
                      <a:lvl6pPr marL="3047467" algn="l" defTabSz="1218987" rtl="0" eaLnBrk="1" latinLnBrk="0" hangingPunct="1">
                        <a:defRPr sz="2400" b="1" kern="1200">
                          <a:solidFill>
                            <a:schemeClr val="lt1"/>
                          </a:solidFill>
                          <a:latin typeface="Georgia"/>
                        </a:defRPr>
                      </a:lvl6pPr>
                      <a:lvl7pPr marL="3656960" algn="l" defTabSz="1218987" rtl="0" eaLnBrk="1" latinLnBrk="0" hangingPunct="1">
                        <a:defRPr sz="2400" b="1" kern="1200">
                          <a:solidFill>
                            <a:schemeClr val="lt1"/>
                          </a:solidFill>
                          <a:latin typeface="Georgia"/>
                        </a:defRPr>
                      </a:lvl7pPr>
                      <a:lvl8pPr marL="4266453" algn="l" defTabSz="1218987" rtl="0" eaLnBrk="1" latinLnBrk="0" hangingPunct="1">
                        <a:defRPr sz="2400" b="1" kern="1200">
                          <a:solidFill>
                            <a:schemeClr val="lt1"/>
                          </a:solidFill>
                          <a:latin typeface="Georgia"/>
                        </a:defRPr>
                      </a:lvl8pPr>
                      <a:lvl9pPr marL="4875947" algn="l" defTabSz="1218987" rtl="0" eaLnBrk="1" latinLnBrk="0" hangingPunct="1">
                        <a:defRPr sz="2400" b="1" kern="1200">
                          <a:solidFill>
                            <a:schemeClr val="lt1"/>
                          </a:solidFill>
                          <a:latin typeface="Georgia"/>
                        </a:defRPr>
                      </a:lvl9pPr>
                    </a:lstStyle>
                    <a:p>
                      <a:pPr algn="ctr"/>
                      <a:r>
                        <a:rPr lang="en-US" sz="1800" dirty="0">
                          <a:solidFill>
                            <a:schemeClr val="bg1"/>
                          </a:solidFill>
                          <a:latin typeface="+mn-lt"/>
                        </a:rPr>
                        <a:t>Salary Limitation</a:t>
                      </a:r>
                    </a:p>
                  </a:txBody>
                  <a:tcPr marT="45723" marB="45723"/>
                </a:tc>
                <a:extLst>
                  <a:ext uri="{0D108BD9-81ED-4DB2-BD59-A6C34878D82A}">
                    <a16:rowId xmlns:a16="http://schemas.microsoft.com/office/drawing/2014/main" val="10000"/>
                  </a:ext>
                </a:extLst>
              </a:tr>
              <a:tr h="3879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800" dirty="0">
                          <a:solidFill>
                            <a:schemeClr val="accent6">
                              <a:lumMod val="10000"/>
                            </a:schemeClr>
                          </a:solidFill>
                          <a:latin typeface="+mn-lt"/>
                        </a:rPr>
                        <a:t>June 30, 2025</a:t>
                      </a:r>
                    </a:p>
                  </a:txBody>
                  <a:tcPr marL="121888" marR="121888"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chemeClr val="accent6">
                              <a:lumMod val="10000"/>
                            </a:schemeClr>
                          </a:solidFill>
                          <a:latin typeface="+mn-lt"/>
                        </a:rPr>
                        <a:t>$74,000</a:t>
                      </a:r>
                    </a:p>
                  </a:txBody>
                  <a:tcPr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rgbClr val="FF0000"/>
                          </a:solidFill>
                          <a:latin typeface="+mn-lt"/>
                        </a:rPr>
                        <a:t>$78,100</a:t>
                      </a:r>
                    </a:p>
                  </a:txBody>
                  <a:tcPr marT="45723" marB="45723"/>
                </a:tc>
                <a:extLst>
                  <a:ext uri="{0D108BD9-81ED-4DB2-BD59-A6C34878D82A}">
                    <a16:rowId xmlns:a16="http://schemas.microsoft.com/office/drawing/2014/main" val="10001"/>
                  </a:ext>
                </a:extLst>
              </a:tr>
              <a:tr h="34765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800" dirty="0">
                          <a:solidFill>
                            <a:schemeClr val="accent6">
                              <a:lumMod val="10000"/>
                            </a:schemeClr>
                          </a:solidFill>
                          <a:latin typeface="+mn-lt"/>
                        </a:rPr>
                        <a:t>June 30, 2024</a:t>
                      </a:r>
                    </a:p>
                  </a:txBody>
                  <a:tcPr marL="121888" marR="121888"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chemeClr val="accent6">
                              <a:lumMod val="10000"/>
                            </a:schemeClr>
                          </a:solidFill>
                          <a:latin typeface="+mn-lt"/>
                        </a:rPr>
                        <a:t>$72,000</a:t>
                      </a:r>
                    </a:p>
                  </a:txBody>
                  <a:tcPr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rgbClr val="FF0000"/>
                          </a:solidFill>
                          <a:latin typeface="+mn-lt"/>
                        </a:rPr>
                        <a:t>$72,600</a:t>
                      </a:r>
                    </a:p>
                  </a:txBody>
                  <a:tcPr marT="45723" marB="45723"/>
                </a:tc>
                <a:extLst>
                  <a:ext uri="{0D108BD9-81ED-4DB2-BD59-A6C34878D82A}">
                    <a16:rowId xmlns:a16="http://schemas.microsoft.com/office/drawing/2014/main" val="10002"/>
                  </a:ext>
                </a:extLst>
              </a:tr>
              <a:tr h="3762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800" dirty="0">
                          <a:solidFill>
                            <a:schemeClr val="accent6">
                              <a:lumMod val="10000"/>
                            </a:schemeClr>
                          </a:solidFill>
                          <a:latin typeface="+mn-lt"/>
                        </a:rPr>
                        <a:t>June 30, 2023</a:t>
                      </a:r>
                    </a:p>
                  </a:txBody>
                  <a:tcPr marL="121888" marR="121888"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chemeClr val="accent6">
                              <a:lumMod val="10000"/>
                            </a:schemeClr>
                          </a:solidFill>
                          <a:latin typeface="+mn-lt"/>
                        </a:rPr>
                        <a:t>$70,000</a:t>
                      </a:r>
                    </a:p>
                  </a:txBody>
                  <a:tcPr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rgbClr val="FF0000"/>
                          </a:solidFill>
                          <a:latin typeface="+mn-lt"/>
                        </a:rPr>
                        <a:t>$67,100</a:t>
                      </a:r>
                    </a:p>
                  </a:txBody>
                  <a:tcPr marT="45723" marB="45723"/>
                </a:tc>
                <a:extLst>
                  <a:ext uri="{0D108BD9-81ED-4DB2-BD59-A6C34878D82A}">
                    <a16:rowId xmlns:a16="http://schemas.microsoft.com/office/drawing/2014/main" val="10003"/>
                  </a:ext>
                </a:extLst>
              </a:tr>
              <a:tr h="3237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dirty="0">
                          <a:solidFill>
                            <a:schemeClr val="accent6">
                              <a:lumMod val="10000"/>
                            </a:schemeClr>
                          </a:solidFill>
                          <a:latin typeface="+mn-lt"/>
                        </a:rPr>
                        <a:t>June 30, 2022</a:t>
                      </a:r>
                    </a:p>
                  </a:txBody>
                  <a:tcPr marL="121888" marR="121888"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chemeClr val="accent6">
                              <a:lumMod val="10000"/>
                            </a:schemeClr>
                          </a:solidFill>
                          <a:latin typeface="+mn-lt"/>
                        </a:rPr>
                        <a:t>$62,000</a:t>
                      </a:r>
                    </a:p>
                  </a:txBody>
                  <a:tcPr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endParaRPr lang="en-US" sz="1900" dirty="0">
                        <a:latin typeface="+mn-lt"/>
                      </a:endParaRPr>
                    </a:p>
                  </a:txBody>
                  <a:tcPr marT="45723" marB="45723"/>
                </a:tc>
                <a:extLst>
                  <a:ext uri="{0D108BD9-81ED-4DB2-BD59-A6C34878D82A}">
                    <a16:rowId xmlns:a16="http://schemas.microsoft.com/office/drawing/2014/main" val="10004"/>
                  </a:ext>
                </a:extLst>
              </a:tr>
              <a:tr h="366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dirty="0">
                          <a:solidFill>
                            <a:schemeClr val="accent6">
                              <a:lumMod val="10000"/>
                            </a:schemeClr>
                          </a:solidFill>
                          <a:latin typeface="+mn-lt"/>
                        </a:rPr>
                        <a:t>June 30, 2021</a:t>
                      </a:r>
                    </a:p>
                  </a:txBody>
                  <a:tcPr marL="121888" marR="121888"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pPr algn="ctr"/>
                      <a:r>
                        <a:rPr lang="en-US" sz="1800" dirty="0">
                          <a:solidFill>
                            <a:schemeClr val="accent6">
                              <a:lumMod val="10000"/>
                            </a:schemeClr>
                          </a:solidFill>
                          <a:latin typeface="+mn-lt"/>
                        </a:rPr>
                        <a:t>$60,000</a:t>
                      </a:r>
                    </a:p>
                  </a:txBody>
                  <a:tcPr marT="45723" marB="45723"/>
                </a:tc>
                <a:tc>
                  <a:txBody>
                    <a:bodyPr/>
                    <a:lstStyle>
                      <a:lvl1pPr marL="0" algn="l" defTabSz="1218987" rtl="0" eaLnBrk="1" latinLnBrk="0" hangingPunct="1">
                        <a:defRPr sz="2400" kern="1200">
                          <a:solidFill>
                            <a:schemeClr val="dk1"/>
                          </a:solidFill>
                          <a:latin typeface="Georgia"/>
                        </a:defRPr>
                      </a:lvl1pPr>
                      <a:lvl2pPr marL="609493" algn="l" defTabSz="1218987" rtl="0" eaLnBrk="1" latinLnBrk="0" hangingPunct="1">
                        <a:defRPr sz="2400" kern="1200">
                          <a:solidFill>
                            <a:schemeClr val="dk1"/>
                          </a:solidFill>
                          <a:latin typeface="Georgia"/>
                        </a:defRPr>
                      </a:lvl2pPr>
                      <a:lvl3pPr marL="1218987" algn="l" defTabSz="1218987" rtl="0" eaLnBrk="1" latinLnBrk="0" hangingPunct="1">
                        <a:defRPr sz="2400" kern="1200">
                          <a:solidFill>
                            <a:schemeClr val="dk1"/>
                          </a:solidFill>
                          <a:latin typeface="Georgia"/>
                        </a:defRPr>
                      </a:lvl3pPr>
                      <a:lvl4pPr marL="1828480" algn="l" defTabSz="1218987" rtl="0" eaLnBrk="1" latinLnBrk="0" hangingPunct="1">
                        <a:defRPr sz="2400" kern="1200">
                          <a:solidFill>
                            <a:schemeClr val="dk1"/>
                          </a:solidFill>
                          <a:latin typeface="Georgia"/>
                        </a:defRPr>
                      </a:lvl4pPr>
                      <a:lvl5pPr marL="2437973" algn="l" defTabSz="1218987" rtl="0" eaLnBrk="1" latinLnBrk="0" hangingPunct="1">
                        <a:defRPr sz="2400" kern="1200">
                          <a:solidFill>
                            <a:schemeClr val="dk1"/>
                          </a:solidFill>
                          <a:latin typeface="Georgia"/>
                        </a:defRPr>
                      </a:lvl5pPr>
                      <a:lvl6pPr marL="3047467" algn="l" defTabSz="1218987" rtl="0" eaLnBrk="1" latinLnBrk="0" hangingPunct="1">
                        <a:defRPr sz="2400" kern="1200">
                          <a:solidFill>
                            <a:schemeClr val="dk1"/>
                          </a:solidFill>
                          <a:latin typeface="Georgia"/>
                        </a:defRPr>
                      </a:lvl6pPr>
                      <a:lvl7pPr marL="3656960" algn="l" defTabSz="1218987" rtl="0" eaLnBrk="1" latinLnBrk="0" hangingPunct="1">
                        <a:defRPr sz="2400" kern="1200">
                          <a:solidFill>
                            <a:schemeClr val="dk1"/>
                          </a:solidFill>
                          <a:latin typeface="Georgia"/>
                        </a:defRPr>
                      </a:lvl7pPr>
                      <a:lvl8pPr marL="4266453" algn="l" defTabSz="1218987" rtl="0" eaLnBrk="1" latinLnBrk="0" hangingPunct="1">
                        <a:defRPr sz="2400" kern="1200">
                          <a:solidFill>
                            <a:schemeClr val="dk1"/>
                          </a:solidFill>
                          <a:latin typeface="Georgia"/>
                        </a:defRPr>
                      </a:lvl8pPr>
                      <a:lvl9pPr marL="4875947" algn="l" defTabSz="1218987" rtl="0" eaLnBrk="1" latinLnBrk="0" hangingPunct="1">
                        <a:defRPr sz="2400" kern="1200">
                          <a:solidFill>
                            <a:schemeClr val="dk1"/>
                          </a:solidFill>
                          <a:latin typeface="Georgia"/>
                        </a:defRPr>
                      </a:lvl9pPr>
                    </a:lstStyle>
                    <a:p>
                      <a:endParaRPr lang="en-US" sz="1900" dirty="0">
                        <a:latin typeface="+mn-lt"/>
                      </a:endParaRPr>
                    </a:p>
                  </a:txBody>
                  <a:tcPr marT="45723" marB="45723"/>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55B6DD52-46C7-EDFA-EC6F-DC34E2AC20CB}"/>
              </a:ext>
            </a:extLst>
          </p:cNvPr>
          <p:cNvSpPr/>
          <p:nvPr/>
        </p:nvSpPr>
        <p:spPr>
          <a:xfrm>
            <a:off x="3942326" y="4643297"/>
            <a:ext cx="2573757" cy="720002"/>
          </a:xfrm>
          <a:prstGeom prst="rect">
            <a:avLst/>
          </a:prstGeom>
          <a:noFill/>
          <a:ln w="38100" cap="flat" cmpd="sng" algn="ctr">
            <a:solidFill>
              <a:srgbClr val="FF0000"/>
            </a:solidFill>
            <a:prstDash val="solid"/>
          </a:ln>
          <a:effectLst/>
        </p:spPr>
        <p:txBody>
          <a:bodyPr rtlCol="0" anchor="ctr"/>
          <a:lstStyle/>
          <a:p>
            <a:pPr algn="ctr" defTabSz="914377" fontAlgn="base">
              <a:spcBef>
                <a:spcPct val="0"/>
              </a:spcBef>
              <a:spcAft>
                <a:spcPct val="0"/>
              </a:spcAft>
              <a:defRPr/>
            </a:pPr>
            <a:endParaRPr lang="en-US"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Arrow Connector 5">
            <a:extLst>
              <a:ext uri="{FF2B5EF4-FFF2-40B4-BE49-F238E27FC236}">
                <a16:creationId xmlns:a16="http://schemas.microsoft.com/office/drawing/2014/main" id="{F0C46BA7-B14A-3487-425C-C24B40D32091}"/>
              </a:ext>
            </a:extLst>
          </p:cNvPr>
          <p:cNvCxnSpPr>
            <a:cxnSpLocks/>
          </p:cNvCxnSpPr>
          <p:nvPr/>
        </p:nvCxnSpPr>
        <p:spPr>
          <a:xfrm flipV="1">
            <a:off x="6515355" y="4469328"/>
            <a:ext cx="1357058" cy="523176"/>
          </a:xfrm>
          <a:prstGeom prst="straightConnector1">
            <a:avLst/>
          </a:prstGeom>
          <a:noFill/>
          <a:ln w="38100" cap="flat" cmpd="sng" algn="ctr">
            <a:solidFill>
              <a:srgbClr val="FF0000"/>
            </a:solidFill>
            <a:prstDash val="solid"/>
            <a:tailEnd type="arrow"/>
          </a:ln>
          <a:effectLst/>
        </p:spPr>
      </p:cxnSp>
      <p:sp>
        <p:nvSpPr>
          <p:cNvPr id="7" name="Rectangle 6">
            <a:extLst>
              <a:ext uri="{FF2B5EF4-FFF2-40B4-BE49-F238E27FC236}">
                <a16:creationId xmlns:a16="http://schemas.microsoft.com/office/drawing/2014/main" id="{D91FAB70-1C33-678B-1195-A365946B2261}"/>
              </a:ext>
            </a:extLst>
          </p:cNvPr>
          <p:cNvSpPr/>
          <p:nvPr/>
        </p:nvSpPr>
        <p:spPr>
          <a:xfrm>
            <a:off x="3942326" y="4272502"/>
            <a:ext cx="2573757" cy="720002"/>
          </a:xfrm>
          <a:prstGeom prst="rect">
            <a:avLst/>
          </a:prstGeom>
          <a:noFill/>
          <a:ln w="38100" cap="flat" cmpd="sng" algn="ctr">
            <a:solidFill>
              <a:srgbClr val="FF0000"/>
            </a:solidFill>
            <a:prstDash val="solid"/>
          </a:ln>
          <a:effectLst/>
        </p:spPr>
        <p:txBody>
          <a:bodyPr rtlCol="0" anchor="ctr"/>
          <a:lstStyle/>
          <a:p>
            <a:pPr algn="ctr" defTabSz="914377" fontAlgn="base">
              <a:spcBef>
                <a:spcPct val="0"/>
              </a:spcBef>
              <a:spcAft>
                <a:spcPct val="0"/>
              </a:spcAft>
              <a:defRPr/>
            </a:pPr>
            <a:endParaRPr lang="en-US"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Arrow Connector 7">
            <a:extLst>
              <a:ext uri="{FF2B5EF4-FFF2-40B4-BE49-F238E27FC236}">
                <a16:creationId xmlns:a16="http://schemas.microsoft.com/office/drawing/2014/main" id="{FCBCF33D-7386-9C90-B84B-3CF7AE9A2F23}"/>
              </a:ext>
            </a:extLst>
          </p:cNvPr>
          <p:cNvCxnSpPr>
            <a:cxnSpLocks/>
          </p:cNvCxnSpPr>
          <p:nvPr/>
        </p:nvCxnSpPr>
        <p:spPr>
          <a:xfrm flipV="1">
            <a:off x="6515355" y="4059871"/>
            <a:ext cx="1357058" cy="584129"/>
          </a:xfrm>
          <a:prstGeom prst="straightConnector1">
            <a:avLst/>
          </a:prstGeom>
          <a:noFill/>
          <a:ln w="38100" cap="flat" cmpd="sng" algn="ctr">
            <a:solidFill>
              <a:srgbClr val="FF0000"/>
            </a:solidFill>
            <a:prstDash val="solid"/>
            <a:tailEnd type="arrow"/>
          </a:ln>
          <a:effectLst/>
        </p:spPr>
      </p:cxnSp>
      <p:sp>
        <p:nvSpPr>
          <p:cNvPr id="9" name="Rectangle 8">
            <a:extLst>
              <a:ext uri="{FF2B5EF4-FFF2-40B4-BE49-F238E27FC236}">
                <a16:creationId xmlns:a16="http://schemas.microsoft.com/office/drawing/2014/main" id="{EF60A7D0-B8A8-E029-F691-CC26C4DB0CBD}"/>
              </a:ext>
            </a:extLst>
          </p:cNvPr>
          <p:cNvSpPr/>
          <p:nvPr/>
        </p:nvSpPr>
        <p:spPr>
          <a:xfrm>
            <a:off x="3942326" y="3519485"/>
            <a:ext cx="2573757" cy="1085869"/>
          </a:xfrm>
          <a:prstGeom prst="rect">
            <a:avLst/>
          </a:prstGeom>
          <a:noFill/>
          <a:ln w="38100" cap="flat" cmpd="sng" algn="ctr">
            <a:solidFill>
              <a:srgbClr val="FF0000"/>
            </a:solidFill>
            <a:prstDash val="solid"/>
          </a:ln>
          <a:effectLst/>
        </p:spPr>
        <p:txBody>
          <a:bodyPr rtlCol="0" anchor="ctr"/>
          <a:lstStyle/>
          <a:p>
            <a:pPr algn="ctr" defTabSz="914377" fontAlgn="base">
              <a:spcBef>
                <a:spcPct val="0"/>
              </a:spcBef>
              <a:spcAft>
                <a:spcPct val="0"/>
              </a:spcAft>
              <a:defRPr/>
            </a:pPr>
            <a:endParaRPr lang="en-US"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a:extLst>
              <a:ext uri="{FF2B5EF4-FFF2-40B4-BE49-F238E27FC236}">
                <a16:creationId xmlns:a16="http://schemas.microsoft.com/office/drawing/2014/main" id="{CCB2DDA4-4AA9-6ABE-639A-2C5D6B2C0B07}"/>
              </a:ext>
            </a:extLst>
          </p:cNvPr>
          <p:cNvCxnSpPr>
            <a:cxnSpLocks/>
          </p:cNvCxnSpPr>
          <p:nvPr/>
        </p:nvCxnSpPr>
        <p:spPr>
          <a:xfrm flipV="1">
            <a:off x="6528691" y="3693123"/>
            <a:ext cx="1343722" cy="574334"/>
          </a:xfrm>
          <a:prstGeom prst="straightConnector1">
            <a:avLst/>
          </a:prstGeom>
          <a:noFill/>
          <a:ln w="38100" cap="flat" cmpd="sng" algn="ctr">
            <a:solidFill>
              <a:srgbClr val="FF0000"/>
            </a:solidFill>
            <a:prstDash val="solid"/>
            <a:tailEnd type="arrow"/>
          </a:ln>
          <a:effectLst/>
        </p:spPr>
      </p:cxnSp>
      <p:sp>
        <p:nvSpPr>
          <p:cNvPr id="11" name="Oval 10">
            <a:extLst>
              <a:ext uri="{FF2B5EF4-FFF2-40B4-BE49-F238E27FC236}">
                <a16:creationId xmlns:a16="http://schemas.microsoft.com/office/drawing/2014/main" id="{36C0E6CE-B921-A7EF-1E1D-3BC5CD4161CC}"/>
              </a:ext>
            </a:extLst>
          </p:cNvPr>
          <p:cNvSpPr/>
          <p:nvPr/>
        </p:nvSpPr>
        <p:spPr>
          <a:xfrm>
            <a:off x="7920038" y="4234116"/>
            <a:ext cx="1119187" cy="375840"/>
          </a:xfrm>
          <a:prstGeom prst="ellipse">
            <a:avLst/>
          </a:prstGeom>
          <a:noFill/>
          <a:ln w="31750" cap="flat" cmpd="sng" algn="ctr">
            <a:solidFill>
              <a:sysClr val="windowText" lastClr="000000"/>
            </a:solidFill>
            <a:prstDash val="solid"/>
          </a:ln>
          <a:effectLst/>
        </p:spPr>
        <p:txBody>
          <a:bodyPr rtlCol="0" anchor="ctr"/>
          <a:lstStyle/>
          <a:p>
            <a:pPr algn="ctr" defTabSz="914377" fontAlgn="base">
              <a:spcBef>
                <a:spcPct val="0"/>
              </a:spcBef>
              <a:spcAft>
                <a:spcPct val="0"/>
              </a:spcAft>
              <a:defRPr/>
            </a:pPr>
            <a:endParaRPr lang="en-US"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11">
            <a:extLst>
              <a:ext uri="{FF2B5EF4-FFF2-40B4-BE49-F238E27FC236}">
                <a16:creationId xmlns:a16="http://schemas.microsoft.com/office/drawing/2014/main" id="{69F53C02-454D-057B-7D81-1815D2CA8612}"/>
              </a:ext>
            </a:extLst>
          </p:cNvPr>
          <p:cNvSpPr/>
          <p:nvPr/>
        </p:nvSpPr>
        <p:spPr>
          <a:xfrm>
            <a:off x="4476749" y="3885189"/>
            <a:ext cx="1328739" cy="332678"/>
          </a:xfrm>
          <a:prstGeom prst="ellipse">
            <a:avLst/>
          </a:prstGeom>
          <a:noFill/>
          <a:ln w="31750" cap="flat" cmpd="sng" algn="ctr">
            <a:solidFill>
              <a:sysClr val="windowText" lastClr="000000"/>
            </a:solidFill>
            <a:prstDash val="solid"/>
          </a:ln>
          <a:effectLst/>
        </p:spPr>
        <p:txBody>
          <a:bodyPr rtlCol="0" anchor="ctr"/>
          <a:lstStyle/>
          <a:p>
            <a:pPr algn="ctr" defTabSz="914377" fontAlgn="base">
              <a:spcBef>
                <a:spcPct val="0"/>
              </a:spcBef>
              <a:spcAft>
                <a:spcPct val="0"/>
              </a:spcAft>
              <a:defRPr/>
            </a:pPr>
            <a:endParaRPr lang="en-US"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55767C85-8AE5-9EC1-E3F4-E055797D2D9F}"/>
              </a:ext>
            </a:extLst>
          </p:cNvPr>
          <p:cNvSpPr/>
          <p:nvPr/>
        </p:nvSpPr>
        <p:spPr>
          <a:xfrm>
            <a:off x="4476750" y="3514393"/>
            <a:ext cx="1328738" cy="316161"/>
          </a:xfrm>
          <a:prstGeom prst="ellipse">
            <a:avLst/>
          </a:prstGeom>
          <a:noFill/>
          <a:ln w="31750" cap="flat" cmpd="sng" algn="ctr">
            <a:solidFill>
              <a:sysClr val="windowText" lastClr="000000"/>
            </a:solidFill>
            <a:prstDash val="solid"/>
          </a:ln>
          <a:effectLst/>
        </p:spPr>
        <p:txBody>
          <a:bodyPr rtlCol="0" anchor="ctr"/>
          <a:lstStyle/>
          <a:p>
            <a:pPr algn="ctr" defTabSz="914377" fontAlgn="base">
              <a:spcBef>
                <a:spcPct val="0"/>
              </a:spcBef>
              <a:spcAft>
                <a:spcPct val="0"/>
              </a:spcAft>
              <a:defRPr/>
            </a:pPr>
            <a:endParaRPr lang="en-US"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077F740-907C-1065-AA4E-F26E4A7B24E3}"/>
              </a:ext>
            </a:extLst>
          </p:cNvPr>
          <p:cNvSpPr txBox="1"/>
          <p:nvPr/>
        </p:nvSpPr>
        <p:spPr>
          <a:xfrm>
            <a:off x="5895975" y="5735743"/>
            <a:ext cx="4873626" cy="492443"/>
          </a:xfrm>
          <a:prstGeom prst="rect">
            <a:avLst/>
          </a:prstGeom>
          <a:noFill/>
        </p:spPr>
        <p:txBody>
          <a:bodyPr wrap="square">
            <a:spAutoFit/>
          </a:bodyPr>
          <a:lstStyle/>
          <a:p>
            <a:r>
              <a:rPr lang="en-US" sz="2600" dirty="0">
                <a:solidFill>
                  <a:schemeClr val="accent6">
                    <a:lumMod val="25000"/>
                  </a:schemeClr>
                </a:solidFill>
              </a:rPr>
              <a:t>Final Average Salary: </a:t>
            </a:r>
            <a:r>
              <a:rPr lang="en-US" sz="2600" b="1" dirty="0">
                <a:solidFill>
                  <a:schemeClr val="accent6">
                    <a:lumMod val="25000"/>
                  </a:schemeClr>
                </a:solidFill>
              </a:rPr>
              <a:t>$ 71,033</a:t>
            </a:r>
          </a:p>
        </p:txBody>
      </p:sp>
    </p:spTree>
    <p:extLst>
      <p:ext uri="{BB962C8B-B14F-4D97-AF65-F5344CB8AC3E}">
        <p14:creationId xmlns:p14="http://schemas.microsoft.com/office/powerpoint/2010/main" val="34233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2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1" grpId="0" animBg="1"/>
      <p:bldP spid="12" grpId="0" animBg="1"/>
      <p:bldP spid="13"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clothing&#10;&#10;Description automatically generated with medium confidence">
            <a:extLst>
              <a:ext uri="{FF2B5EF4-FFF2-40B4-BE49-F238E27FC236}">
                <a16:creationId xmlns:a16="http://schemas.microsoft.com/office/drawing/2014/main" id="{1D2AC2A6-1AB8-D506-34F2-5705B60DD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64" y="1272823"/>
            <a:ext cx="5521036" cy="3799812"/>
          </a:xfrm>
          <a:prstGeom prst="rect">
            <a:avLst/>
          </a:prstGeom>
        </p:spPr>
      </p:pic>
      <p:sp>
        <p:nvSpPr>
          <p:cNvPr id="13" name="Content Placeholder 2">
            <a:extLst>
              <a:ext uri="{FF2B5EF4-FFF2-40B4-BE49-F238E27FC236}">
                <a16:creationId xmlns:a16="http://schemas.microsoft.com/office/drawing/2014/main" id="{2E537B07-0718-D2D1-000E-18AA0F6D1FB6}"/>
              </a:ext>
            </a:extLst>
          </p:cNvPr>
          <p:cNvSpPr>
            <a:spLocks noGrp="1"/>
          </p:cNvSpPr>
          <p:nvPr>
            <p:ph sz="quarter" idx="4"/>
          </p:nvPr>
        </p:nvSpPr>
        <p:spPr>
          <a:xfrm>
            <a:off x="5800725" y="609601"/>
            <a:ext cx="5962649" cy="964276"/>
          </a:xfrm>
        </p:spPr>
        <p:txBody>
          <a:bodyPr>
            <a:noAutofit/>
          </a:bodyPr>
          <a:lstStyle/>
          <a:p>
            <a:pPr marL="0" indent="0" algn="ctr">
              <a:spcBef>
                <a:spcPts val="600"/>
              </a:spcBef>
              <a:buNone/>
            </a:pPr>
            <a:r>
              <a:rPr lang="en-US" sz="3200" b="1" dirty="0">
                <a:solidFill>
                  <a:schemeClr val="accent6">
                    <a:lumMod val="25000"/>
                  </a:schemeClr>
                </a:solidFill>
                <a:latin typeface="+mj-lt"/>
              </a:rPr>
              <a:t>Two-year Extension of </a:t>
            </a:r>
          </a:p>
          <a:p>
            <a:pPr marL="0" indent="0" algn="ctr">
              <a:spcBef>
                <a:spcPts val="600"/>
              </a:spcBef>
              <a:buNone/>
            </a:pPr>
            <a:r>
              <a:rPr lang="en-US" sz="3200" b="1" dirty="0">
                <a:solidFill>
                  <a:schemeClr val="accent6">
                    <a:lumMod val="25000"/>
                  </a:schemeClr>
                </a:solidFill>
                <a:latin typeface="+mj-lt"/>
              </a:rPr>
              <a:t>Chapter 56 of the Laws of 2022</a:t>
            </a:r>
          </a:p>
        </p:txBody>
      </p:sp>
      <p:sp>
        <p:nvSpPr>
          <p:cNvPr id="9" name="TextBox 8">
            <a:extLst>
              <a:ext uri="{FF2B5EF4-FFF2-40B4-BE49-F238E27FC236}">
                <a16:creationId xmlns:a16="http://schemas.microsoft.com/office/drawing/2014/main" id="{E08A2F00-9FF7-4370-D67E-3A735303C78B}"/>
              </a:ext>
            </a:extLst>
          </p:cNvPr>
          <p:cNvSpPr txBox="1"/>
          <p:nvPr/>
        </p:nvSpPr>
        <p:spPr>
          <a:xfrm>
            <a:off x="6305550" y="2077142"/>
            <a:ext cx="5210175" cy="2092881"/>
          </a:xfrm>
          <a:prstGeom prst="rect">
            <a:avLst/>
          </a:prstGeom>
          <a:noFill/>
        </p:spPr>
        <p:txBody>
          <a:bodyPr wrap="square" rtlCol="0">
            <a:spAutoFit/>
          </a:bodyPr>
          <a:lstStyle/>
          <a:p>
            <a:pPr algn="ctr"/>
            <a:r>
              <a:rPr kumimoji="0" lang="en-US" sz="2600" b="0" i="0" u="none" strike="noStrike" kern="1200" cap="none" spc="0" normalizeH="0" baseline="0" noProof="0" dirty="0">
                <a:ln>
                  <a:noFill/>
                </a:ln>
                <a:solidFill>
                  <a:schemeClr val="accent6">
                    <a:lumMod val="25000"/>
                  </a:schemeClr>
                </a:solidFill>
                <a:effectLst/>
                <a:uLnTx/>
                <a:uFillTx/>
                <a:latin typeface="Roboto"/>
                <a:ea typeface="+mn-ea"/>
                <a:cs typeface="+mn-cs"/>
              </a:rPr>
              <a:t>Tier 6 employee contribution rate for the two fiscal years ending </a:t>
            </a:r>
          </a:p>
          <a:p>
            <a:pPr algn="ctr"/>
            <a:r>
              <a:rPr kumimoji="0" lang="en-US" sz="2600" b="0" i="0" u="none" strike="noStrike" kern="1200" cap="none" spc="0" normalizeH="0" baseline="0" noProof="0" dirty="0">
                <a:ln>
                  <a:noFill/>
                </a:ln>
                <a:solidFill>
                  <a:schemeClr val="accent6">
                    <a:lumMod val="25000"/>
                  </a:schemeClr>
                </a:solidFill>
                <a:effectLst/>
                <a:uLnTx/>
                <a:uFillTx/>
                <a:latin typeface="Roboto"/>
                <a:ea typeface="+mn-ea"/>
                <a:cs typeface="+mn-cs"/>
              </a:rPr>
              <a:t>June 30, 2025 and June 30, 2026 will be based solely on a member’s annual base wages.</a:t>
            </a:r>
            <a:endParaRPr lang="en-US" sz="2600" dirty="0">
              <a:solidFill>
                <a:schemeClr val="accent6">
                  <a:lumMod val="25000"/>
                </a:schemeClr>
              </a:solidFill>
            </a:endParaRPr>
          </a:p>
        </p:txBody>
      </p:sp>
      <p:sp>
        <p:nvSpPr>
          <p:cNvPr id="2" name="Slide Number Placeholder 3">
            <a:extLst>
              <a:ext uri="{FF2B5EF4-FFF2-40B4-BE49-F238E27FC236}">
                <a16:creationId xmlns:a16="http://schemas.microsoft.com/office/drawing/2014/main" id="{B2313EB7-4DD4-2618-B669-682F10EB5312}"/>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31</a:t>
            </a:fld>
            <a:endParaRPr lang="en-US">
              <a:latin typeface="+mj-lt"/>
            </a:endParaRPr>
          </a:p>
        </p:txBody>
      </p:sp>
    </p:spTree>
    <p:extLst>
      <p:ext uri="{BB962C8B-B14F-4D97-AF65-F5344CB8AC3E}">
        <p14:creationId xmlns:p14="http://schemas.microsoft.com/office/powerpoint/2010/main" val="246473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2BD7BD-C92A-3B7C-16D8-06564CF51F08}"/>
              </a:ext>
            </a:extLst>
          </p:cNvPr>
          <p:cNvSpPr>
            <a:spLocks noGrp="1"/>
          </p:cNvSpPr>
          <p:nvPr>
            <p:ph type="ctrTitle"/>
          </p:nvPr>
        </p:nvSpPr>
        <p:spPr>
          <a:xfrm>
            <a:off x="457200" y="457200"/>
            <a:ext cx="11277600" cy="838200"/>
          </a:xfrm>
        </p:spPr>
        <p:txBody>
          <a:bodyPr/>
          <a:lstStyle/>
          <a:p>
            <a:pPr algn="ctr"/>
            <a:r>
              <a:rPr lang="en-US" dirty="0">
                <a:solidFill>
                  <a:schemeClr val="accent6">
                    <a:lumMod val="25000"/>
                  </a:schemeClr>
                </a:solidFill>
              </a:rPr>
              <a:t>Tier 6 Contribution Rate</a:t>
            </a:r>
          </a:p>
        </p:txBody>
      </p:sp>
      <p:sp>
        <p:nvSpPr>
          <p:cNvPr id="6" name="Slide Number Placeholder 5">
            <a:extLst>
              <a:ext uri="{FF2B5EF4-FFF2-40B4-BE49-F238E27FC236}">
                <a16:creationId xmlns:a16="http://schemas.microsoft.com/office/drawing/2014/main" id="{9BA8E531-7870-CCA9-47C3-71191FEA76DE}"/>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32</a:t>
            </a:fld>
            <a:endParaRPr lang="en-US"/>
          </a:p>
        </p:txBody>
      </p:sp>
      <p:graphicFrame>
        <p:nvGraphicFramePr>
          <p:cNvPr id="7" name="Table 6">
            <a:extLst>
              <a:ext uri="{FF2B5EF4-FFF2-40B4-BE49-F238E27FC236}">
                <a16:creationId xmlns:a16="http://schemas.microsoft.com/office/drawing/2014/main" id="{27B1BF1E-9C7D-E6FD-AD65-2109471C15D5}"/>
              </a:ext>
            </a:extLst>
          </p:cNvPr>
          <p:cNvGraphicFramePr>
            <a:graphicFrameLocks noGrp="1"/>
          </p:cNvGraphicFramePr>
          <p:nvPr>
            <p:extLst>
              <p:ext uri="{D42A27DB-BD31-4B8C-83A1-F6EECF244321}">
                <p14:modId xmlns:p14="http://schemas.microsoft.com/office/powerpoint/2010/main" val="3376122035"/>
              </p:ext>
            </p:extLst>
          </p:nvPr>
        </p:nvGraphicFramePr>
        <p:xfrm>
          <a:off x="2202121" y="1684906"/>
          <a:ext cx="8128000" cy="2849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40442146"/>
                    </a:ext>
                  </a:extLst>
                </a:gridCol>
                <a:gridCol w="4064000">
                  <a:extLst>
                    <a:ext uri="{9D8B030D-6E8A-4147-A177-3AD203B41FA5}">
                      <a16:colId xmlns:a16="http://schemas.microsoft.com/office/drawing/2014/main" val="484240885"/>
                    </a:ext>
                  </a:extLst>
                </a:gridCol>
              </a:tblGrid>
              <a:tr h="370840">
                <a:tc gridSpan="2">
                  <a:txBody>
                    <a:bodyPr/>
                    <a:lstStyle/>
                    <a:p>
                      <a:pPr algn="ctr"/>
                      <a:r>
                        <a:rPr lang="en-US" dirty="0">
                          <a:solidFill>
                            <a:schemeClr val="bg1"/>
                          </a:solidFill>
                        </a:rPr>
                        <a:t>Tier 6 Contribution Chart</a:t>
                      </a:r>
                    </a:p>
                  </a:txBody>
                  <a:tcPr/>
                </a:tc>
                <a:tc hMerge="1">
                  <a:txBody>
                    <a:bodyPr/>
                    <a:lstStyle/>
                    <a:p>
                      <a:endParaRPr lang="en-US"/>
                    </a:p>
                  </a:txBody>
                  <a:tcPr/>
                </a:tc>
                <a:extLst>
                  <a:ext uri="{0D108BD9-81ED-4DB2-BD59-A6C34878D82A}">
                    <a16:rowId xmlns:a16="http://schemas.microsoft.com/office/drawing/2014/main" val="1090365755"/>
                  </a:ext>
                </a:extLst>
              </a:tr>
              <a:tr h="370840">
                <a:tc>
                  <a:txBody>
                    <a:bodyPr/>
                    <a:lstStyle/>
                    <a:p>
                      <a:pPr algn="ctr"/>
                      <a:r>
                        <a:rPr lang="en-US" dirty="0">
                          <a:solidFill>
                            <a:schemeClr val="accent6">
                              <a:lumMod val="25000"/>
                            </a:schemeClr>
                          </a:solidFill>
                        </a:rPr>
                        <a:t>Salary </a:t>
                      </a:r>
                    </a:p>
                  </a:txBody>
                  <a:tcPr/>
                </a:tc>
                <a:tc>
                  <a:txBody>
                    <a:bodyPr/>
                    <a:lstStyle/>
                    <a:p>
                      <a:pPr algn="ctr"/>
                      <a:r>
                        <a:rPr lang="en-US" dirty="0">
                          <a:solidFill>
                            <a:schemeClr val="accent6">
                              <a:lumMod val="25000"/>
                            </a:schemeClr>
                          </a:solidFill>
                        </a:rPr>
                        <a:t>Contribution Rate </a:t>
                      </a:r>
                    </a:p>
                  </a:txBody>
                  <a:tcPr/>
                </a:tc>
                <a:extLst>
                  <a:ext uri="{0D108BD9-81ED-4DB2-BD59-A6C34878D82A}">
                    <a16:rowId xmlns:a16="http://schemas.microsoft.com/office/drawing/2014/main" val="985136053"/>
                  </a:ext>
                </a:extLst>
              </a:tr>
              <a:tr h="370840">
                <a:tc>
                  <a:txBody>
                    <a:bodyPr/>
                    <a:lstStyle/>
                    <a:p>
                      <a:pPr algn="l"/>
                      <a:r>
                        <a:rPr lang="en-US" dirty="0">
                          <a:solidFill>
                            <a:schemeClr val="accent6">
                              <a:lumMod val="25000"/>
                            </a:schemeClr>
                          </a:solidFill>
                        </a:rPr>
                        <a:t>$45,000 and less</a:t>
                      </a:r>
                    </a:p>
                  </a:txBody>
                  <a:tcPr/>
                </a:tc>
                <a:tc>
                  <a:txBody>
                    <a:bodyPr/>
                    <a:lstStyle/>
                    <a:p>
                      <a:pPr algn="ctr"/>
                      <a:r>
                        <a:rPr lang="en-US" dirty="0">
                          <a:solidFill>
                            <a:schemeClr val="accent6">
                              <a:lumMod val="25000"/>
                            </a:schemeClr>
                          </a:solidFill>
                        </a:rPr>
                        <a:t>3.0%</a:t>
                      </a:r>
                    </a:p>
                  </a:txBody>
                  <a:tcPr anchor="ctr"/>
                </a:tc>
                <a:extLst>
                  <a:ext uri="{0D108BD9-81ED-4DB2-BD59-A6C34878D82A}">
                    <a16:rowId xmlns:a16="http://schemas.microsoft.com/office/drawing/2014/main" val="4170676168"/>
                  </a:ext>
                </a:extLst>
              </a:tr>
              <a:tr h="0">
                <a:tc>
                  <a:txBody>
                    <a:bodyPr/>
                    <a:lstStyle/>
                    <a:p>
                      <a:pPr algn="l"/>
                      <a:r>
                        <a:rPr lang="en-US" dirty="0">
                          <a:solidFill>
                            <a:schemeClr val="accent6">
                              <a:lumMod val="25000"/>
                            </a:schemeClr>
                          </a:solidFill>
                        </a:rPr>
                        <a:t>More than $45,000 to $55,000</a:t>
                      </a:r>
                    </a:p>
                  </a:txBody>
                  <a:tcPr/>
                </a:tc>
                <a:tc>
                  <a:txBody>
                    <a:bodyPr/>
                    <a:lstStyle/>
                    <a:p>
                      <a:pPr algn="ctr"/>
                      <a:r>
                        <a:rPr lang="en-US" dirty="0">
                          <a:solidFill>
                            <a:schemeClr val="accent6">
                              <a:lumMod val="25000"/>
                            </a:schemeClr>
                          </a:solidFill>
                        </a:rPr>
                        <a:t>3.5%</a:t>
                      </a:r>
                    </a:p>
                  </a:txBody>
                  <a:tcPr anchor="ctr"/>
                </a:tc>
                <a:extLst>
                  <a:ext uri="{0D108BD9-81ED-4DB2-BD59-A6C34878D82A}">
                    <a16:rowId xmlns:a16="http://schemas.microsoft.com/office/drawing/2014/main" val="4290529682"/>
                  </a:ext>
                </a:extLst>
              </a:tr>
              <a:tr h="242147">
                <a:tc>
                  <a:txBody>
                    <a:bodyPr/>
                    <a:lstStyle/>
                    <a:p>
                      <a:pPr algn="l"/>
                      <a:r>
                        <a:rPr lang="en-US" dirty="0">
                          <a:solidFill>
                            <a:schemeClr val="accent6">
                              <a:lumMod val="25000"/>
                            </a:schemeClr>
                          </a:solidFill>
                        </a:rPr>
                        <a:t>More than $55,000 to $75,000</a:t>
                      </a:r>
                    </a:p>
                  </a:txBody>
                  <a:tcPr/>
                </a:tc>
                <a:tc>
                  <a:txBody>
                    <a:bodyPr/>
                    <a:lstStyle/>
                    <a:p>
                      <a:pPr algn="ctr"/>
                      <a:r>
                        <a:rPr lang="en-US" dirty="0">
                          <a:solidFill>
                            <a:schemeClr val="accent6">
                              <a:lumMod val="25000"/>
                            </a:schemeClr>
                          </a:solidFill>
                        </a:rPr>
                        <a:t>4.5%</a:t>
                      </a:r>
                    </a:p>
                  </a:txBody>
                  <a:tcPr anchor="ctr"/>
                </a:tc>
                <a:extLst>
                  <a:ext uri="{0D108BD9-81ED-4DB2-BD59-A6C34878D82A}">
                    <a16:rowId xmlns:a16="http://schemas.microsoft.com/office/drawing/2014/main" val="3574282840"/>
                  </a:ext>
                </a:extLst>
              </a:tr>
              <a:tr h="0">
                <a:tc>
                  <a:txBody>
                    <a:bodyPr/>
                    <a:lstStyle/>
                    <a:p>
                      <a:pPr algn="l"/>
                      <a:r>
                        <a:rPr lang="en-US" dirty="0">
                          <a:solidFill>
                            <a:schemeClr val="accent6">
                              <a:lumMod val="25000"/>
                            </a:schemeClr>
                          </a:solidFill>
                        </a:rPr>
                        <a:t>More than $75,000 to $100,000</a:t>
                      </a:r>
                    </a:p>
                  </a:txBody>
                  <a:tcPr/>
                </a:tc>
                <a:tc>
                  <a:txBody>
                    <a:bodyPr/>
                    <a:lstStyle/>
                    <a:p>
                      <a:pPr algn="ctr"/>
                      <a:r>
                        <a:rPr lang="en-US" dirty="0">
                          <a:solidFill>
                            <a:schemeClr val="accent6">
                              <a:lumMod val="25000"/>
                            </a:schemeClr>
                          </a:solidFill>
                        </a:rPr>
                        <a:t>5.75%</a:t>
                      </a:r>
                    </a:p>
                  </a:txBody>
                  <a:tcPr anchor="ctr"/>
                </a:tc>
                <a:extLst>
                  <a:ext uri="{0D108BD9-81ED-4DB2-BD59-A6C34878D82A}">
                    <a16:rowId xmlns:a16="http://schemas.microsoft.com/office/drawing/2014/main" val="1981720046"/>
                  </a:ext>
                </a:extLst>
              </a:tr>
              <a:tr h="370840">
                <a:tc>
                  <a:txBody>
                    <a:bodyPr/>
                    <a:lstStyle/>
                    <a:p>
                      <a:pPr algn="l"/>
                      <a:r>
                        <a:rPr lang="en-US" dirty="0">
                          <a:solidFill>
                            <a:schemeClr val="accent6">
                              <a:lumMod val="25000"/>
                            </a:schemeClr>
                          </a:solidFill>
                        </a:rPr>
                        <a:t>More than $100,000 to Maximum of NYS Governor’s Salary</a:t>
                      </a:r>
                    </a:p>
                  </a:txBody>
                  <a:tcPr/>
                </a:tc>
                <a:tc>
                  <a:txBody>
                    <a:bodyPr/>
                    <a:lstStyle/>
                    <a:p>
                      <a:pPr algn="ctr"/>
                      <a:r>
                        <a:rPr lang="en-US" dirty="0">
                          <a:solidFill>
                            <a:schemeClr val="accent6">
                              <a:lumMod val="25000"/>
                            </a:schemeClr>
                          </a:solidFill>
                        </a:rPr>
                        <a:t>6.0%</a:t>
                      </a:r>
                    </a:p>
                  </a:txBody>
                  <a:tcPr anchor="ctr"/>
                </a:tc>
                <a:extLst>
                  <a:ext uri="{0D108BD9-81ED-4DB2-BD59-A6C34878D82A}">
                    <a16:rowId xmlns:a16="http://schemas.microsoft.com/office/drawing/2014/main" val="4259405142"/>
                  </a:ext>
                </a:extLst>
              </a:tr>
            </a:tbl>
          </a:graphicData>
        </a:graphic>
      </p:graphicFrame>
      <p:sp>
        <p:nvSpPr>
          <p:cNvPr id="3" name="TextBox 2">
            <a:extLst>
              <a:ext uri="{FF2B5EF4-FFF2-40B4-BE49-F238E27FC236}">
                <a16:creationId xmlns:a16="http://schemas.microsoft.com/office/drawing/2014/main" id="{C7A68599-84D6-0F46-433E-1C48AD377262}"/>
              </a:ext>
            </a:extLst>
          </p:cNvPr>
          <p:cNvSpPr txBox="1"/>
          <p:nvPr/>
        </p:nvSpPr>
        <p:spPr>
          <a:xfrm>
            <a:off x="2125921" y="4880758"/>
            <a:ext cx="8128000" cy="492443"/>
          </a:xfrm>
          <a:prstGeom prst="rect">
            <a:avLst/>
          </a:prstGeom>
          <a:noFill/>
        </p:spPr>
        <p:txBody>
          <a:bodyPr wrap="square" rtlCol="0">
            <a:spAutoFit/>
          </a:bodyPr>
          <a:lstStyle/>
          <a:p>
            <a:r>
              <a:rPr lang="en-US" sz="2600" dirty="0">
                <a:solidFill>
                  <a:schemeClr val="accent6">
                    <a:lumMod val="25000"/>
                  </a:schemeClr>
                </a:solidFill>
              </a:rPr>
              <a:t>Current NYS Governor's Salary:		$250,000</a:t>
            </a:r>
          </a:p>
        </p:txBody>
      </p:sp>
    </p:spTree>
    <p:extLst>
      <p:ext uri="{BB962C8B-B14F-4D97-AF65-F5344CB8AC3E}">
        <p14:creationId xmlns:p14="http://schemas.microsoft.com/office/powerpoint/2010/main" val="2490527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0DD8-D41E-2D2C-5A6B-F89CA3B23A9E}"/>
              </a:ext>
            </a:extLst>
          </p:cNvPr>
          <p:cNvSpPr>
            <a:spLocks noGrp="1"/>
          </p:cNvSpPr>
          <p:nvPr>
            <p:ph type="ctrTitle"/>
          </p:nvPr>
        </p:nvSpPr>
        <p:spPr/>
        <p:txBody>
          <a:bodyPr/>
          <a:lstStyle/>
          <a:p>
            <a:pPr algn="ctr"/>
            <a:r>
              <a:rPr lang="en-US" dirty="0">
                <a:solidFill>
                  <a:schemeClr val="accent6">
                    <a:lumMod val="25000"/>
                  </a:schemeClr>
                </a:solidFill>
              </a:rPr>
              <a:t>Example of Impact</a:t>
            </a:r>
          </a:p>
        </p:txBody>
      </p:sp>
      <p:sp>
        <p:nvSpPr>
          <p:cNvPr id="5" name="Slide Number Placeholder 4">
            <a:extLst>
              <a:ext uri="{FF2B5EF4-FFF2-40B4-BE49-F238E27FC236}">
                <a16:creationId xmlns:a16="http://schemas.microsoft.com/office/drawing/2014/main" id="{5C3E34E8-2348-E511-3002-38D1D9960A78}"/>
              </a:ext>
            </a:extLst>
          </p:cNvPr>
          <p:cNvSpPr>
            <a:spLocks noGrp="1"/>
          </p:cNvSpPr>
          <p:nvPr>
            <p:ph type="sldNum" sz="quarter" idx="12"/>
          </p:nvPr>
        </p:nvSpPr>
        <p:spPr/>
        <p:txBody>
          <a:bodyPr/>
          <a:lstStyle/>
          <a:p>
            <a:fld id="{E51FB1A3-686B-46A4-A53C-5243AC33830F}" type="slidenum">
              <a:rPr lang="en-US" sz="1400" smtClean="0">
                <a:latin typeface="+mj-lt"/>
              </a:rPr>
              <a:pPr/>
              <a:t>33</a:t>
            </a:fld>
            <a:endParaRPr lang="en-US">
              <a:latin typeface="+mj-lt"/>
            </a:endParaRPr>
          </a:p>
        </p:txBody>
      </p:sp>
      <p:graphicFrame>
        <p:nvGraphicFramePr>
          <p:cNvPr id="10" name="Table 9">
            <a:extLst>
              <a:ext uri="{FF2B5EF4-FFF2-40B4-BE49-F238E27FC236}">
                <a16:creationId xmlns:a16="http://schemas.microsoft.com/office/drawing/2014/main" id="{AD2507EE-3DFB-3E66-45E7-945CAB694D0E}"/>
              </a:ext>
            </a:extLst>
          </p:cNvPr>
          <p:cNvGraphicFramePr>
            <a:graphicFrameLocks noGrp="1"/>
          </p:cNvGraphicFramePr>
          <p:nvPr>
            <p:extLst>
              <p:ext uri="{D42A27DB-BD31-4B8C-83A1-F6EECF244321}">
                <p14:modId xmlns:p14="http://schemas.microsoft.com/office/powerpoint/2010/main" val="3624579121"/>
              </p:ext>
            </p:extLst>
          </p:nvPr>
        </p:nvGraphicFramePr>
        <p:xfrm>
          <a:off x="2052257" y="2013426"/>
          <a:ext cx="8128000" cy="111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03501071"/>
                    </a:ext>
                  </a:extLst>
                </a:gridCol>
                <a:gridCol w="4064000">
                  <a:extLst>
                    <a:ext uri="{9D8B030D-6E8A-4147-A177-3AD203B41FA5}">
                      <a16:colId xmlns:a16="http://schemas.microsoft.com/office/drawing/2014/main" val="542195281"/>
                    </a:ext>
                  </a:extLst>
                </a:gridCol>
              </a:tblGrid>
              <a:tr h="370840">
                <a:tc>
                  <a:txBody>
                    <a:bodyPr/>
                    <a:lstStyle/>
                    <a:p>
                      <a:pPr algn="ctr"/>
                      <a:r>
                        <a:rPr lang="en-US"/>
                        <a:t>Annual Base Pay Rate </a:t>
                      </a:r>
                      <a:endParaRPr lang="en-US" dirty="0"/>
                    </a:p>
                  </a:txBody>
                  <a:tcPr/>
                </a:tc>
                <a:tc>
                  <a:txBody>
                    <a:bodyPr/>
                    <a:lstStyle/>
                    <a:p>
                      <a:pPr algn="ctr"/>
                      <a:r>
                        <a:rPr lang="en-US"/>
                        <a:t>$72,000</a:t>
                      </a:r>
                      <a:endParaRPr lang="en-US" dirty="0"/>
                    </a:p>
                  </a:txBody>
                  <a:tcPr/>
                </a:tc>
                <a:extLst>
                  <a:ext uri="{0D108BD9-81ED-4DB2-BD59-A6C34878D82A}">
                    <a16:rowId xmlns:a16="http://schemas.microsoft.com/office/drawing/2014/main" val="1534944690"/>
                  </a:ext>
                </a:extLst>
              </a:tr>
              <a:tr h="370840">
                <a:tc>
                  <a:txBody>
                    <a:bodyPr/>
                    <a:lstStyle/>
                    <a:p>
                      <a:pPr algn="ctr"/>
                      <a:r>
                        <a:rPr lang="en-US">
                          <a:solidFill>
                            <a:schemeClr val="accent6">
                              <a:lumMod val="25000"/>
                            </a:schemeClr>
                          </a:solidFill>
                        </a:rPr>
                        <a:t>Coaching Salary </a:t>
                      </a:r>
                      <a:endParaRPr lang="en-US" dirty="0">
                        <a:solidFill>
                          <a:schemeClr val="accent6">
                            <a:lumMod val="25000"/>
                          </a:schemeClr>
                        </a:solidFill>
                      </a:endParaRPr>
                    </a:p>
                  </a:txBody>
                  <a:tcPr/>
                </a:tc>
                <a:tc>
                  <a:txBody>
                    <a:bodyPr/>
                    <a:lstStyle/>
                    <a:p>
                      <a:pPr algn="ctr"/>
                      <a:r>
                        <a:rPr lang="en-US">
                          <a:solidFill>
                            <a:schemeClr val="accent6">
                              <a:lumMod val="25000"/>
                            </a:schemeClr>
                          </a:solidFill>
                        </a:rPr>
                        <a:t>$ 8,000</a:t>
                      </a:r>
                      <a:endParaRPr lang="en-US" dirty="0">
                        <a:solidFill>
                          <a:schemeClr val="accent6">
                            <a:lumMod val="25000"/>
                          </a:schemeClr>
                        </a:solidFill>
                      </a:endParaRPr>
                    </a:p>
                  </a:txBody>
                  <a:tcPr/>
                </a:tc>
                <a:extLst>
                  <a:ext uri="{0D108BD9-81ED-4DB2-BD59-A6C34878D82A}">
                    <a16:rowId xmlns:a16="http://schemas.microsoft.com/office/drawing/2014/main" val="2022128959"/>
                  </a:ext>
                </a:extLst>
              </a:tr>
              <a:tr h="370840">
                <a:tc>
                  <a:txBody>
                    <a:bodyPr/>
                    <a:lstStyle/>
                    <a:p>
                      <a:pPr algn="ctr"/>
                      <a:r>
                        <a:rPr lang="en-US">
                          <a:solidFill>
                            <a:schemeClr val="accent6">
                              <a:lumMod val="25000"/>
                            </a:schemeClr>
                          </a:solidFill>
                        </a:rPr>
                        <a:t>Total Earnings </a:t>
                      </a:r>
                      <a:endParaRPr lang="en-US" dirty="0">
                        <a:solidFill>
                          <a:schemeClr val="accent6">
                            <a:lumMod val="25000"/>
                          </a:schemeClr>
                        </a:solidFill>
                      </a:endParaRPr>
                    </a:p>
                  </a:txBody>
                  <a:tcPr/>
                </a:tc>
                <a:tc>
                  <a:txBody>
                    <a:bodyPr/>
                    <a:lstStyle/>
                    <a:p>
                      <a:pPr algn="ctr"/>
                      <a:r>
                        <a:rPr lang="en-US" dirty="0">
                          <a:solidFill>
                            <a:schemeClr val="accent6">
                              <a:lumMod val="25000"/>
                            </a:schemeClr>
                          </a:solidFill>
                        </a:rPr>
                        <a:t>$80,000</a:t>
                      </a:r>
                    </a:p>
                  </a:txBody>
                  <a:tcPr/>
                </a:tc>
                <a:extLst>
                  <a:ext uri="{0D108BD9-81ED-4DB2-BD59-A6C34878D82A}">
                    <a16:rowId xmlns:a16="http://schemas.microsoft.com/office/drawing/2014/main" val="1449547227"/>
                  </a:ext>
                </a:extLst>
              </a:tr>
            </a:tbl>
          </a:graphicData>
        </a:graphic>
      </p:graphicFrame>
      <p:sp>
        <p:nvSpPr>
          <p:cNvPr id="11" name="TextBox 10">
            <a:extLst>
              <a:ext uri="{FF2B5EF4-FFF2-40B4-BE49-F238E27FC236}">
                <a16:creationId xmlns:a16="http://schemas.microsoft.com/office/drawing/2014/main" id="{8DE7C6C5-D857-AE08-74B2-275D09959A8E}"/>
              </a:ext>
            </a:extLst>
          </p:cNvPr>
          <p:cNvSpPr txBox="1"/>
          <p:nvPr/>
        </p:nvSpPr>
        <p:spPr>
          <a:xfrm>
            <a:off x="4465559" y="1517372"/>
            <a:ext cx="3266418" cy="492443"/>
          </a:xfrm>
          <a:prstGeom prst="rect">
            <a:avLst/>
          </a:prstGeom>
          <a:noFill/>
        </p:spPr>
        <p:txBody>
          <a:bodyPr wrap="square" rtlCol="0">
            <a:spAutoFit/>
          </a:bodyPr>
          <a:lstStyle/>
          <a:p>
            <a:pPr algn="ctr"/>
            <a:r>
              <a:rPr lang="en-US" sz="2600" dirty="0">
                <a:solidFill>
                  <a:schemeClr val="accent6">
                    <a:lumMod val="25000"/>
                  </a:schemeClr>
                </a:solidFill>
              </a:rPr>
              <a:t>2024-2025 Earnings</a:t>
            </a:r>
          </a:p>
        </p:txBody>
      </p:sp>
      <p:sp>
        <p:nvSpPr>
          <p:cNvPr id="12" name="Flowchart: Connector 11">
            <a:extLst>
              <a:ext uri="{FF2B5EF4-FFF2-40B4-BE49-F238E27FC236}">
                <a16:creationId xmlns:a16="http://schemas.microsoft.com/office/drawing/2014/main" id="{59445891-58AC-4251-3C76-87019721D9C1}"/>
              </a:ext>
            </a:extLst>
          </p:cNvPr>
          <p:cNvSpPr/>
          <p:nvPr/>
        </p:nvSpPr>
        <p:spPr>
          <a:xfrm>
            <a:off x="2144837" y="3444766"/>
            <a:ext cx="3876675" cy="2915512"/>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Without Chapter 56</a:t>
            </a:r>
          </a:p>
          <a:p>
            <a:pPr algn="ctr"/>
            <a:r>
              <a:rPr lang="en-US" b="1" dirty="0">
                <a:solidFill>
                  <a:schemeClr val="bg2"/>
                </a:solidFill>
              </a:rPr>
              <a:t>2027 Contribution Rate </a:t>
            </a:r>
          </a:p>
          <a:p>
            <a:pPr algn="ctr"/>
            <a:r>
              <a:rPr lang="en-US" b="1" dirty="0">
                <a:solidFill>
                  <a:schemeClr val="bg2"/>
                </a:solidFill>
              </a:rPr>
              <a:t>5.75%</a:t>
            </a:r>
          </a:p>
        </p:txBody>
      </p:sp>
      <p:sp>
        <p:nvSpPr>
          <p:cNvPr id="13" name="Flowchart: Connector 12">
            <a:extLst>
              <a:ext uri="{FF2B5EF4-FFF2-40B4-BE49-F238E27FC236}">
                <a16:creationId xmlns:a16="http://schemas.microsoft.com/office/drawing/2014/main" id="{0382AE0B-07CC-5028-64E3-A0D5C8294689}"/>
              </a:ext>
            </a:extLst>
          </p:cNvPr>
          <p:cNvSpPr/>
          <p:nvPr/>
        </p:nvSpPr>
        <p:spPr>
          <a:xfrm>
            <a:off x="6191732" y="3444767"/>
            <a:ext cx="3876675" cy="2915512"/>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With Chapter 56:</a:t>
            </a:r>
          </a:p>
          <a:p>
            <a:pPr algn="ctr"/>
            <a:r>
              <a:rPr lang="en-US" b="1" dirty="0">
                <a:solidFill>
                  <a:schemeClr val="bg1"/>
                </a:solidFill>
              </a:rPr>
              <a:t>2027 Contribution Rate </a:t>
            </a:r>
          </a:p>
          <a:p>
            <a:pPr algn="ctr"/>
            <a:r>
              <a:rPr lang="en-US" b="1" dirty="0">
                <a:solidFill>
                  <a:schemeClr val="bg1"/>
                </a:solidFill>
              </a:rPr>
              <a:t>4.5%</a:t>
            </a:r>
          </a:p>
        </p:txBody>
      </p:sp>
    </p:spTree>
    <p:extLst>
      <p:ext uri="{BB962C8B-B14F-4D97-AF65-F5344CB8AC3E}">
        <p14:creationId xmlns:p14="http://schemas.microsoft.com/office/powerpoint/2010/main" val="38305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with medium confidence">
            <a:extLst>
              <a:ext uri="{FF2B5EF4-FFF2-40B4-BE49-F238E27FC236}">
                <a16:creationId xmlns:a16="http://schemas.microsoft.com/office/drawing/2014/main" id="{DC51FBD6-576A-131A-E696-0CA5A6CA9C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8280" y="1221105"/>
            <a:ext cx="5887720" cy="4415790"/>
          </a:xfrm>
        </p:spPr>
      </p:pic>
      <p:sp>
        <p:nvSpPr>
          <p:cNvPr id="13" name="Content Placeholder 2">
            <a:extLst>
              <a:ext uri="{FF2B5EF4-FFF2-40B4-BE49-F238E27FC236}">
                <a16:creationId xmlns:a16="http://schemas.microsoft.com/office/drawing/2014/main" id="{2E537B07-0718-D2D1-000E-18AA0F6D1FB6}"/>
              </a:ext>
            </a:extLst>
          </p:cNvPr>
          <p:cNvSpPr>
            <a:spLocks noGrp="1"/>
          </p:cNvSpPr>
          <p:nvPr>
            <p:ph sz="quarter" idx="4"/>
          </p:nvPr>
        </p:nvSpPr>
        <p:spPr>
          <a:xfrm>
            <a:off x="5847080" y="685801"/>
            <a:ext cx="5887720" cy="964276"/>
          </a:xfrm>
        </p:spPr>
        <p:txBody>
          <a:bodyPr>
            <a:noAutofit/>
          </a:bodyPr>
          <a:lstStyle/>
          <a:p>
            <a:pPr marL="0" indent="0" algn="ctr">
              <a:spcBef>
                <a:spcPts val="600"/>
              </a:spcBef>
              <a:buNone/>
            </a:pPr>
            <a:r>
              <a:rPr lang="en-US" sz="3200" b="1" dirty="0">
                <a:solidFill>
                  <a:schemeClr val="accent6">
                    <a:lumMod val="25000"/>
                  </a:schemeClr>
                </a:solidFill>
              </a:rPr>
              <a:t>One-Year Extension of</a:t>
            </a:r>
          </a:p>
          <a:p>
            <a:pPr marL="0" indent="0" algn="ctr">
              <a:spcBef>
                <a:spcPts val="600"/>
              </a:spcBef>
              <a:buNone/>
            </a:pPr>
            <a:r>
              <a:rPr lang="en-US" sz="3200" b="1" dirty="0">
                <a:solidFill>
                  <a:schemeClr val="accent6">
                    <a:lumMod val="25000"/>
                  </a:schemeClr>
                </a:solidFill>
              </a:rPr>
              <a:t> Chapter 55 of the Laws of 2023</a:t>
            </a:r>
          </a:p>
        </p:txBody>
      </p:sp>
      <p:sp>
        <p:nvSpPr>
          <p:cNvPr id="9" name="TextBox 8">
            <a:extLst>
              <a:ext uri="{FF2B5EF4-FFF2-40B4-BE49-F238E27FC236}">
                <a16:creationId xmlns:a16="http://schemas.microsoft.com/office/drawing/2014/main" id="{E08A2F00-9FF7-4370-D67E-3A735303C78B}"/>
              </a:ext>
            </a:extLst>
          </p:cNvPr>
          <p:cNvSpPr txBox="1"/>
          <p:nvPr/>
        </p:nvSpPr>
        <p:spPr>
          <a:xfrm>
            <a:off x="6105525" y="2200967"/>
            <a:ext cx="5521036" cy="2492990"/>
          </a:xfrm>
          <a:prstGeom prst="rect">
            <a:avLst/>
          </a:prstGeom>
          <a:noFill/>
        </p:spPr>
        <p:txBody>
          <a:bodyPr wrap="square" rtlCol="0">
            <a:spAutoFit/>
          </a:bodyPr>
          <a:lstStyle/>
          <a:p>
            <a:pPr algn="ctr"/>
            <a:r>
              <a:rPr lang="en-US" sz="2600" dirty="0">
                <a:solidFill>
                  <a:schemeClr val="accent6">
                    <a:lumMod val="25000"/>
                  </a:schemeClr>
                </a:solidFill>
              </a:rPr>
              <a:t>NYSTRS retirees can earn unlimited compensation in a position with a New York State public school or BOCES without suspension of their retirement allowance from:</a:t>
            </a:r>
          </a:p>
          <a:p>
            <a:pPr algn="ctr"/>
            <a:r>
              <a:rPr lang="en-US" sz="2600" dirty="0">
                <a:solidFill>
                  <a:schemeClr val="accent6">
                    <a:lumMod val="25000"/>
                  </a:schemeClr>
                </a:solidFill>
              </a:rPr>
              <a:t>April 9, 2022 - June 30, 2025.</a:t>
            </a:r>
          </a:p>
        </p:txBody>
      </p:sp>
      <p:sp>
        <p:nvSpPr>
          <p:cNvPr id="2" name="Slide Number Placeholder 3">
            <a:extLst>
              <a:ext uri="{FF2B5EF4-FFF2-40B4-BE49-F238E27FC236}">
                <a16:creationId xmlns:a16="http://schemas.microsoft.com/office/drawing/2014/main" id="{167E9114-BBA6-2677-2D0C-58F3690B9A48}"/>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34</a:t>
            </a:fld>
            <a:endParaRPr lang="en-US">
              <a:latin typeface="+mj-lt"/>
            </a:endParaRPr>
          </a:p>
        </p:txBody>
      </p:sp>
    </p:spTree>
    <p:extLst>
      <p:ext uri="{BB962C8B-B14F-4D97-AF65-F5344CB8AC3E}">
        <p14:creationId xmlns:p14="http://schemas.microsoft.com/office/powerpoint/2010/main" val="2334632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D719-BB9C-1661-8F37-9D57B0F64E01}"/>
              </a:ext>
            </a:extLst>
          </p:cNvPr>
          <p:cNvSpPr>
            <a:spLocks noGrp="1"/>
          </p:cNvSpPr>
          <p:nvPr>
            <p:ph type="ctrTitle"/>
          </p:nvPr>
        </p:nvSpPr>
        <p:spPr/>
        <p:txBody>
          <a:bodyPr/>
          <a:lstStyle/>
          <a:p>
            <a:pPr algn="ctr"/>
            <a:r>
              <a:rPr lang="en-US" dirty="0">
                <a:solidFill>
                  <a:schemeClr val="accent6">
                    <a:lumMod val="25000"/>
                  </a:schemeClr>
                </a:solidFill>
              </a:rPr>
              <a:t>Pending Legislation </a:t>
            </a:r>
          </a:p>
        </p:txBody>
      </p:sp>
      <p:sp>
        <p:nvSpPr>
          <p:cNvPr id="3" name="Slide Number Placeholder 3">
            <a:extLst>
              <a:ext uri="{FF2B5EF4-FFF2-40B4-BE49-F238E27FC236}">
                <a16:creationId xmlns:a16="http://schemas.microsoft.com/office/drawing/2014/main" id="{88D3B518-B4D4-1BA4-8B3B-E9864431B55E}"/>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35</a:t>
            </a:fld>
            <a:endParaRPr lang="en-US">
              <a:latin typeface="+mj-lt"/>
            </a:endParaRPr>
          </a:p>
        </p:txBody>
      </p:sp>
      <p:pic>
        <p:nvPicPr>
          <p:cNvPr id="5" name="Picture 4" descr="A picture containing icon&#10;&#10;Description automatically generated">
            <a:extLst>
              <a:ext uri="{FF2B5EF4-FFF2-40B4-BE49-F238E27FC236}">
                <a16:creationId xmlns:a16="http://schemas.microsoft.com/office/drawing/2014/main" id="{4AC3F49D-843D-2AAE-46D8-F606D461B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369" y="1466251"/>
            <a:ext cx="6815262" cy="5017853"/>
          </a:xfrm>
          <a:prstGeom prst="rect">
            <a:avLst/>
          </a:prstGeom>
        </p:spPr>
      </p:pic>
    </p:spTree>
    <p:extLst>
      <p:ext uri="{BB962C8B-B14F-4D97-AF65-F5344CB8AC3E}">
        <p14:creationId xmlns:p14="http://schemas.microsoft.com/office/powerpoint/2010/main" val="3042043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E1E5-6571-D6A4-6557-DC762F001DAE}"/>
              </a:ext>
            </a:extLst>
          </p:cNvPr>
          <p:cNvSpPr>
            <a:spLocks noGrp="1"/>
          </p:cNvSpPr>
          <p:nvPr>
            <p:ph type="ctrTitle"/>
          </p:nvPr>
        </p:nvSpPr>
        <p:spPr/>
        <p:txBody>
          <a:bodyPr>
            <a:noAutofit/>
          </a:bodyPr>
          <a:lstStyle/>
          <a:p>
            <a:pPr algn="ctr"/>
            <a:br>
              <a:rPr lang="en-US" sz="3200" dirty="0">
                <a:solidFill>
                  <a:schemeClr val="accent6">
                    <a:lumMod val="25000"/>
                  </a:schemeClr>
                </a:solidFill>
              </a:rPr>
            </a:br>
            <a:r>
              <a:rPr lang="en-US" sz="3200" dirty="0">
                <a:solidFill>
                  <a:schemeClr val="accent6">
                    <a:lumMod val="25000"/>
                  </a:schemeClr>
                </a:solidFill>
              </a:rPr>
              <a:t>Earlier Recalculation Under Section 503.11</a:t>
            </a:r>
          </a:p>
        </p:txBody>
      </p:sp>
      <p:sp>
        <p:nvSpPr>
          <p:cNvPr id="7" name="TextBox 6">
            <a:extLst>
              <a:ext uri="{FF2B5EF4-FFF2-40B4-BE49-F238E27FC236}">
                <a16:creationId xmlns:a16="http://schemas.microsoft.com/office/drawing/2014/main" id="{0D377227-E29A-D8F7-464B-03B8780294C4}"/>
              </a:ext>
            </a:extLst>
          </p:cNvPr>
          <p:cNvSpPr txBox="1"/>
          <p:nvPr/>
        </p:nvSpPr>
        <p:spPr>
          <a:xfrm>
            <a:off x="2542135" y="2053244"/>
            <a:ext cx="7373390" cy="2862322"/>
          </a:xfrm>
          <a:prstGeom prst="rect">
            <a:avLst/>
          </a:prstGeom>
          <a:noFill/>
        </p:spPr>
        <p:txBody>
          <a:bodyPr wrap="square" rtlCol="0">
            <a:spAutoFit/>
          </a:bodyPr>
          <a:lstStyle/>
          <a:p>
            <a:pPr algn="ctr"/>
            <a:r>
              <a:rPr lang="en-US" sz="2600" dirty="0">
                <a:solidFill>
                  <a:schemeClr val="accent6">
                    <a:lumMod val="25000"/>
                  </a:schemeClr>
                </a:solidFill>
              </a:rPr>
              <a:t>Amends Section 503 (Subdivision 11) of Education Law to allow a NYSTRS </a:t>
            </a:r>
          </a:p>
          <a:p>
            <a:pPr algn="ctr"/>
            <a:r>
              <a:rPr lang="en-US" sz="2600" dirty="0">
                <a:solidFill>
                  <a:schemeClr val="accent6">
                    <a:lumMod val="25000"/>
                  </a:schemeClr>
                </a:solidFill>
              </a:rPr>
              <a:t>retiree restored to active service </a:t>
            </a:r>
          </a:p>
          <a:p>
            <a:pPr algn="ctr"/>
            <a:r>
              <a:rPr lang="en-US" sz="2600" dirty="0">
                <a:solidFill>
                  <a:schemeClr val="accent6">
                    <a:lumMod val="25000"/>
                  </a:schemeClr>
                </a:solidFill>
              </a:rPr>
              <a:t>the option to elect a full recalculation </a:t>
            </a:r>
          </a:p>
          <a:p>
            <a:pPr algn="ctr"/>
            <a:r>
              <a:rPr lang="en-US" sz="2600" dirty="0">
                <a:solidFill>
                  <a:schemeClr val="accent6">
                    <a:lumMod val="25000"/>
                  </a:schemeClr>
                </a:solidFill>
              </a:rPr>
              <a:t>after 2 years of service credit.</a:t>
            </a:r>
          </a:p>
          <a:p>
            <a:pPr algn="ctr"/>
            <a:endParaRPr lang="en-US" sz="2400" dirty="0">
              <a:solidFill>
                <a:schemeClr val="accent6">
                  <a:lumMod val="25000"/>
                </a:schemeClr>
              </a:solidFill>
            </a:endParaRPr>
          </a:p>
          <a:p>
            <a:pPr algn="ctr"/>
            <a:r>
              <a:rPr lang="en-US" sz="2600" dirty="0">
                <a:solidFill>
                  <a:schemeClr val="accent6">
                    <a:lumMod val="25000"/>
                  </a:schemeClr>
                </a:solidFill>
              </a:rPr>
              <a:t>Previously, 5 years of service was required.</a:t>
            </a:r>
          </a:p>
        </p:txBody>
      </p:sp>
      <p:sp>
        <p:nvSpPr>
          <p:cNvPr id="3" name="Slide Number Placeholder 3">
            <a:extLst>
              <a:ext uri="{FF2B5EF4-FFF2-40B4-BE49-F238E27FC236}">
                <a16:creationId xmlns:a16="http://schemas.microsoft.com/office/drawing/2014/main" id="{1FB3435D-7BD7-4833-29B5-19C5C267E80B}"/>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36</a:t>
            </a:fld>
            <a:endParaRPr lang="en-US">
              <a:latin typeface="+mj-lt"/>
            </a:endParaRPr>
          </a:p>
        </p:txBody>
      </p:sp>
    </p:spTree>
    <p:extLst>
      <p:ext uri="{BB962C8B-B14F-4D97-AF65-F5344CB8AC3E}">
        <p14:creationId xmlns:p14="http://schemas.microsoft.com/office/powerpoint/2010/main" val="1685382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AF0-09DA-67D5-7EAE-8944A74A2EBF}"/>
              </a:ext>
            </a:extLst>
          </p:cNvPr>
          <p:cNvSpPr>
            <a:spLocks noGrp="1"/>
          </p:cNvSpPr>
          <p:nvPr>
            <p:ph type="ctrTitle"/>
          </p:nvPr>
        </p:nvSpPr>
        <p:spPr/>
        <p:txBody>
          <a:bodyPr/>
          <a:lstStyle/>
          <a:p>
            <a:pPr algn="ctr"/>
            <a:r>
              <a:rPr lang="en-US" dirty="0">
                <a:solidFill>
                  <a:schemeClr val="accent6">
                    <a:lumMod val="25000"/>
                  </a:schemeClr>
                </a:solidFill>
              </a:rPr>
              <a:t>System Financials</a:t>
            </a:r>
          </a:p>
        </p:txBody>
      </p:sp>
      <p:sp>
        <p:nvSpPr>
          <p:cNvPr id="3" name="Slide Number Placeholder 3">
            <a:extLst>
              <a:ext uri="{FF2B5EF4-FFF2-40B4-BE49-F238E27FC236}">
                <a16:creationId xmlns:a16="http://schemas.microsoft.com/office/drawing/2014/main" id="{A233E10E-E33D-5000-51A9-C2415474E5D1}"/>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37</a:t>
            </a:fld>
            <a:endParaRPr lang="en-US">
              <a:latin typeface="+mj-lt"/>
            </a:endParaRPr>
          </a:p>
        </p:txBody>
      </p:sp>
      <p:pic>
        <p:nvPicPr>
          <p:cNvPr id="5" name="Picture 4" descr="A picture containing clock&#10;&#10;Description automatically generated">
            <a:extLst>
              <a:ext uri="{FF2B5EF4-FFF2-40B4-BE49-F238E27FC236}">
                <a16:creationId xmlns:a16="http://schemas.microsoft.com/office/drawing/2014/main" id="{E6C2E612-E41F-7CFF-00D6-28DDFD68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957" y="1646834"/>
            <a:ext cx="6958085" cy="4637883"/>
          </a:xfrm>
          <a:prstGeom prst="rect">
            <a:avLst/>
          </a:prstGeom>
        </p:spPr>
      </p:pic>
    </p:spTree>
    <p:extLst>
      <p:ext uri="{BB962C8B-B14F-4D97-AF65-F5344CB8AC3E}">
        <p14:creationId xmlns:p14="http://schemas.microsoft.com/office/powerpoint/2010/main" val="720776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B4F3-B978-5A2F-D028-E815D668C911}"/>
              </a:ext>
            </a:extLst>
          </p:cNvPr>
          <p:cNvSpPr>
            <a:spLocks noGrp="1"/>
          </p:cNvSpPr>
          <p:nvPr>
            <p:ph type="ctrTitle"/>
          </p:nvPr>
        </p:nvSpPr>
        <p:spPr/>
        <p:txBody>
          <a:bodyPr/>
          <a:lstStyle/>
          <a:p>
            <a:pPr algn="ctr"/>
            <a:r>
              <a:rPr lang="en-US" dirty="0">
                <a:solidFill>
                  <a:schemeClr val="accent6">
                    <a:lumMod val="25000"/>
                  </a:schemeClr>
                </a:solidFill>
              </a:rPr>
              <a:t>Member Life Expectancy in Years</a:t>
            </a:r>
          </a:p>
        </p:txBody>
      </p:sp>
      <p:sp>
        <p:nvSpPr>
          <p:cNvPr id="5" name="Slide Number Placeholder 4">
            <a:extLst>
              <a:ext uri="{FF2B5EF4-FFF2-40B4-BE49-F238E27FC236}">
                <a16:creationId xmlns:a16="http://schemas.microsoft.com/office/drawing/2014/main" id="{FE348E1A-1AB3-73A9-5C01-551F28CFA34F}"/>
              </a:ext>
            </a:extLst>
          </p:cNvPr>
          <p:cNvSpPr>
            <a:spLocks noGrp="1"/>
          </p:cNvSpPr>
          <p:nvPr>
            <p:ph type="sldNum" sz="quarter" idx="12"/>
          </p:nvPr>
        </p:nvSpPr>
        <p:spPr/>
        <p:txBody>
          <a:bodyPr/>
          <a:lstStyle/>
          <a:p>
            <a:fld id="{E51FB1A3-686B-46A4-A53C-5243AC33830F}" type="slidenum">
              <a:rPr lang="en-US" sz="1400" smtClean="0">
                <a:latin typeface="+mj-lt"/>
              </a:rPr>
              <a:pPr/>
              <a:t>38</a:t>
            </a:fld>
            <a:endParaRPr lang="en-US">
              <a:latin typeface="+mj-lt"/>
            </a:endParaRPr>
          </a:p>
        </p:txBody>
      </p:sp>
      <p:graphicFrame>
        <p:nvGraphicFramePr>
          <p:cNvPr id="8" name="Content Placeholder 3">
            <a:extLst>
              <a:ext uri="{FF2B5EF4-FFF2-40B4-BE49-F238E27FC236}">
                <a16:creationId xmlns:a16="http://schemas.microsoft.com/office/drawing/2014/main" id="{E1CC84BD-C321-E6CD-7A00-8BC394943260}"/>
              </a:ext>
            </a:extLst>
          </p:cNvPr>
          <p:cNvGraphicFramePr>
            <a:graphicFrameLocks/>
          </p:cNvGraphicFramePr>
          <p:nvPr>
            <p:extLst>
              <p:ext uri="{D42A27DB-BD31-4B8C-83A1-F6EECF244321}">
                <p14:modId xmlns:p14="http://schemas.microsoft.com/office/powerpoint/2010/main" val="1434095871"/>
              </p:ext>
            </p:extLst>
          </p:nvPr>
        </p:nvGraphicFramePr>
        <p:xfrm>
          <a:off x="929639" y="2008414"/>
          <a:ext cx="9542417" cy="3592285"/>
        </p:xfrm>
        <a:graphic>
          <a:graphicData uri="http://schemas.openxmlformats.org/drawingml/2006/table">
            <a:tbl>
              <a:tblPr firstRow="1" bandRow="1">
                <a:tableStyleId>{5C22544A-7EE6-4342-B048-85BDC9FD1C3A}</a:tableStyleId>
              </a:tblPr>
              <a:tblGrid>
                <a:gridCol w="2627992">
                  <a:extLst>
                    <a:ext uri="{9D8B030D-6E8A-4147-A177-3AD203B41FA5}">
                      <a16:colId xmlns:a16="http://schemas.microsoft.com/office/drawing/2014/main" val="20000"/>
                    </a:ext>
                  </a:extLst>
                </a:gridCol>
                <a:gridCol w="1382885">
                  <a:extLst>
                    <a:ext uri="{9D8B030D-6E8A-4147-A177-3AD203B41FA5}">
                      <a16:colId xmlns:a16="http://schemas.microsoft.com/office/drawing/2014/main" val="20001"/>
                    </a:ext>
                  </a:extLst>
                </a:gridCol>
                <a:gridCol w="1382885">
                  <a:extLst>
                    <a:ext uri="{9D8B030D-6E8A-4147-A177-3AD203B41FA5}">
                      <a16:colId xmlns:a16="http://schemas.microsoft.com/office/drawing/2014/main" val="20002"/>
                    </a:ext>
                  </a:extLst>
                </a:gridCol>
                <a:gridCol w="1382885">
                  <a:extLst>
                    <a:ext uri="{9D8B030D-6E8A-4147-A177-3AD203B41FA5}">
                      <a16:colId xmlns:a16="http://schemas.microsoft.com/office/drawing/2014/main" val="20003"/>
                    </a:ext>
                  </a:extLst>
                </a:gridCol>
                <a:gridCol w="1382885">
                  <a:extLst>
                    <a:ext uri="{9D8B030D-6E8A-4147-A177-3AD203B41FA5}">
                      <a16:colId xmlns:a16="http://schemas.microsoft.com/office/drawing/2014/main" val="20004"/>
                    </a:ext>
                  </a:extLst>
                </a:gridCol>
                <a:gridCol w="1382885">
                  <a:extLst>
                    <a:ext uri="{9D8B030D-6E8A-4147-A177-3AD203B41FA5}">
                      <a16:colId xmlns:a16="http://schemas.microsoft.com/office/drawing/2014/main" val="20005"/>
                    </a:ext>
                  </a:extLst>
                </a:gridCol>
              </a:tblGrid>
              <a:tr h="1013821">
                <a:tc>
                  <a:txBody>
                    <a:bodyPr/>
                    <a:lstStyle/>
                    <a:p>
                      <a:pPr algn="ctr"/>
                      <a:r>
                        <a:rPr lang="en-US" sz="2600" dirty="0"/>
                        <a:t>Retirement</a:t>
                      </a:r>
                      <a:r>
                        <a:rPr lang="en-US" sz="2600" baseline="0" dirty="0"/>
                        <a:t> Age</a:t>
                      </a:r>
                      <a:endParaRPr lang="en-US" sz="2600" dirty="0"/>
                    </a:p>
                  </a:txBody>
                  <a:tcPr marL="68580" marR="68580" marT="34290" marB="34290" anchor="ctr"/>
                </a:tc>
                <a:tc>
                  <a:txBody>
                    <a:bodyPr/>
                    <a:lstStyle/>
                    <a:p>
                      <a:pPr algn="ctr"/>
                      <a:r>
                        <a:rPr lang="en-US" sz="2600" dirty="0"/>
                        <a:t>55</a:t>
                      </a:r>
                    </a:p>
                  </a:txBody>
                  <a:tcPr marL="68580" marR="68580" marT="34290" marB="34290" anchor="ctr"/>
                </a:tc>
                <a:tc>
                  <a:txBody>
                    <a:bodyPr/>
                    <a:lstStyle/>
                    <a:p>
                      <a:pPr algn="ctr"/>
                      <a:r>
                        <a:rPr lang="en-US" sz="2600" dirty="0"/>
                        <a:t>65</a:t>
                      </a:r>
                    </a:p>
                  </a:txBody>
                  <a:tcPr marL="68580" marR="68580" marT="34290" marB="34290" anchor="ctr"/>
                </a:tc>
                <a:tc>
                  <a:txBody>
                    <a:bodyPr/>
                    <a:lstStyle/>
                    <a:p>
                      <a:pPr algn="ctr"/>
                      <a:r>
                        <a:rPr lang="en-US" sz="2600" dirty="0"/>
                        <a:t>75</a:t>
                      </a:r>
                    </a:p>
                  </a:txBody>
                  <a:tcPr marL="68580" marR="68580" marT="34290" marB="34290" anchor="ctr"/>
                </a:tc>
                <a:tc>
                  <a:txBody>
                    <a:bodyPr/>
                    <a:lstStyle/>
                    <a:p>
                      <a:pPr algn="ctr"/>
                      <a:r>
                        <a:rPr lang="en-US" sz="2600" dirty="0"/>
                        <a:t>85</a:t>
                      </a:r>
                    </a:p>
                  </a:txBody>
                  <a:tcPr marL="68580" marR="68580" marT="34290" marB="34290" anchor="ctr"/>
                </a:tc>
                <a:tc>
                  <a:txBody>
                    <a:bodyPr/>
                    <a:lstStyle/>
                    <a:p>
                      <a:pPr algn="ctr"/>
                      <a:r>
                        <a:rPr lang="en-US" sz="2600" dirty="0"/>
                        <a:t>95</a:t>
                      </a:r>
                    </a:p>
                  </a:txBody>
                  <a:tcPr marL="68580" marR="68580" marT="34290" marB="34290" anchor="ctr"/>
                </a:tc>
                <a:extLst>
                  <a:ext uri="{0D108BD9-81ED-4DB2-BD59-A6C34878D82A}">
                    <a16:rowId xmlns:a16="http://schemas.microsoft.com/office/drawing/2014/main" val="10000"/>
                  </a:ext>
                </a:extLst>
              </a:tr>
              <a:tr h="1289232">
                <a:tc>
                  <a:txBody>
                    <a:bodyPr/>
                    <a:lstStyle/>
                    <a:p>
                      <a:pPr algn="ctr"/>
                      <a:r>
                        <a:rPr lang="en-US" sz="2600" dirty="0">
                          <a:solidFill>
                            <a:schemeClr val="accent6">
                              <a:lumMod val="25000"/>
                            </a:schemeClr>
                          </a:solidFill>
                        </a:rPr>
                        <a:t>Years in Retirement</a:t>
                      </a:r>
                    </a:p>
                    <a:p>
                      <a:pPr algn="ctr"/>
                      <a:r>
                        <a:rPr lang="en-US" sz="2600" dirty="0">
                          <a:solidFill>
                            <a:schemeClr val="accent6">
                              <a:lumMod val="25000"/>
                            </a:schemeClr>
                          </a:solidFill>
                        </a:rPr>
                        <a:t>(Female)</a:t>
                      </a:r>
                    </a:p>
                  </a:txBody>
                  <a:tcPr marL="68580" marR="68580" marT="34290" marB="34290" anchor="ctr"/>
                </a:tc>
                <a:tc>
                  <a:txBody>
                    <a:bodyPr/>
                    <a:lstStyle/>
                    <a:p>
                      <a:pPr algn="ctr"/>
                      <a:r>
                        <a:rPr lang="en-US" sz="2600" dirty="0">
                          <a:solidFill>
                            <a:schemeClr val="accent6">
                              <a:lumMod val="25000"/>
                            </a:schemeClr>
                          </a:solidFill>
                        </a:rPr>
                        <a:t>34.9</a:t>
                      </a:r>
                    </a:p>
                  </a:txBody>
                  <a:tcPr marL="68580" marR="68580" marT="34290" marB="34290" anchor="ctr"/>
                </a:tc>
                <a:tc>
                  <a:txBody>
                    <a:bodyPr/>
                    <a:lstStyle/>
                    <a:p>
                      <a:pPr algn="ctr"/>
                      <a:r>
                        <a:rPr lang="en-US" sz="2600" dirty="0">
                          <a:solidFill>
                            <a:schemeClr val="accent6">
                              <a:lumMod val="25000"/>
                            </a:schemeClr>
                          </a:solidFill>
                        </a:rPr>
                        <a:t>25</a:t>
                      </a:r>
                    </a:p>
                  </a:txBody>
                  <a:tcPr marL="68580" marR="68580" marT="34290" marB="34290" anchor="ctr"/>
                </a:tc>
                <a:tc>
                  <a:txBody>
                    <a:bodyPr/>
                    <a:lstStyle/>
                    <a:p>
                      <a:pPr algn="ctr"/>
                      <a:r>
                        <a:rPr lang="en-US" sz="2600" dirty="0">
                          <a:solidFill>
                            <a:schemeClr val="accent6">
                              <a:lumMod val="25000"/>
                            </a:schemeClr>
                          </a:solidFill>
                        </a:rPr>
                        <a:t>15.7</a:t>
                      </a:r>
                    </a:p>
                  </a:txBody>
                  <a:tcPr marL="68580" marR="68580" marT="34290" marB="34290" anchor="ctr"/>
                </a:tc>
                <a:tc>
                  <a:txBody>
                    <a:bodyPr/>
                    <a:lstStyle/>
                    <a:p>
                      <a:pPr algn="ctr"/>
                      <a:r>
                        <a:rPr lang="en-US" sz="2600" dirty="0">
                          <a:solidFill>
                            <a:schemeClr val="accent6">
                              <a:lumMod val="25000"/>
                            </a:schemeClr>
                          </a:solidFill>
                        </a:rPr>
                        <a:t>8.2</a:t>
                      </a:r>
                    </a:p>
                  </a:txBody>
                  <a:tcPr marL="68580" marR="68580" marT="34290" marB="34290" anchor="ctr"/>
                </a:tc>
                <a:tc>
                  <a:txBody>
                    <a:bodyPr/>
                    <a:lstStyle/>
                    <a:p>
                      <a:pPr algn="ctr"/>
                      <a:r>
                        <a:rPr lang="en-US" sz="2600" dirty="0">
                          <a:solidFill>
                            <a:schemeClr val="accent6">
                              <a:lumMod val="25000"/>
                            </a:schemeClr>
                          </a:solidFill>
                        </a:rPr>
                        <a:t>3.5</a:t>
                      </a:r>
                    </a:p>
                  </a:txBody>
                  <a:tcPr marL="68580" marR="68580" marT="34290" marB="34290" anchor="ctr"/>
                </a:tc>
                <a:extLst>
                  <a:ext uri="{0D108BD9-81ED-4DB2-BD59-A6C34878D82A}">
                    <a16:rowId xmlns:a16="http://schemas.microsoft.com/office/drawing/2014/main" val="10001"/>
                  </a:ext>
                </a:extLst>
              </a:tr>
              <a:tr h="1289232">
                <a:tc>
                  <a:txBody>
                    <a:bodyPr/>
                    <a:lstStyle/>
                    <a:p>
                      <a:pPr algn="ctr"/>
                      <a:r>
                        <a:rPr lang="en-US" sz="2600" dirty="0">
                          <a:solidFill>
                            <a:schemeClr val="accent6">
                              <a:lumMod val="25000"/>
                            </a:schemeClr>
                          </a:solidFill>
                        </a:rPr>
                        <a:t>Years in Retirement</a:t>
                      </a:r>
                    </a:p>
                    <a:p>
                      <a:pPr algn="ctr"/>
                      <a:r>
                        <a:rPr lang="en-US" sz="2600" dirty="0">
                          <a:solidFill>
                            <a:schemeClr val="accent6">
                              <a:lumMod val="25000"/>
                            </a:schemeClr>
                          </a:solidFill>
                        </a:rPr>
                        <a:t>(Male)</a:t>
                      </a:r>
                    </a:p>
                  </a:txBody>
                  <a:tcPr marL="68580" marR="68580" marT="34290" marB="34290" anchor="ctr"/>
                </a:tc>
                <a:tc>
                  <a:txBody>
                    <a:bodyPr/>
                    <a:lstStyle/>
                    <a:p>
                      <a:pPr algn="ctr"/>
                      <a:r>
                        <a:rPr lang="en-US" sz="2600" dirty="0">
                          <a:solidFill>
                            <a:schemeClr val="accent6">
                              <a:lumMod val="25000"/>
                            </a:schemeClr>
                          </a:solidFill>
                        </a:rPr>
                        <a:t>32.4</a:t>
                      </a:r>
                    </a:p>
                  </a:txBody>
                  <a:tcPr marL="68580" marR="68580" marT="34290" marB="34290" anchor="ctr"/>
                </a:tc>
                <a:tc>
                  <a:txBody>
                    <a:bodyPr/>
                    <a:lstStyle/>
                    <a:p>
                      <a:pPr algn="ctr"/>
                      <a:r>
                        <a:rPr lang="en-US" sz="2600" dirty="0">
                          <a:solidFill>
                            <a:schemeClr val="accent6">
                              <a:lumMod val="25000"/>
                            </a:schemeClr>
                          </a:solidFill>
                        </a:rPr>
                        <a:t>22.6</a:t>
                      </a:r>
                    </a:p>
                  </a:txBody>
                  <a:tcPr marL="68580" marR="68580" marT="34290" marB="34290" anchor="ctr"/>
                </a:tc>
                <a:tc>
                  <a:txBody>
                    <a:bodyPr/>
                    <a:lstStyle/>
                    <a:p>
                      <a:pPr algn="ctr"/>
                      <a:r>
                        <a:rPr lang="en-US" sz="2600" dirty="0">
                          <a:solidFill>
                            <a:schemeClr val="accent6">
                              <a:lumMod val="25000"/>
                            </a:schemeClr>
                          </a:solidFill>
                        </a:rPr>
                        <a:t>13.7</a:t>
                      </a:r>
                    </a:p>
                  </a:txBody>
                  <a:tcPr marL="68580" marR="68580" marT="34290" marB="34290" anchor="ctr"/>
                </a:tc>
                <a:tc>
                  <a:txBody>
                    <a:bodyPr/>
                    <a:lstStyle/>
                    <a:p>
                      <a:pPr algn="ctr"/>
                      <a:r>
                        <a:rPr lang="en-US" sz="2600" dirty="0">
                          <a:solidFill>
                            <a:schemeClr val="accent6">
                              <a:lumMod val="25000"/>
                            </a:schemeClr>
                          </a:solidFill>
                        </a:rPr>
                        <a:t>7.0</a:t>
                      </a:r>
                    </a:p>
                  </a:txBody>
                  <a:tcPr marL="68580" marR="68580" marT="34290" marB="34290" anchor="ctr"/>
                </a:tc>
                <a:tc>
                  <a:txBody>
                    <a:bodyPr/>
                    <a:lstStyle/>
                    <a:p>
                      <a:pPr algn="ctr"/>
                      <a:r>
                        <a:rPr lang="en-US" sz="2600" dirty="0">
                          <a:solidFill>
                            <a:schemeClr val="accent6">
                              <a:lumMod val="25000"/>
                            </a:schemeClr>
                          </a:solidFill>
                        </a:rPr>
                        <a:t>3.1</a:t>
                      </a:r>
                    </a:p>
                  </a:txBody>
                  <a:tcPr marL="68580" marR="68580" marT="34290" marB="3429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9256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0B19-C9B9-5473-3835-268DE4037705}"/>
              </a:ext>
            </a:extLst>
          </p:cNvPr>
          <p:cNvSpPr>
            <a:spLocks noGrp="1"/>
          </p:cNvSpPr>
          <p:nvPr>
            <p:ph type="ctrTitle"/>
          </p:nvPr>
        </p:nvSpPr>
        <p:spPr/>
        <p:txBody>
          <a:bodyPr/>
          <a:lstStyle/>
          <a:p>
            <a:pPr algn="ctr"/>
            <a:r>
              <a:rPr lang="en-US" dirty="0">
                <a:solidFill>
                  <a:schemeClr val="accent6">
                    <a:lumMod val="25000"/>
                  </a:schemeClr>
                </a:solidFill>
              </a:rPr>
              <a:t>Advance Funding</a:t>
            </a:r>
          </a:p>
        </p:txBody>
      </p:sp>
      <p:sp>
        <p:nvSpPr>
          <p:cNvPr id="5" name="Slide Number Placeholder 4">
            <a:extLst>
              <a:ext uri="{FF2B5EF4-FFF2-40B4-BE49-F238E27FC236}">
                <a16:creationId xmlns:a16="http://schemas.microsoft.com/office/drawing/2014/main" id="{8D1B57B3-5FDE-19E1-50FA-D077EA332830}"/>
              </a:ext>
            </a:extLst>
          </p:cNvPr>
          <p:cNvSpPr>
            <a:spLocks noGrp="1"/>
          </p:cNvSpPr>
          <p:nvPr>
            <p:ph type="sldNum" sz="quarter" idx="12"/>
          </p:nvPr>
        </p:nvSpPr>
        <p:spPr/>
        <p:txBody>
          <a:bodyPr/>
          <a:lstStyle/>
          <a:p>
            <a:fld id="{E51FB1A3-686B-46A4-A53C-5243AC33830F}" type="slidenum">
              <a:rPr lang="en-US" sz="1400" smtClean="0">
                <a:latin typeface="+mj-lt"/>
              </a:rPr>
              <a:pPr/>
              <a:t>39</a:t>
            </a:fld>
            <a:endParaRPr lang="en-US">
              <a:latin typeface="+mj-lt"/>
            </a:endParaRPr>
          </a:p>
        </p:txBody>
      </p:sp>
      <p:sp>
        <p:nvSpPr>
          <p:cNvPr id="6" name="Content Placeholder 2">
            <a:extLst>
              <a:ext uri="{FF2B5EF4-FFF2-40B4-BE49-F238E27FC236}">
                <a16:creationId xmlns:a16="http://schemas.microsoft.com/office/drawing/2014/main" id="{CDB2B1E9-40A9-22CD-FB01-DC7787F1322A}"/>
              </a:ext>
            </a:extLst>
          </p:cNvPr>
          <p:cNvSpPr txBox="1">
            <a:spLocks/>
          </p:cNvSpPr>
          <p:nvPr/>
        </p:nvSpPr>
        <p:spPr>
          <a:xfrm>
            <a:off x="1240971" y="1676399"/>
            <a:ext cx="8388804" cy="383177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spcBef>
                <a:spcPts val="600"/>
              </a:spcBef>
              <a:buFont typeface="Arial" panose="020B0604020202020204" pitchFamily="34" charset="0"/>
              <a:buNone/>
            </a:pPr>
            <a:r>
              <a:rPr lang="en-US" sz="3200" dirty="0">
                <a:solidFill>
                  <a:schemeClr val="accent6">
                    <a:lumMod val="25000"/>
                  </a:schemeClr>
                </a:solidFill>
              </a:rPr>
              <a:t>NYSTRS:</a:t>
            </a:r>
          </a:p>
          <a:p>
            <a:pPr marL="82296" indent="0">
              <a:spcBef>
                <a:spcPts val="600"/>
              </a:spcBef>
              <a:buFont typeface="Arial" panose="020B0604020202020204" pitchFamily="34" charset="0"/>
              <a:buNone/>
            </a:pPr>
            <a:endParaRPr lang="en-US" sz="2600" dirty="0">
              <a:solidFill>
                <a:schemeClr val="accent6">
                  <a:lumMod val="25000"/>
                </a:schemeClr>
              </a:solidFill>
            </a:endParaRPr>
          </a:p>
          <a:p>
            <a:pPr marL="539496" indent="-457200">
              <a:spcBef>
                <a:spcPts val="600"/>
              </a:spcBef>
            </a:pPr>
            <a:r>
              <a:rPr lang="en-US" sz="2600" dirty="0">
                <a:solidFill>
                  <a:schemeClr val="accent6">
                    <a:lumMod val="25000"/>
                  </a:schemeClr>
                </a:solidFill>
              </a:rPr>
              <a:t>Invests the employer and member contributions throughout a member’s career; and </a:t>
            </a:r>
          </a:p>
          <a:p>
            <a:pPr marL="539496" indent="-457200"/>
            <a:r>
              <a:rPr lang="en-US" sz="2600" dirty="0">
                <a:solidFill>
                  <a:schemeClr val="accent6">
                    <a:lumMod val="25000"/>
                  </a:schemeClr>
                </a:solidFill>
              </a:rPr>
              <a:t>Accumulates the assets necessary to provide a fully- funded benefit in retirement.</a:t>
            </a:r>
          </a:p>
        </p:txBody>
      </p:sp>
    </p:spTree>
    <p:extLst>
      <p:ext uri="{BB962C8B-B14F-4D97-AF65-F5344CB8AC3E}">
        <p14:creationId xmlns:p14="http://schemas.microsoft.com/office/powerpoint/2010/main" val="49645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9337E-E9A6-9B97-14CE-20FA42E0CA66}"/>
              </a:ext>
            </a:extLst>
          </p:cNvPr>
          <p:cNvSpPr>
            <a:spLocks noGrp="1"/>
          </p:cNvSpPr>
          <p:nvPr>
            <p:ph type="sldNum" sz="quarter" idx="12"/>
          </p:nvPr>
        </p:nvSpPr>
        <p:spPr/>
        <p:txBody>
          <a:bodyPr/>
          <a:lstStyle/>
          <a:p>
            <a:fld id="{E51FB1A3-686B-46A4-A53C-5243AC33830F}" type="slidenum">
              <a:rPr lang="en-US" sz="1400" smtClean="0">
                <a:latin typeface="+mj-lt"/>
              </a:rPr>
              <a:pPr/>
              <a:t>4</a:t>
            </a:fld>
            <a:endParaRPr lang="en-US">
              <a:latin typeface="+mj-lt"/>
            </a:endParaRPr>
          </a:p>
        </p:txBody>
      </p:sp>
      <p:pic>
        <p:nvPicPr>
          <p:cNvPr id="1026" name="Picture 2">
            <a:extLst>
              <a:ext uri="{FF2B5EF4-FFF2-40B4-BE49-F238E27FC236}">
                <a16:creationId xmlns:a16="http://schemas.microsoft.com/office/drawing/2014/main" id="{E2A1DB57-57BD-8EB1-454E-236145C39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350" y="249601"/>
            <a:ext cx="8171300" cy="612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667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6A929A-2416-F4E1-B046-F2F4F8F90C85}"/>
              </a:ext>
            </a:extLst>
          </p:cNvPr>
          <p:cNvSpPr>
            <a:spLocks noGrp="1"/>
          </p:cNvSpPr>
          <p:nvPr>
            <p:ph type="ctrTitle"/>
          </p:nvPr>
        </p:nvSpPr>
        <p:spPr/>
        <p:txBody>
          <a:bodyPr/>
          <a:lstStyle/>
          <a:p>
            <a:pPr algn="ctr"/>
            <a:r>
              <a:rPr lang="en-US" dirty="0">
                <a:solidFill>
                  <a:schemeClr val="accent6">
                    <a:lumMod val="25000"/>
                  </a:schemeClr>
                </a:solidFill>
              </a:rPr>
              <a:t>Long-Term Rate of Return</a:t>
            </a:r>
          </a:p>
        </p:txBody>
      </p:sp>
      <p:sp>
        <p:nvSpPr>
          <p:cNvPr id="3" name="TextBox 2">
            <a:extLst>
              <a:ext uri="{FF2B5EF4-FFF2-40B4-BE49-F238E27FC236}">
                <a16:creationId xmlns:a16="http://schemas.microsoft.com/office/drawing/2014/main" id="{35284122-5F3D-1350-DC41-42A11B292921}"/>
              </a:ext>
            </a:extLst>
          </p:cNvPr>
          <p:cNvSpPr txBox="1"/>
          <p:nvPr/>
        </p:nvSpPr>
        <p:spPr>
          <a:xfrm>
            <a:off x="1941974" y="2459503"/>
            <a:ext cx="8308052" cy="1569660"/>
          </a:xfrm>
          <a:prstGeom prst="rect">
            <a:avLst/>
          </a:prstGeom>
          <a:noFill/>
        </p:spPr>
        <p:txBody>
          <a:bodyPr wrap="square">
            <a:spAutoFit/>
          </a:bodyPr>
          <a:lstStyle/>
          <a:p>
            <a:pPr lvl="0" algn="ctr"/>
            <a:r>
              <a:rPr lang="en-US" sz="3200" dirty="0">
                <a:solidFill>
                  <a:schemeClr val="accent6">
                    <a:lumMod val="25000"/>
                  </a:schemeClr>
                </a:solidFill>
              </a:rPr>
              <a:t>6.95%</a:t>
            </a:r>
          </a:p>
          <a:p>
            <a:pPr lvl="0" algn="ctr"/>
            <a:r>
              <a:rPr lang="en-US" sz="3200" dirty="0">
                <a:solidFill>
                  <a:schemeClr val="accent6">
                    <a:lumMod val="25000"/>
                  </a:schemeClr>
                </a:solidFill>
              </a:rPr>
              <a:t>30 Year </a:t>
            </a:r>
          </a:p>
          <a:p>
            <a:pPr lvl="0" algn="ctr"/>
            <a:r>
              <a:rPr lang="en-US" sz="3200" dirty="0">
                <a:solidFill>
                  <a:schemeClr val="accent6">
                    <a:lumMod val="25000"/>
                  </a:schemeClr>
                </a:solidFill>
              </a:rPr>
              <a:t>Long-Term Rate of Return </a:t>
            </a:r>
          </a:p>
        </p:txBody>
      </p:sp>
      <p:pic>
        <p:nvPicPr>
          <p:cNvPr id="6" name="Picture 5" descr="A blue lock on a black background&#10;&#10;Description automatically generated">
            <a:extLst>
              <a:ext uri="{FF2B5EF4-FFF2-40B4-BE49-F238E27FC236}">
                <a16:creationId xmlns:a16="http://schemas.microsoft.com/office/drawing/2014/main" id="{CBD5993F-5DE0-3658-9D68-165B7A63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31" y="2459395"/>
            <a:ext cx="2871223" cy="2871223"/>
          </a:xfrm>
          <a:prstGeom prst="rect">
            <a:avLst/>
          </a:prstGeom>
        </p:spPr>
      </p:pic>
      <p:sp>
        <p:nvSpPr>
          <p:cNvPr id="2" name="Slide Number Placeholder 3">
            <a:extLst>
              <a:ext uri="{FF2B5EF4-FFF2-40B4-BE49-F238E27FC236}">
                <a16:creationId xmlns:a16="http://schemas.microsoft.com/office/drawing/2014/main" id="{96622CB6-3549-F155-7F98-9D96B694A9B3}"/>
              </a:ext>
            </a:extLst>
          </p:cNvPr>
          <p:cNvSpPr>
            <a:spLocks noGrp="1"/>
          </p:cNvSpPr>
          <p:nvPr>
            <p:ph type="sldNum" sz="quarter" idx="12"/>
          </p:nvPr>
        </p:nvSpPr>
        <p:spPr>
          <a:xfrm>
            <a:off x="10715625" y="6494614"/>
            <a:ext cx="1019175" cy="257174"/>
          </a:xfrm>
        </p:spPr>
        <p:txBody>
          <a:bodyPr/>
          <a:lstStyle/>
          <a:p>
            <a:pPr>
              <a:spcAft>
                <a:spcPts val="600"/>
              </a:spcAft>
            </a:pPr>
            <a:fld id="{E51FB1A3-686B-46A4-A53C-5243AC33830F}" type="slidenum">
              <a:rPr lang="en-US" sz="1400" smtClean="0">
                <a:latin typeface="+mj-lt"/>
              </a:rPr>
              <a:pPr>
                <a:spcAft>
                  <a:spcPts val="600"/>
                </a:spcAft>
              </a:pPr>
              <a:t>40</a:t>
            </a:fld>
            <a:endParaRPr lang="en-US">
              <a:latin typeface="+mj-lt"/>
            </a:endParaRPr>
          </a:p>
        </p:txBody>
      </p:sp>
    </p:spTree>
    <p:extLst>
      <p:ext uri="{BB962C8B-B14F-4D97-AF65-F5344CB8AC3E}">
        <p14:creationId xmlns:p14="http://schemas.microsoft.com/office/powerpoint/2010/main" val="3889368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2914-74EC-1848-1643-AEA86D28F05E}"/>
              </a:ext>
            </a:extLst>
          </p:cNvPr>
          <p:cNvSpPr>
            <a:spLocks noGrp="1"/>
          </p:cNvSpPr>
          <p:nvPr>
            <p:ph type="ctrTitle"/>
          </p:nvPr>
        </p:nvSpPr>
        <p:spPr/>
        <p:txBody>
          <a:bodyPr/>
          <a:lstStyle/>
          <a:p>
            <a:pPr algn="ctr"/>
            <a:r>
              <a:rPr lang="en-US" dirty="0">
                <a:solidFill>
                  <a:schemeClr val="accent6">
                    <a:lumMod val="25000"/>
                  </a:schemeClr>
                </a:solidFill>
              </a:rPr>
              <a:t>Thirty Year Asset Summary 1994-2024</a:t>
            </a:r>
          </a:p>
        </p:txBody>
      </p:sp>
      <p:sp>
        <p:nvSpPr>
          <p:cNvPr id="6" name="Slide Number Placeholder 5">
            <a:extLst>
              <a:ext uri="{FF2B5EF4-FFF2-40B4-BE49-F238E27FC236}">
                <a16:creationId xmlns:a16="http://schemas.microsoft.com/office/drawing/2014/main" id="{5E88D9FD-1B25-C362-9348-34C67AE3B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FB1A3-686B-46A4-A53C-5243AC33830F}" type="slidenum">
              <a:rPr kumimoji="0" lang="en-US" sz="1400" b="1" i="0" u="none" strike="noStrike" kern="1200" cap="none" spc="0" normalizeH="0" baseline="0" noProof="0" smtClean="0">
                <a:ln>
                  <a:noFill/>
                </a:ln>
                <a:solidFill>
                  <a:srgbClr val="003E51"/>
                </a:solidFill>
                <a:effectLst/>
                <a:uLnTx/>
                <a:uFillTx/>
                <a:latin typeface="Roboto Serif SemiBold"/>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a:ln>
                <a:noFill/>
              </a:ln>
              <a:solidFill>
                <a:srgbClr val="003E51"/>
              </a:solidFill>
              <a:effectLst/>
              <a:uLnTx/>
              <a:uFillTx/>
              <a:latin typeface="Roboto Serif SemiBold"/>
              <a:ea typeface="+mn-ea"/>
              <a:cs typeface="+mn-cs"/>
            </a:endParaRPr>
          </a:p>
        </p:txBody>
      </p:sp>
      <p:sp>
        <p:nvSpPr>
          <p:cNvPr id="7" name="Text Box 4">
            <a:extLst>
              <a:ext uri="{FF2B5EF4-FFF2-40B4-BE49-F238E27FC236}">
                <a16:creationId xmlns:a16="http://schemas.microsoft.com/office/drawing/2014/main" id="{78B0FEFD-5DD7-65EE-6AEF-41C9974C016F}"/>
              </a:ext>
            </a:extLst>
          </p:cNvPr>
          <p:cNvSpPr txBox="1">
            <a:spLocks noChangeArrowheads="1"/>
          </p:cNvSpPr>
          <p:nvPr/>
        </p:nvSpPr>
        <p:spPr bwMode="auto">
          <a:xfrm>
            <a:off x="1562100" y="1346812"/>
            <a:ext cx="3467100" cy="707886"/>
          </a:xfrm>
          <a:prstGeom prst="rect">
            <a:avLst/>
          </a:prstGeom>
          <a:noFill/>
          <a:ln w="12700">
            <a:noFill/>
            <a:miter lim="800000"/>
            <a:headEnd/>
            <a:tailEnd/>
          </a:ln>
          <a:effectLst/>
        </p:spPr>
        <p:txBody>
          <a:bodyPr>
            <a:spAutoFit/>
          </a:bodyPr>
          <a:lstStyle/>
          <a:p>
            <a:pPr marL="0" marR="0" lvl="0" indent="0" algn="ctr" defTabSz="457200" rtl="0" eaLnBrk="0" fontAlgn="auto" latinLnBrk="0" hangingPunct="0">
              <a:lnSpc>
                <a:spcPct val="100000"/>
              </a:lnSpc>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Roboto"/>
                <a:ea typeface="+mn-ea"/>
                <a:cs typeface="Arial" panose="020B0604020202020204" pitchFamily="34" charset="0"/>
              </a:rPr>
              <a:t>Employer Contributions</a:t>
            </a:r>
          </a:p>
          <a:p>
            <a:pPr marL="0" marR="0" lvl="0" indent="0" algn="ctr" defTabSz="457200" rtl="0" eaLnBrk="0" fontAlgn="auto" latinLnBrk="0" hangingPunct="0">
              <a:lnSpc>
                <a:spcPct val="100000"/>
              </a:lnSpc>
              <a:spcAft>
                <a:spcPts val="0"/>
              </a:spcAft>
              <a:buClrTx/>
              <a:buSzTx/>
              <a:buFontTx/>
              <a:buNone/>
              <a:tabLst/>
              <a:defRPr/>
            </a:pPr>
            <a:r>
              <a:rPr kumimoji="0" lang="en-US" sz="2000" b="1" i="0" u="none" strike="noStrike" kern="1200" cap="none" spc="0" normalizeH="0" baseline="0" noProof="0" dirty="0">
                <a:ln>
                  <a:noFill/>
                </a:ln>
                <a:solidFill>
                  <a:srgbClr val="B7BF10">
                    <a:lumMod val="75000"/>
                  </a:srgbClr>
                </a:solidFill>
                <a:effectLst/>
                <a:uLnTx/>
                <a:uFillTx/>
                <a:latin typeface="Roboto"/>
                <a:ea typeface="+mn-ea"/>
                <a:cs typeface="Arial" panose="020B0604020202020204" pitchFamily="34" charset="0"/>
              </a:rPr>
              <a:t>$34.8 billion</a:t>
            </a:r>
            <a:endParaRPr kumimoji="0" lang="en-US" b="1" i="0" u="none" strike="noStrike" kern="1200" cap="none" spc="0" normalizeH="0" baseline="0" noProof="0" dirty="0">
              <a:ln>
                <a:noFill/>
              </a:ln>
              <a:solidFill>
                <a:srgbClr val="B7BF10">
                  <a:lumMod val="75000"/>
                </a:srgbClr>
              </a:solidFill>
              <a:effectLst/>
              <a:uLnTx/>
              <a:uFillTx/>
              <a:latin typeface="Roboto"/>
              <a:ea typeface="+mn-ea"/>
              <a:cs typeface="Arial" panose="020B0604020202020204" pitchFamily="34" charset="0"/>
            </a:endParaRPr>
          </a:p>
        </p:txBody>
      </p:sp>
      <p:sp>
        <p:nvSpPr>
          <p:cNvPr id="8" name="Text Box 5">
            <a:extLst>
              <a:ext uri="{FF2B5EF4-FFF2-40B4-BE49-F238E27FC236}">
                <a16:creationId xmlns:a16="http://schemas.microsoft.com/office/drawing/2014/main" id="{9F8E3CED-5ACE-FBF6-1339-020F68AE37C1}"/>
              </a:ext>
            </a:extLst>
          </p:cNvPr>
          <p:cNvSpPr txBox="1">
            <a:spLocks noChangeArrowheads="1"/>
          </p:cNvSpPr>
          <p:nvPr/>
        </p:nvSpPr>
        <p:spPr bwMode="auto">
          <a:xfrm>
            <a:off x="1636835" y="2165257"/>
            <a:ext cx="3371850" cy="707886"/>
          </a:xfrm>
          <a:prstGeom prst="rect">
            <a:avLst/>
          </a:prstGeom>
          <a:noFill/>
          <a:ln w="12700">
            <a:noFill/>
            <a:miter lim="800000"/>
            <a:headEnd/>
            <a:tailEnd/>
          </a:ln>
          <a:effec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Roboto"/>
                <a:ea typeface="+mn-ea"/>
                <a:cs typeface="Arial" panose="020B0604020202020204" pitchFamily="34" charset="0"/>
              </a:rPr>
              <a:t>Member Contributions   </a:t>
            </a:r>
            <a:r>
              <a:rPr kumimoji="0" lang="en-US" sz="2000" b="1" i="0" u="none" strike="noStrike" kern="1200" cap="none" spc="0" normalizeH="0" baseline="0" noProof="0" dirty="0">
                <a:ln>
                  <a:noFill/>
                </a:ln>
                <a:solidFill>
                  <a:srgbClr val="B7BF10">
                    <a:lumMod val="75000"/>
                  </a:srgbClr>
                </a:solidFill>
                <a:effectLst/>
                <a:uLnTx/>
                <a:uFillTx/>
                <a:latin typeface="Roboto"/>
                <a:ea typeface="+mn-ea"/>
                <a:cs typeface="Arial" panose="020B0604020202020204" pitchFamily="34" charset="0"/>
              </a:rPr>
              <a:t>$5.0 billion</a:t>
            </a:r>
          </a:p>
        </p:txBody>
      </p:sp>
      <p:sp>
        <p:nvSpPr>
          <p:cNvPr id="9" name="Text Box 11">
            <a:extLst>
              <a:ext uri="{FF2B5EF4-FFF2-40B4-BE49-F238E27FC236}">
                <a16:creationId xmlns:a16="http://schemas.microsoft.com/office/drawing/2014/main" id="{F59BA4D1-1FE8-3819-5021-47E343502041}"/>
              </a:ext>
            </a:extLst>
          </p:cNvPr>
          <p:cNvSpPr txBox="1">
            <a:spLocks noChangeArrowheads="1"/>
          </p:cNvSpPr>
          <p:nvPr/>
        </p:nvSpPr>
        <p:spPr bwMode="auto">
          <a:xfrm>
            <a:off x="6781800" y="3168467"/>
            <a:ext cx="3848100" cy="707886"/>
          </a:xfrm>
          <a:prstGeom prst="rect">
            <a:avLst/>
          </a:prstGeom>
          <a:noFill/>
          <a:ln w="12700">
            <a:noFill/>
            <a:miter lim="800000"/>
            <a:headEnd/>
            <a:tailEnd/>
          </a:ln>
          <a:effec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Roboto"/>
                <a:ea typeface="+mn-ea"/>
                <a:cs typeface="Arial" panose="020B0604020202020204" pitchFamily="34" charset="0"/>
              </a:rPr>
              <a:t>Benefit Payments and Expenses </a:t>
            </a:r>
            <a:r>
              <a:rPr kumimoji="0" lang="en-US" sz="2000" b="1" i="0" u="none" strike="noStrike" kern="1200" cap="none" spc="0" normalizeH="0" baseline="0" noProof="0" dirty="0">
                <a:ln>
                  <a:noFill/>
                </a:ln>
                <a:solidFill>
                  <a:srgbClr val="EE5340"/>
                </a:solidFill>
                <a:effectLst/>
                <a:uLnTx/>
                <a:uFillTx/>
                <a:latin typeface="Roboto"/>
                <a:ea typeface="+mn-ea"/>
                <a:cs typeface="Arial" panose="020B0604020202020204" pitchFamily="34" charset="0"/>
              </a:rPr>
              <a:t>$154.5 billion</a:t>
            </a:r>
          </a:p>
        </p:txBody>
      </p:sp>
      <p:sp>
        <p:nvSpPr>
          <p:cNvPr id="10" name="Bent Arrow 14">
            <a:extLst>
              <a:ext uri="{FF2B5EF4-FFF2-40B4-BE49-F238E27FC236}">
                <a16:creationId xmlns:a16="http://schemas.microsoft.com/office/drawing/2014/main" id="{C5B931FC-1F15-6A53-CF4D-DF02FBB74A3A}"/>
              </a:ext>
              <a:ext uri="{C183D7F6-B498-43B3-948B-1728B52AA6E4}">
                <adec:decorative xmlns:adec="http://schemas.microsoft.com/office/drawing/2017/decorative" val="1"/>
              </a:ext>
            </a:extLst>
          </p:cNvPr>
          <p:cNvSpPr/>
          <p:nvPr/>
        </p:nvSpPr>
        <p:spPr>
          <a:xfrm rot="5400000">
            <a:off x="5342822" y="1400878"/>
            <a:ext cx="1163456" cy="1714500"/>
          </a:xfrm>
          <a:prstGeom prst="bentArrow">
            <a:avLst>
              <a:gd name="adj1" fmla="val 9996"/>
              <a:gd name="adj2" fmla="val 17533"/>
              <a:gd name="adj3" fmla="val 20603"/>
              <a:gd name="adj4" fmla="val 27326"/>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7BF10">
                  <a:lumMod val="75000"/>
                </a:srgbClr>
              </a:solidFill>
              <a:effectLst/>
              <a:uLnTx/>
              <a:uFillTx/>
              <a:latin typeface="Roboto"/>
              <a:ea typeface="+mn-ea"/>
              <a:cs typeface="+mn-cs"/>
            </a:endParaRPr>
          </a:p>
        </p:txBody>
      </p:sp>
      <p:sp>
        <p:nvSpPr>
          <p:cNvPr id="11" name="Bent Arrow 20">
            <a:extLst>
              <a:ext uri="{FF2B5EF4-FFF2-40B4-BE49-F238E27FC236}">
                <a16:creationId xmlns:a16="http://schemas.microsoft.com/office/drawing/2014/main" id="{670C8ED8-AB05-A6B1-0BE0-7E8F15BD1886}"/>
              </a:ext>
              <a:ext uri="{C183D7F6-B498-43B3-948B-1728B52AA6E4}">
                <adec:decorative xmlns:adec="http://schemas.microsoft.com/office/drawing/2017/decorative" val="1"/>
              </a:ext>
            </a:extLst>
          </p:cNvPr>
          <p:cNvSpPr/>
          <p:nvPr/>
        </p:nvSpPr>
        <p:spPr>
          <a:xfrm flipV="1">
            <a:off x="3167064" y="4073344"/>
            <a:ext cx="1671637" cy="938212"/>
          </a:xfrm>
          <a:prstGeom prst="bentArrow">
            <a:avLst>
              <a:gd name="adj1" fmla="val 16270"/>
              <a:gd name="adj2" fmla="val 25694"/>
              <a:gd name="adj3" fmla="val 25000"/>
              <a:gd name="adj4" fmla="val 4375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7BF10">
                  <a:lumMod val="75000"/>
                </a:srgbClr>
              </a:solidFill>
              <a:effectLst/>
              <a:uLnTx/>
              <a:uFillTx/>
              <a:latin typeface="Roboto"/>
              <a:ea typeface="+mn-ea"/>
              <a:cs typeface="+mn-cs"/>
            </a:endParaRPr>
          </a:p>
        </p:txBody>
      </p:sp>
      <p:sp>
        <p:nvSpPr>
          <p:cNvPr id="12" name="Bent Arrow 21">
            <a:extLst>
              <a:ext uri="{FF2B5EF4-FFF2-40B4-BE49-F238E27FC236}">
                <a16:creationId xmlns:a16="http://schemas.microsoft.com/office/drawing/2014/main" id="{45433F1C-F2ED-0924-354F-19E738D4C47C}"/>
              </a:ext>
              <a:ext uri="{C183D7F6-B498-43B3-948B-1728B52AA6E4}">
                <adec:decorative xmlns:adec="http://schemas.microsoft.com/office/drawing/2017/decorative" val="1"/>
              </a:ext>
            </a:extLst>
          </p:cNvPr>
          <p:cNvSpPr/>
          <p:nvPr/>
        </p:nvSpPr>
        <p:spPr>
          <a:xfrm rot="16200000" flipV="1">
            <a:off x="7458869" y="3402625"/>
            <a:ext cx="982662" cy="2082800"/>
          </a:xfrm>
          <a:prstGeom prst="bentArrow">
            <a:avLst>
              <a:gd name="adj1" fmla="val 14794"/>
              <a:gd name="adj2" fmla="val 22911"/>
              <a:gd name="adj3" fmla="val 25000"/>
              <a:gd name="adj4" fmla="val 43750"/>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51"/>
              </a:solidFill>
              <a:effectLst/>
              <a:uLnTx/>
              <a:uFillTx/>
              <a:latin typeface="Roboto"/>
              <a:ea typeface="+mn-ea"/>
              <a:cs typeface="+mn-cs"/>
            </a:endParaRPr>
          </a:p>
        </p:txBody>
      </p:sp>
      <p:sp>
        <p:nvSpPr>
          <p:cNvPr id="13" name="Text Box 5">
            <a:extLst>
              <a:ext uri="{FF2B5EF4-FFF2-40B4-BE49-F238E27FC236}">
                <a16:creationId xmlns:a16="http://schemas.microsoft.com/office/drawing/2014/main" id="{1715190D-A8C6-D31E-1085-9D316DAC76C3}"/>
              </a:ext>
            </a:extLst>
          </p:cNvPr>
          <p:cNvSpPr txBox="1">
            <a:spLocks noChangeArrowheads="1"/>
          </p:cNvSpPr>
          <p:nvPr/>
        </p:nvSpPr>
        <p:spPr bwMode="auto">
          <a:xfrm>
            <a:off x="1738488" y="3302581"/>
            <a:ext cx="3276600" cy="707886"/>
          </a:xfrm>
          <a:prstGeom prst="rect">
            <a:avLst/>
          </a:prstGeom>
          <a:noFill/>
          <a:ln w="12700">
            <a:noFill/>
            <a:miter lim="800000"/>
            <a:headEnd/>
            <a:tailEnd/>
          </a:ln>
          <a:effec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Roboto"/>
                <a:ea typeface="+mn-ea"/>
                <a:cs typeface="Arial" panose="020B0604020202020204" pitchFamily="34" charset="0"/>
              </a:rPr>
              <a:t>Investment Income            </a:t>
            </a:r>
            <a:r>
              <a:rPr kumimoji="0" lang="en-US" sz="2000" b="1" i="0" u="none" strike="noStrike" kern="1200" cap="none" spc="0" normalizeH="0" baseline="0" noProof="0" dirty="0">
                <a:ln>
                  <a:noFill/>
                </a:ln>
                <a:solidFill>
                  <a:srgbClr val="B7BF10">
                    <a:lumMod val="75000"/>
                  </a:srgbClr>
                </a:solidFill>
                <a:effectLst/>
                <a:uLnTx/>
                <a:uFillTx/>
                <a:latin typeface="Roboto"/>
                <a:ea typeface="+mn-ea"/>
                <a:cs typeface="Arial" panose="020B0604020202020204" pitchFamily="34" charset="0"/>
              </a:rPr>
              <a:t>$220.3 billion</a:t>
            </a:r>
          </a:p>
        </p:txBody>
      </p:sp>
      <p:sp>
        <p:nvSpPr>
          <p:cNvPr id="14" name="TextBox 13">
            <a:extLst>
              <a:ext uri="{FF2B5EF4-FFF2-40B4-BE49-F238E27FC236}">
                <a16:creationId xmlns:a16="http://schemas.microsoft.com/office/drawing/2014/main" id="{DDB4C04C-E091-8A9C-2EE1-15EE608A433A}"/>
              </a:ext>
            </a:extLst>
          </p:cNvPr>
          <p:cNvSpPr txBox="1"/>
          <p:nvPr/>
        </p:nvSpPr>
        <p:spPr>
          <a:xfrm>
            <a:off x="2779114" y="5234130"/>
            <a:ext cx="639149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Roboto"/>
                <a:ea typeface="+mn-ea"/>
                <a:cs typeface="Arial" panose="020B0604020202020204" pitchFamily="34" charset="0"/>
              </a:rPr>
              <a:t>Approximate Market Value of Assets - 1994: $  40.3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Roboto"/>
                <a:ea typeface="+mn-ea"/>
                <a:cs typeface="Arial" panose="020B0604020202020204" pitchFamily="34" charset="0"/>
              </a:rPr>
              <a:t>Approximate Market Value of Assets - 2024: $145.8 B</a:t>
            </a:r>
          </a:p>
        </p:txBody>
      </p:sp>
      <p:sp>
        <p:nvSpPr>
          <p:cNvPr id="15" name="Bent Arrow 11">
            <a:extLst>
              <a:ext uri="{FF2B5EF4-FFF2-40B4-BE49-F238E27FC236}">
                <a16:creationId xmlns:a16="http://schemas.microsoft.com/office/drawing/2014/main" id="{53021A29-9A40-15C9-C346-A547BCEEA7E3}"/>
              </a:ext>
              <a:ext uri="{C183D7F6-B498-43B3-948B-1728B52AA6E4}">
                <adec:decorative xmlns:adec="http://schemas.microsoft.com/office/drawing/2017/decorative" val="1"/>
              </a:ext>
            </a:extLst>
          </p:cNvPr>
          <p:cNvSpPr/>
          <p:nvPr/>
        </p:nvSpPr>
        <p:spPr>
          <a:xfrm rot="5400000">
            <a:off x="5152322" y="2143828"/>
            <a:ext cx="477656" cy="914400"/>
          </a:xfrm>
          <a:prstGeom prst="bentArrow">
            <a:avLst>
              <a:gd name="adj1" fmla="val 19838"/>
              <a:gd name="adj2" fmla="val 35951"/>
              <a:gd name="adj3" fmla="val 36458"/>
              <a:gd name="adj4" fmla="val 27326"/>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7BF10">
                  <a:lumMod val="75000"/>
                </a:srgbClr>
              </a:solidFill>
              <a:effectLst/>
              <a:uLnTx/>
              <a:uFillTx/>
              <a:latin typeface="Roboto"/>
              <a:ea typeface="+mn-ea"/>
              <a:cs typeface="+mn-cs"/>
            </a:endParaRPr>
          </a:p>
        </p:txBody>
      </p:sp>
      <p:pic>
        <p:nvPicPr>
          <p:cNvPr id="17" name="Picture 16" descr="Blue text on a white background&#10;&#10;Description automatically generated">
            <a:extLst>
              <a:ext uri="{FF2B5EF4-FFF2-40B4-BE49-F238E27FC236}">
                <a16:creationId xmlns:a16="http://schemas.microsoft.com/office/drawing/2014/main" id="{4BC7B2C4-7835-0AF3-3005-CB0A932F3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725" y="2865993"/>
            <a:ext cx="1625649" cy="2145563"/>
          </a:xfrm>
          <a:prstGeom prst="rect">
            <a:avLst/>
          </a:prstGeom>
        </p:spPr>
      </p:pic>
      <p:sp>
        <p:nvSpPr>
          <p:cNvPr id="3" name="Oval 2">
            <a:extLst>
              <a:ext uri="{FF2B5EF4-FFF2-40B4-BE49-F238E27FC236}">
                <a16:creationId xmlns:a16="http://schemas.microsoft.com/office/drawing/2014/main" id="{FBA632DE-9A16-B404-8A57-5716DEFE6E52}"/>
              </a:ext>
            </a:extLst>
          </p:cNvPr>
          <p:cNvSpPr/>
          <p:nvPr/>
        </p:nvSpPr>
        <p:spPr>
          <a:xfrm>
            <a:off x="6615290" y="2929010"/>
            <a:ext cx="4059036" cy="103269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59C2471-FD28-23A7-9ACA-6A38FBF46118}"/>
              </a:ext>
            </a:extLst>
          </p:cNvPr>
          <p:cNvSpPr/>
          <p:nvPr/>
        </p:nvSpPr>
        <p:spPr>
          <a:xfrm>
            <a:off x="7077076" y="5024510"/>
            <a:ext cx="2093531" cy="110535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66B012E-718F-CA63-B059-9C226CC65B5A}"/>
              </a:ext>
            </a:extLst>
          </p:cNvPr>
          <p:cNvSpPr/>
          <p:nvPr/>
        </p:nvSpPr>
        <p:spPr>
          <a:xfrm>
            <a:off x="2020711" y="3138050"/>
            <a:ext cx="2695570" cy="95079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0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1B08-6B8F-A82F-4F5E-664CD16BD9DA}"/>
              </a:ext>
            </a:extLst>
          </p:cNvPr>
          <p:cNvSpPr>
            <a:spLocks noGrp="1"/>
          </p:cNvSpPr>
          <p:nvPr>
            <p:ph type="ctrTitle"/>
          </p:nvPr>
        </p:nvSpPr>
        <p:spPr>
          <a:xfrm>
            <a:off x="457200" y="457200"/>
            <a:ext cx="3429000" cy="1295400"/>
          </a:xfrm>
        </p:spPr>
        <p:txBody>
          <a:bodyPr anchor="b">
            <a:noAutofit/>
          </a:bodyPr>
          <a:lstStyle/>
          <a:p>
            <a:r>
              <a:rPr lang="en-US" sz="3200" dirty="0"/>
              <a:t>Long-Term Annualized Rates of Return</a:t>
            </a:r>
          </a:p>
        </p:txBody>
      </p:sp>
      <p:sp>
        <p:nvSpPr>
          <p:cNvPr id="3" name="Date Placeholder 2">
            <a:extLst>
              <a:ext uri="{FF2B5EF4-FFF2-40B4-BE49-F238E27FC236}">
                <a16:creationId xmlns:a16="http://schemas.microsoft.com/office/drawing/2014/main" id="{6625FEEA-4E22-BDC1-492E-9C6D4B03D9AB}"/>
              </a:ext>
            </a:extLst>
          </p:cNvPr>
          <p:cNvSpPr>
            <a:spLocks noGrp="1"/>
          </p:cNvSpPr>
          <p:nvPr>
            <p:ph type="dt" sz="half" idx="10"/>
          </p:nvPr>
        </p:nvSpPr>
        <p:spPr>
          <a:xfrm>
            <a:off x="8397239" y="6484104"/>
            <a:ext cx="2312671" cy="251459"/>
          </a:xfrm>
        </p:spPr>
        <p:txBody>
          <a:bodyPr anchor="ctr">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lang="en-US">
                <a:solidFill>
                  <a:srgbClr val="003E51"/>
                </a:solidFill>
                <a:latin typeface="Gill Sans MT" pitchFamily="34" charset="0"/>
                <a:cs typeface="Arial" charset="0"/>
              </a:rPr>
              <a:t>	</a:t>
            </a:r>
            <a:endParaRPr kumimoji="0" lang="en-US" sz="1000" b="0" i="0" u="none" strike="noStrike" kern="1200" cap="none" spc="0" normalizeH="0" baseline="0" noProof="0">
              <a:ln>
                <a:noFill/>
              </a:ln>
              <a:solidFill>
                <a:srgbClr val="003E51"/>
              </a:solidFill>
              <a:effectLst/>
              <a:uLnTx/>
              <a:uFillTx/>
              <a:latin typeface="Gill Sans MT" pitchFamily="34" charset="0"/>
              <a:ea typeface="+mn-ea"/>
              <a:cs typeface="Arial" charset="0"/>
            </a:endParaRPr>
          </a:p>
        </p:txBody>
      </p:sp>
      <p:sp>
        <p:nvSpPr>
          <p:cNvPr id="5" name="Slide Number Placeholder 4">
            <a:extLst>
              <a:ext uri="{FF2B5EF4-FFF2-40B4-BE49-F238E27FC236}">
                <a16:creationId xmlns:a16="http://schemas.microsoft.com/office/drawing/2014/main" id="{227ADF98-F0F2-6226-FF3A-D3A87EB872FA}"/>
              </a:ext>
            </a:extLst>
          </p:cNvPr>
          <p:cNvSpPr>
            <a:spLocks noGrp="1"/>
          </p:cNvSpPr>
          <p:nvPr>
            <p:ph type="sldNum" sz="quarter" idx="12"/>
          </p:nvPr>
        </p:nvSpPr>
        <p:spPr>
          <a:xfrm>
            <a:off x="10715625" y="6484104"/>
            <a:ext cx="1019175" cy="257174"/>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E51FB1A3-686B-46A4-A53C-5243AC33830F}" type="slidenum">
              <a:rPr kumimoji="0" lang="en-US" sz="1400" b="1" i="0" u="none" strike="noStrike" kern="1200" cap="none" spc="0" normalizeH="0" baseline="0" noProof="0" smtClean="0">
                <a:ln>
                  <a:noFill/>
                </a:ln>
                <a:solidFill>
                  <a:srgbClr val="003E51"/>
                </a:solidFill>
                <a:effectLst/>
                <a:uLnTx/>
                <a:uFillTx/>
                <a:latin typeface="Gill Sans MT" pitchFamily="34" charset="0"/>
                <a:ea typeface="+mn-ea"/>
                <a:cs typeface="Arial" charset="0"/>
              </a:rPr>
              <a:pPr marL="0" marR="0" lvl="0" indent="0" algn="r" defTabSz="914400" rtl="0" eaLnBrk="1" fontAlgn="base" latinLnBrk="0" hangingPunct="1">
                <a:lnSpc>
                  <a:spcPct val="100000"/>
                </a:lnSpc>
                <a:spcBef>
                  <a:spcPct val="0"/>
                </a:spcBef>
                <a:spcAft>
                  <a:spcPts val="600"/>
                </a:spcAft>
                <a:buClrTx/>
                <a:buSzTx/>
                <a:buFontTx/>
                <a:buNone/>
                <a:tabLst/>
                <a:defRPr/>
              </a:pPr>
              <a:t>42</a:t>
            </a:fld>
            <a:endParaRPr kumimoji="0" lang="en-US" sz="1400" b="1" i="0" u="none" strike="noStrike" kern="1200" cap="none" spc="0" normalizeH="0" baseline="0" noProof="0">
              <a:ln>
                <a:noFill/>
              </a:ln>
              <a:solidFill>
                <a:srgbClr val="003E51"/>
              </a:solidFill>
              <a:effectLst/>
              <a:uLnTx/>
              <a:uFillTx/>
              <a:latin typeface="Gill Sans MT" pitchFamily="34" charset="0"/>
              <a:ea typeface="+mn-ea"/>
              <a:cs typeface="Arial" charset="0"/>
            </a:endParaRPr>
          </a:p>
        </p:txBody>
      </p:sp>
      <p:sp>
        <p:nvSpPr>
          <p:cNvPr id="14" name="Subtitle 5">
            <a:extLst>
              <a:ext uri="{FF2B5EF4-FFF2-40B4-BE49-F238E27FC236}">
                <a16:creationId xmlns:a16="http://schemas.microsoft.com/office/drawing/2014/main" id="{D878B661-A271-90D5-8271-F64BA22E1954}"/>
              </a:ext>
            </a:extLst>
          </p:cNvPr>
          <p:cNvSpPr>
            <a:spLocks noGrp="1"/>
          </p:cNvSpPr>
          <p:nvPr>
            <p:ph type="subTitle" idx="1"/>
          </p:nvPr>
        </p:nvSpPr>
        <p:spPr>
          <a:xfrm>
            <a:off x="457200" y="2428070"/>
            <a:ext cx="3429000" cy="3896529"/>
          </a:xfrm>
        </p:spPr>
        <p:txBody>
          <a:bodyPr/>
          <a:lstStyle/>
          <a:p>
            <a:endParaRPr lang="en-US"/>
          </a:p>
        </p:txBody>
      </p:sp>
      <p:sp>
        <p:nvSpPr>
          <p:cNvPr id="8" name="Text Placeholder 7">
            <a:extLst>
              <a:ext uri="{FF2B5EF4-FFF2-40B4-BE49-F238E27FC236}">
                <a16:creationId xmlns:a16="http://schemas.microsoft.com/office/drawing/2014/main" id="{F3FC39EC-FA8E-2455-F9BD-EAB3DE3EF2BB}"/>
              </a:ext>
            </a:extLst>
          </p:cNvPr>
          <p:cNvSpPr>
            <a:spLocks noGrp="1"/>
          </p:cNvSpPr>
          <p:nvPr>
            <p:ph type="body" sz="quarter" idx="14"/>
          </p:nvPr>
        </p:nvSpPr>
        <p:spPr>
          <a:xfrm>
            <a:off x="457200" y="1954213"/>
            <a:ext cx="3429000" cy="403225"/>
          </a:xfrm>
        </p:spPr>
        <p:txBody>
          <a:bodyPr>
            <a:normAutofit/>
          </a:bodyPr>
          <a:lstStyle/>
          <a:p>
            <a:r>
              <a:rPr lang="en-US" sz="2600" dirty="0"/>
              <a:t>As of June 30, 2024</a:t>
            </a:r>
          </a:p>
        </p:txBody>
      </p:sp>
      <p:graphicFrame>
        <p:nvGraphicFramePr>
          <p:cNvPr id="9" name="Table 2">
            <a:extLst>
              <a:ext uri="{FF2B5EF4-FFF2-40B4-BE49-F238E27FC236}">
                <a16:creationId xmlns:a16="http://schemas.microsoft.com/office/drawing/2014/main" id="{700C3ABF-8840-D0D1-FBD1-ABA8801C5BB6}"/>
              </a:ext>
            </a:extLst>
          </p:cNvPr>
          <p:cNvGraphicFramePr>
            <a:graphicFrameLocks noGrp="1"/>
          </p:cNvGraphicFramePr>
          <p:nvPr>
            <p:ph sz="half" idx="2"/>
            <p:extLst>
              <p:ext uri="{D42A27DB-BD31-4B8C-83A1-F6EECF244321}">
                <p14:modId xmlns:p14="http://schemas.microsoft.com/office/powerpoint/2010/main" val="3117274788"/>
              </p:ext>
            </p:extLst>
          </p:nvPr>
        </p:nvGraphicFramePr>
        <p:xfrm>
          <a:off x="4674148" y="457200"/>
          <a:ext cx="6768004" cy="5867406"/>
        </p:xfrm>
        <a:graphic>
          <a:graphicData uri="http://schemas.openxmlformats.org/drawingml/2006/table">
            <a:tbl>
              <a:tblPr firstRow="1" bandRow="1">
                <a:noFill/>
                <a:tableStyleId>{72833802-FEF1-4C79-8D5D-14CF1EAF98D9}</a:tableStyleId>
              </a:tblPr>
              <a:tblGrid>
                <a:gridCol w="2454251">
                  <a:extLst>
                    <a:ext uri="{9D8B030D-6E8A-4147-A177-3AD203B41FA5}">
                      <a16:colId xmlns:a16="http://schemas.microsoft.com/office/drawing/2014/main" val="20000"/>
                    </a:ext>
                  </a:extLst>
                </a:gridCol>
                <a:gridCol w="4313753">
                  <a:extLst>
                    <a:ext uri="{9D8B030D-6E8A-4147-A177-3AD203B41FA5}">
                      <a16:colId xmlns:a16="http://schemas.microsoft.com/office/drawing/2014/main" val="20001"/>
                    </a:ext>
                  </a:extLst>
                </a:gridCol>
              </a:tblGrid>
              <a:tr h="1161495">
                <a:tc>
                  <a:txBody>
                    <a:bodyPr/>
                    <a:lstStyle/>
                    <a:p>
                      <a:pPr algn="ctr"/>
                      <a:r>
                        <a:rPr lang="en-US" sz="2600" b="1" cap="none" spc="0" dirty="0">
                          <a:solidFill>
                            <a:schemeClr val="bg1"/>
                          </a:solidFill>
                          <a:latin typeface="+mn-lt"/>
                          <a:cs typeface="Arial"/>
                        </a:rPr>
                        <a:t>Period</a:t>
                      </a:r>
                    </a:p>
                  </a:txBody>
                  <a:tcPr marL="101194" marR="72282" marT="144563" marB="144563"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2600" b="1" cap="none" spc="0" dirty="0">
                          <a:solidFill>
                            <a:schemeClr val="bg1"/>
                          </a:solidFill>
                          <a:latin typeface="+mn-lt"/>
                          <a:cs typeface="Arial"/>
                        </a:rPr>
                        <a:t>Rate</a:t>
                      </a:r>
                      <a:r>
                        <a:rPr lang="en-US" sz="2600" b="1" cap="none" spc="0" baseline="0" dirty="0">
                          <a:solidFill>
                            <a:schemeClr val="bg1"/>
                          </a:solidFill>
                          <a:latin typeface="+mn-lt"/>
                          <a:cs typeface="Arial"/>
                        </a:rPr>
                        <a:t> of Return </a:t>
                      </a:r>
                      <a:endParaRPr lang="en-US" sz="2600" b="1" cap="none" spc="0" baseline="0" dirty="0">
                        <a:solidFill>
                          <a:schemeClr val="bg1"/>
                        </a:solidFill>
                        <a:latin typeface="+mn-lt"/>
                        <a:cs typeface="Arial" panose="020B0604020202020204" pitchFamily="34" charset="0"/>
                      </a:endParaRPr>
                    </a:p>
                    <a:p>
                      <a:pPr algn="ctr"/>
                      <a:r>
                        <a:rPr lang="en-US" sz="2600" b="1" cap="none" spc="0" baseline="0" dirty="0">
                          <a:solidFill>
                            <a:schemeClr val="bg1"/>
                          </a:solidFill>
                          <a:latin typeface="+mn-lt"/>
                          <a:cs typeface="Arial"/>
                        </a:rPr>
                        <a:t>(Net of Fees)</a:t>
                      </a:r>
                      <a:endParaRPr lang="en-US" sz="2600" b="1" cap="none" spc="0" dirty="0">
                        <a:solidFill>
                          <a:schemeClr val="bg1"/>
                        </a:solidFill>
                        <a:latin typeface="+mn-lt"/>
                        <a:cs typeface="Arial"/>
                      </a:endParaRPr>
                    </a:p>
                  </a:txBody>
                  <a:tcPr marL="101194" marR="72282" marT="144563" marB="144563"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10000"/>
                  </a:ext>
                </a:extLst>
              </a:tr>
              <a:tr h="672273">
                <a:tc>
                  <a:txBody>
                    <a:bodyPr/>
                    <a:lstStyle/>
                    <a:p>
                      <a:pPr algn="ctr"/>
                      <a:r>
                        <a:rPr lang="en-US" sz="2600" b="0" cap="none" spc="0" dirty="0">
                          <a:solidFill>
                            <a:schemeClr val="tx1"/>
                          </a:solidFill>
                          <a:latin typeface="+mn-lt"/>
                          <a:cs typeface="Arial"/>
                        </a:rPr>
                        <a:t>1-Year</a:t>
                      </a:r>
                    </a:p>
                  </a:txBody>
                  <a:tcPr marL="101194" marR="72282" marT="72282" marB="144563"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a:r>
                        <a:rPr lang="en-US" sz="2600" b="0" cap="none" spc="0" dirty="0">
                          <a:solidFill>
                            <a:schemeClr val="tx1"/>
                          </a:solidFill>
                          <a:latin typeface="+mn-lt"/>
                          <a:cs typeface="Arial"/>
                        </a:rPr>
                        <a:t>11.4%</a:t>
                      </a:r>
                    </a:p>
                  </a:txBody>
                  <a:tcPr marL="101194" marR="72282" marT="72282" marB="144563" anchor="ctr">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0001"/>
                  </a:ext>
                </a:extLst>
              </a:tr>
              <a:tr h="672273">
                <a:tc>
                  <a:txBody>
                    <a:bodyPr/>
                    <a:lstStyle/>
                    <a:p>
                      <a:pPr algn="ctr"/>
                      <a:r>
                        <a:rPr lang="en-US" sz="2600" b="0" cap="none" spc="0">
                          <a:solidFill>
                            <a:schemeClr val="tx1"/>
                          </a:solidFill>
                          <a:latin typeface="+mn-lt"/>
                          <a:cs typeface="Arial"/>
                        </a:rPr>
                        <a:t>5-Year</a:t>
                      </a:r>
                    </a:p>
                  </a:txBody>
                  <a:tcPr marL="101194" marR="72282" marT="72282" marB="144563"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2600" b="0" cap="none" spc="0" dirty="0">
                          <a:solidFill>
                            <a:schemeClr val="tx1"/>
                          </a:solidFill>
                          <a:latin typeface="+mn-lt"/>
                          <a:cs typeface="Arial"/>
                        </a:rPr>
                        <a:t>8.5%</a:t>
                      </a:r>
                    </a:p>
                  </a:txBody>
                  <a:tcPr marL="101194" marR="72282" marT="72282" marB="144563"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672273">
                <a:tc>
                  <a:txBody>
                    <a:bodyPr/>
                    <a:lstStyle/>
                    <a:p>
                      <a:pPr algn="ctr"/>
                      <a:r>
                        <a:rPr lang="en-US" sz="2600" b="0" cap="none" spc="0">
                          <a:solidFill>
                            <a:schemeClr val="tx1"/>
                          </a:solidFill>
                          <a:latin typeface="+mn-lt"/>
                          <a:cs typeface="Arial"/>
                        </a:rPr>
                        <a:t>10-Year</a:t>
                      </a:r>
                    </a:p>
                  </a:txBody>
                  <a:tcPr marL="101194" marR="72282" marT="72282" marB="144563"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2600" b="0" cap="none" spc="0" dirty="0">
                          <a:solidFill>
                            <a:schemeClr val="tx1"/>
                          </a:solidFill>
                          <a:latin typeface="+mn-lt"/>
                          <a:cs typeface="Arial"/>
                        </a:rPr>
                        <a:t>7.8%</a:t>
                      </a:r>
                    </a:p>
                  </a:txBody>
                  <a:tcPr marL="101194" marR="72282" marT="72282" marB="144563"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0003"/>
                  </a:ext>
                </a:extLst>
              </a:tr>
              <a:tr h="672273">
                <a:tc>
                  <a:txBody>
                    <a:bodyPr/>
                    <a:lstStyle/>
                    <a:p>
                      <a:pPr algn="ctr"/>
                      <a:r>
                        <a:rPr lang="en-US" sz="2600" b="0" cap="none" spc="0">
                          <a:solidFill>
                            <a:schemeClr val="tx1"/>
                          </a:solidFill>
                          <a:latin typeface="+mn-lt"/>
                          <a:cs typeface="Arial"/>
                        </a:rPr>
                        <a:t>15-Year</a:t>
                      </a:r>
                    </a:p>
                  </a:txBody>
                  <a:tcPr marL="101194" marR="72282" marT="72282" marB="144563"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2600" b="0" cap="none" spc="0" dirty="0">
                          <a:solidFill>
                            <a:schemeClr val="tx1"/>
                          </a:solidFill>
                          <a:latin typeface="+mn-lt"/>
                          <a:cs typeface="Arial"/>
                        </a:rPr>
                        <a:t>9.8%</a:t>
                      </a:r>
                    </a:p>
                  </a:txBody>
                  <a:tcPr marL="101194" marR="72282" marT="72282" marB="144563"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672273">
                <a:tc>
                  <a:txBody>
                    <a:bodyPr/>
                    <a:lstStyle/>
                    <a:p>
                      <a:pPr algn="ctr"/>
                      <a:r>
                        <a:rPr lang="en-US" sz="2600" b="0" cap="none" spc="0">
                          <a:solidFill>
                            <a:schemeClr val="tx1"/>
                          </a:solidFill>
                          <a:latin typeface="+mn-lt"/>
                          <a:cs typeface="Arial"/>
                        </a:rPr>
                        <a:t>20-Year</a:t>
                      </a:r>
                    </a:p>
                  </a:txBody>
                  <a:tcPr marL="101194" marR="72282" marT="72282" marB="144563"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2600" b="0" cap="none" spc="0" dirty="0">
                          <a:solidFill>
                            <a:schemeClr val="tx1"/>
                          </a:solidFill>
                          <a:latin typeface="+mn-lt"/>
                          <a:cs typeface="Arial"/>
                        </a:rPr>
                        <a:t>7.8%</a:t>
                      </a:r>
                    </a:p>
                  </a:txBody>
                  <a:tcPr marL="101194" marR="72282" marT="72282" marB="144563"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0005"/>
                  </a:ext>
                </a:extLst>
              </a:tr>
              <a:tr h="672273">
                <a:tc>
                  <a:txBody>
                    <a:bodyPr/>
                    <a:lstStyle/>
                    <a:p>
                      <a:pPr algn="ctr"/>
                      <a:r>
                        <a:rPr lang="en-US" sz="2600" b="0" cap="none" spc="0">
                          <a:solidFill>
                            <a:schemeClr val="tx1"/>
                          </a:solidFill>
                          <a:latin typeface="+mn-lt"/>
                          <a:cs typeface="Arial"/>
                        </a:rPr>
                        <a:t>25-Year</a:t>
                      </a:r>
                    </a:p>
                  </a:txBody>
                  <a:tcPr marL="101194" marR="72282" marT="72282" marB="144563"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2600" b="0" cap="none" spc="0" dirty="0">
                          <a:solidFill>
                            <a:schemeClr val="tx1"/>
                          </a:solidFill>
                          <a:latin typeface="+mn-lt"/>
                          <a:cs typeface="Arial"/>
                        </a:rPr>
                        <a:t>6.7%</a:t>
                      </a:r>
                    </a:p>
                  </a:txBody>
                  <a:tcPr marL="101194" marR="72282" marT="72282" marB="144563"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6"/>
                  </a:ext>
                </a:extLst>
              </a:tr>
              <a:tr h="672273">
                <a:tc>
                  <a:txBody>
                    <a:bodyPr/>
                    <a:lstStyle/>
                    <a:p>
                      <a:pPr algn="ctr"/>
                      <a:r>
                        <a:rPr lang="en-US" sz="2600" b="0" cap="none" spc="0">
                          <a:solidFill>
                            <a:schemeClr val="tx1"/>
                          </a:solidFill>
                          <a:latin typeface="+mn-lt"/>
                          <a:cs typeface="Arial"/>
                        </a:rPr>
                        <a:t>30-Year</a:t>
                      </a:r>
                    </a:p>
                  </a:txBody>
                  <a:tcPr marL="101194" marR="72282" marT="72282" marB="144563"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2600" b="0" cap="none" spc="0" dirty="0">
                          <a:solidFill>
                            <a:schemeClr val="tx1"/>
                          </a:solidFill>
                          <a:latin typeface="+mn-lt"/>
                          <a:cs typeface="Arial"/>
                        </a:rPr>
                        <a:t>8.7%</a:t>
                      </a:r>
                    </a:p>
                  </a:txBody>
                  <a:tcPr marL="101194" marR="72282" marT="72282" marB="14456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14925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39D6-5EF0-7AF8-6064-4D8B526E2B36}"/>
              </a:ext>
            </a:extLst>
          </p:cNvPr>
          <p:cNvSpPr>
            <a:spLocks noGrp="1"/>
          </p:cNvSpPr>
          <p:nvPr>
            <p:ph type="ctrTitle"/>
          </p:nvPr>
        </p:nvSpPr>
        <p:spPr/>
        <p:txBody>
          <a:bodyPr/>
          <a:lstStyle/>
          <a:p>
            <a:pPr algn="ctr"/>
            <a:r>
              <a:rPr lang="en-US" dirty="0">
                <a:solidFill>
                  <a:schemeClr val="accent6">
                    <a:lumMod val="25000"/>
                  </a:schemeClr>
                </a:solidFill>
              </a:rPr>
              <a:t>Market Value of Assets</a:t>
            </a:r>
          </a:p>
        </p:txBody>
      </p:sp>
      <p:sp>
        <p:nvSpPr>
          <p:cNvPr id="6" name="Slide Number Placeholder 5">
            <a:extLst>
              <a:ext uri="{FF2B5EF4-FFF2-40B4-BE49-F238E27FC236}">
                <a16:creationId xmlns:a16="http://schemas.microsoft.com/office/drawing/2014/main" id="{220ACD92-5A2C-29D8-07F4-A39AA90F84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FB1A3-686B-46A4-A53C-5243AC33830F}" type="slidenum">
              <a:rPr kumimoji="0" lang="en-US" sz="1400" b="1" i="0" u="none" strike="noStrike" kern="1200" cap="none" spc="0" normalizeH="0" baseline="0" noProof="0" smtClean="0">
                <a:ln>
                  <a:noFill/>
                </a:ln>
                <a:solidFill>
                  <a:srgbClr val="003E51"/>
                </a:solidFill>
                <a:effectLst/>
                <a:uLnTx/>
                <a:uFillTx/>
                <a:latin typeface="Roboto Serif SemiBold"/>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a:ln>
                <a:noFill/>
              </a:ln>
              <a:solidFill>
                <a:srgbClr val="003E51"/>
              </a:solidFill>
              <a:effectLst/>
              <a:uLnTx/>
              <a:uFillTx/>
              <a:latin typeface="Roboto Serif SemiBold"/>
              <a:ea typeface="+mn-ea"/>
              <a:cs typeface="+mn-cs"/>
            </a:endParaRPr>
          </a:p>
        </p:txBody>
      </p:sp>
      <p:graphicFrame>
        <p:nvGraphicFramePr>
          <p:cNvPr id="7" name="Content Placeholder 3">
            <a:extLst>
              <a:ext uri="{FF2B5EF4-FFF2-40B4-BE49-F238E27FC236}">
                <a16:creationId xmlns:a16="http://schemas.microsoft.com/office/drawing/2014/main" id="{27531A36-A0E9-4B6E-79B1-A48ABEA88886}"/>
              </a:ext>
            </a:extLst>
          </p:cNvPr>
          <p:cNvGraphicFramePr>
            <a:graphicFrameLocks/>
          </p:cNvGraphicFramePr>
          <p:nvPr>
            <p:extLst>
              <p:ext uri="{D42A27DB-BD31-4B8C-83A1-F6EECF244321}">
                <p14:modId xmlns:p14="http://schemas.microsoft.com/office/powerpoint/2010/main" val="2339085525"/>
              </p:ext>
            </p:extLst>
          </p:nvPr>
        </p:nvGraphicFramePr>
        <p:xfrm>
          <a:off x="1524006" y="1608706"/>
          <a:ext cx="9829798" cy="2540142"/>
        </p:xfrm>
        <a:graphic>
          <a:graphicData uri="http://schemas.openxmlformats.org/drawingml/2006/table">
            <a:tbl>
              <a:tblPr firstRow="1" bandRow="1"/>
              <a:tblGrid>
                <a:gridCol w="2879552">
                  <a:extLst>
                    <a:ext uri="{9D8B030D-6E8A-4147-A177-3AD203B41FA5}">
                      <a16:colId xmlns:a16="http://schemas.microsoft.com/office/drawing/2014/main" val="20000"/>
                    </a:ext>
                  </a:extLst>
                </a:gridCol>
                <a:gridCol w="6950246">
                  <a:extLst>
                    <a:ext uri="{9D8B030D-6E8A-4147-A177-3AD203B41FA5}">
                      <a16:colId xmlns:a16="http://schemas.microsoft.com/office/drawing/2014/main" val="20001"/>
                    </a:ext>
                  </a:extLst>
                </a:gridCol>
              </a:tblGrid>
              <a:tr h="498067">
                <a:tc>
                  <a:txBody>
                    <a:bodyPr/>
                    <a:lstStyle>
                      <a:lvl1pPr marL="0" algn="l" defTabSz="914354" rtl="0" eaLnBrk="1" latinLnBrk="0" hangingPunct="1">
                        <a:defRPr sz="1800" b="1" kern="1200">
                          <a:solidFill>
                            <a:schemeClr val="lt1"/>
                          </a:solidFill>
                          <a:latin typeface="Gill Sans MT" panose="020B0502020104020203"/>
                        </a:defRPr>
                      </a:lvl1pPr>
                      <a:lvl2pPr marL="457178" algn="l" defTabSz="914354" rtl="0" eaLnBrk="1" latinLnBrk="0" hangingPunct="1">
                        <a:defRPr sz="1800" b="1" kern="1200">
                          <a:solidFill>
                            <a:schemeClr val="lt1"/>
                          </a:solidFill>
                          <a:latin typeface="Gill Sans MT" panose="020B0502020104020203"/>
                        </a:defRPr>
                      </a:lvl2pPr>
                      <a:lvl3pPr marL="914354" algn="l" defTabSz="914354" rtl="0" eaLnBrk="1" latinLnBrk="0" hangingPunct="1">
                        <a:defRPr sz="1800" b="1" kern="1200">
                          <a:solidFill>
                            <a:schemeClr val="lt1"/>
                          </a:solidFill>
                          <a:latin typeface="Gill Sans MT" panose="020B0502020104020203"/>
                        </a:defRPr>
                      </a:lvl3pPr>
                      <a:lvl4pPr marL="1371532" algn="l" defTabSz="914354" rtl="0" eaLnBrk="1" latinLnBrk="0" hangingPunct="1">
                        <a:defRPr sz="1800" b="1" kern="1200">
                          <a:solidFill>
                            <a:schemeClr val="lt1"/>
                          </a:solidFill>
                          <a:latin typeface="Gill Sans MT" panose="020B0502020104020203"/>
                        </a:defRPr>
                      </a:lvl4pPr>
                      <a:lvl5pPr marL="1828709" algn="l" defTabSz="914354" rtl="0" eaLnBrk="1" latinLnBrk="0" hangingPunct="1">
                        <a:defRPr sz="1800" b="1" kern="1200">
                          <a:solidFill>
                            <a:schemeClr val="lt1"/>
                          </a:solidFill>
                          <a:latin typeface="Gill Sans MT" panose="020B0502020104020203"/>
                        </a:defRPr>
                      </a:lvl5pPr>
                      <a:lvl6pPr marL="2285886" algn="l" defTabSz="914354" rtl="0" eaLnBrk="1" latinLnBrk="0" hangingPunct="1">
                        <a:defRPr sz="1800" b="1" kern="1200">
                          <a:solidFill>
                            <a:schemeClr val="lt1"/>
                          </a:solidFill>
                          <a:latin typeface="Gill Sans MT" panose="020B0502020104020203"/>
                        </a:defRPr>
                      </a:lvl6pPr>
                      <a:lvl7pPr marL="2743062" algn="l" defTabSz="914354" rtl="0" eaLnBrk="1" latinLnBrk="0" hangingPunct="1">
                        <a:defRPr sz="1800" b="1" kern="1200">
                          <a:solidFill>
                            <a:schemeClr val="lt1"/>
                          </a:solidFill>
                          <a:latin typeface="Gill Sans MT" panose="020B0502020104020203"/>
                        </a:defRPr>
                      </a:lvl7pPr>
                      <a:lvl8pPr marL="3200240" algn="l" defTabSz="914354" rtl="0" eaLnBrk="1" latinLnBrk="0" hangingPunct="1">
                        <a:defRPr sz="1800" b="1" kern="1200">
                          <a:solidFill>
                            <a:schemeClr val="lt1"/>
                          </a:solidFill>
                          <a:latin typeface="Gill Sans MT" panose="020B0502020104020203"/>
                        </a:defRPr>
                      </a:lvl8pPr>
                      <a:lvl9pPr marL="3657418" algn="l" defTabSz="914354" rtl="0" eaLnBrk="1" latinLnBrk="0" hangingPunct="1">
                        <a:defRPr sz="1800" b="1" kern="1200">
                          <a:solidFill>
                            <a:schemeClr val="lt1"/>
                          </a:solidFill>
                          <a:latin typeface="Gill Sans MT" panose="020B0502020104020203"/>
                        </a:defRPr>
                      </a:lvl9pPr>
                    </a:lstStyle>
                    <a:p>
                      <a:pPr algn="ctr"/>
                      <a:r>
                        <a:rPr lang="en-US" sz="2600" dirty="0">
                          <a:latin typeface="+mj-lt"/>
                        </a:rPr>
                        <a:t>As of:</a:t>
                      </a:r>
                      <a:endParaRPr lang="en-US" sz="2600" b="1" dirty="0">
                        <a:solidFill>
                          <a:schemeClr val="bg1"/>
                        </a:solidFill>
                        <a:latin typeface="+mj-lt"/>
                        <a:cs typeface="Arial" panose="020B0604020202020204" pitchFamily="34" charset="0"/>
                      </a:endParaRP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lvl1pPr marL="0" algn="l" defTabSz="914354" rtl="0" eaLnBrk="1" latinLnBrk="0" hangingPunct="1">
                        <a:defRPr sz="1800" b="1" kern="1200">
                          <a:solidFill>
                            <a:schemeClr val="lt1"/>
                          </a:solidFill>
                          <a:latin typeface="Gill Sans MT" panose="020B0502020104020203"/>
                        </a:defRPr>
                      </a:lvl1pPr>
                      <a:lvl2pPr marL="457178" algn="l" defTabSz="914354" rtl="0" eaLnBrk="1" latinLnBrk="0" hangingPunct="1">
                        <a:defRPr sz="1800" b="1" kern="1200">
                          <a:solidFill>
                            <a:schemeClr val="lt1"/>
                          </a:solidFill>
                          <a:latin typeface="Gill Sans MT" panose="020B0502020104020203"/>
                        </a:defRPr>
                      </a:lvl2pPr>
                      <a:lvl3pPr marL="914354" algn="l" defTabSz="914354" rtl="0" eaLnBrk="1" latinLnBrk="0" hangingPunct="1">
                        <a:defRPr sz="1800" b="1" kern="1200">
                          <a:solidFill>
                            <a:schemeClr val="lt1"/>
                          </a:solidFill>
                          <a:latin typeface="Gill Sans MT" panose="020B0502020104020203"/>
                        </a:defRPr>
                      </a:lvl3pPr>
                      <a:lvl4pPr marL="1371532" algn="l" defTabSz="914354" rtl="0" eaLnBrk="1" latinLnBrk="0" hangingPunct="1">
                        <a:defRPr sz="1800" b="1" kern="1200">
                          <a:solidFill>
                            <a:schemeClr val="lt1"/>
                          </a:solidFill>
                          <a:latin typeface="Gill Sans MT" panose="020B0502020104020203"/>
                        </a:defRPr>
                      </a:lvl4pPr>
                      <a:lvl5pPr marL="1828709" algn="l" defTabSz="914354" rtl="0" eaLnBrk="1" latinLnBrk="0" hangingPunct="1">
                        <a:defRPr sz="1800" b="1" kern="1200">
                          <a:solidFill>
                            <a:schemeClr val="lt1"/>
                          </a:solidFill>
                          <a:latin typeface="Gill Sans MT" panose="020B0502020104020203"/>
                        </a:defRPr>
                      </a:lvl5pPr>
                      <a:lvl6pPr marL="2285886" algn="l" defTabSz="914354" rtl="0" eaLnBrk="1" latinLnBrk="0" hangingPunct="1">
                        <a:defRPr sz="1800" b="1" kern="1200">
                          <a:solidFill>
                            <a:schemeClr val="lt1"/>
                          </a:solidFill>
                          <a:latin typeface="Gill Sans MT" panose="020B0502020104020203"/>
                        </a:defRPr>
                      </a:lvl6pPr>
                      <a:lvl7pPr marL="2743062" algn="l" defTabSz="914354" rtl="0" eaLnBrk="1" latinLnBrk="0" hangingPunct="1">
                        <a:defRPr sz="1800" b="1" kern="1200">
                          <a:solidFill>
                            <a:schemeClr val="lt1"/>
                          </a:solidFill>
                          <a:latin typeface="Gill Sans MT" panose="020B0502020104020203"/>
                        </a:defRPr>
                      </a:lvl7pPr>
                      <a:lvl8pPr marL="3200240" algn="l" defTabSz="914354" rtl="0" eaLnBrk="1" latinLnBrk="0" hangingPunct="1">
                        <a:defRPr sz="1800" b="1" kern="1200">
                          <a:solidFill>
                            <a:schemeClr val="lt1"/>
                          </a:solidFill>
                          <a:latin typeface="Gill Sans MT" panose="020B0502020104020203"/>
                        </a:defRPr>
                      </a:lvl8pPr>
                      <a:lvl9pPr marL="3657418" algn="l" defTabSz="914354" rtl="0" eaLnBrk="1" latinLnBrk="0" hangingPunct="1">
                        <a:defRPr sz="1800" b="1" kern="1200">
                          <a:solidFill>
                            <a:schemeClr val="lt1"/>
                          </a:solidFill>
                          <a:latin typeface="Gill Sans MT" panose="020B0502020104020203"/>
                        </a:defRPr>
                      </a:lvl9pPr>
                    </a:lstStyle>
                    <a:p>
                      <a:pPr algn="ctr"/>
                      <a:r>
                        <a:rPr lang="en-US" sz="2600" dirty="0">
                          <a:latin typeface="+mj-lt"/>
                        </a:rPr>
                        <a:t>Market</a:t>
                      </a:r>
                      <a:r>
                        <a:rPr lang="en-US" sz="2600" baseline="0" dirty="0">
                          <a:latin typeface="+mj-lt"/>
                        </a:rPr>
                        <a:t> Value of Assets</a:t>
                      </a:r>
                      <a:r>
                        <a:rPr lang="en-US" sz="2600" dirty="0">
                          <a:latin typeface="+mj-lt"/>
                        </a:rPr>
                        <a:t> (in Billions)</a:t>
                      </a:r>
                      <a:endParaRPr lang="en-US" sz="2600" b="1" dirty="0">
                        <a:solidFill>
                          <a:schemeClr val="bg1"/>
                        </a:solidFill>
                        <a:latin typeface="+mj-lt"/>
                        <a:cs typeface="Arial" panose="020B0604020202020204" pitchFamily="34" charset="0"/>
                      </a:endParaRP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408415">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6">
                              <a:lumMod val="25000"/>
                            </a:schemeClr>
                          </a:solidFill>
                          <a:latin typeface="+mn-lt"/>
                          <a:ea typeface="Lato" panose="020F0502020204030203" pitchFamily="34" charset="0"/>
                          <a:cs typeface="Lato" panose="020F0502020204030203" pitchFamily="34" charset="0"/>
                        </a:rPr>
                        <a:t>June</a:t>
                      </a:r>
                      <a:r>
                        <a:rPr lang="en-US" sz="2000" kern="1200" baseline="0" dirty="0">
                          <a:solidFill>
                            <a:schemeClr val="accent6">
                              <a:lumMod val="25000"/>
                            </a:schemeClr>
                          </a:solidFill>
                          <a:latin typeface="+mn-lt"/>
                          <a:ea typeface="Lato" panose="020F0502020204030203" pitchFamily="34" charset="0"/>
                          <a:cs typeface="Lato" panose="020F0502020204030203" pitchFamily="34" charset="0"/>
                        </a:rPr>
                        <a:t> 30, 2020</a:t>
                      </a:r>
                      <a:endParaRPr lang="en-US" sz="2000" b="1" kern="1200" dirty="0">
                        <a:solidFill>
                          <a:schemeClr val="accent6">
                            <a:lumMod val="25000"/>
                          </a:schemeClr>
                        </a:solidFill>
                        <a:latin typeface="+mn-lt"/>
                        <a:ea typeface="Lato" panose="020F0502020204030203" pitchFamily="34" charset="0"/>
                        <a:cs typeface="Lato" panose="020F0502020204030203" pitchFamily="34" charset="0"/>
                      </a:endParaRPr>
                    </a:p>
                  </a:txBody>
                  <a:tcPr anchor="b">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b="0" dirty="0">
                          <a:solidFill>
                            <a:schemeClr val="tx1"/>
                          </a:solidFill>
                          <a:latin typeface="+mn-lt"/>
                          <a:ea typeface="Lato" panose="020F0502020204030203" pitchFamily="34" charset="0"/>
                          <a:cs typeface="Lato" panose="020F0502020204030203" pitchFamily="34" charset="0"/>
                        </a:rPr>
                        <a:t>   $120.5</a:t>
                      </a:r>
                    </a:p>
                  </a:txBody>
                  <a:tcPr anchor="b">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2"/>
                  </a:ext>
                </a:extLst>
              </a:tr>
              <a:tr h="408415">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a:solidFill>
                            <a:schemeClr val="accent6">
                              <a:lumMod val="25000"/>
                            </a:schemeClr>
                          </a:solidFill>
                          <a:latin typeface="+mn-lt"/>
                          <a:ea typeface="Lato" panose="020F0502020204030203" pitchFamily="34" charset="0"/>
                          <a:cs typeface="Lato" panose="020F0502020204030203" pitchFamily="34" charset="0"/>
                        </a:rPr>
                        <a:t>June</a:t>
                      </a:r>
                      <a:r>
                        <a:rPr lang="en-US" sz="2000" kern="1200" baseline="0">
                          <a:solidFill>
                            <a:schemeClr val="accent6">
                              <a:lumMod val="25000"/>
                            </a:schemeClr>
                          </a:solidFill>
                          <a:latin typeface="+mn-lt"/>
                          <a:ea typeface="Lato" panose="020F0502020204030203" pitchFamily="34" charset="0"/>
                          <a:cs typeface="Lato" panose="020F0502020204030203" pitchFamily="34" charset="0"/>
                        </a:rPr>
                        <a:t> 30, 2021</a:t>
                      </a:r>
                      <a:endParaRPr lang="en-US" sz="2000" b="1" kern="1200">
                        <a:solidFill>
                          <a:schemeClr val="accent6">
                            <a:lumMod val="25000"/>
                          </a:schemeClr>
                        </a:solidFill>
                        <a:latin typeface="+mn-lt"/>
                        <a:ea typeface="Lato" panose="020F0502020204030203" pitchFamily="34" charset="0"/>
                        <a:cs typeface="Lato" panose="020F0502020204030203" pitchFamily="34" charset="0"/>
                      </a:endParaRPr>
                    </a:p>
                  </a:txBody>
                  <a:tcPr anchor="b">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b="0" dirty="0">
                          <a:solidFill>
                            <a:srgbClr val="FF0000"/>
                          </a:solidFill>
                          <a:latin typeface="+mn-lt"/>
                          <a:ea typeface="Lato" panose="020F0502020204030203" pitchFamily="34" charset="0"/>
                          <a:cs typeface="Lato" panose="020F0502020204030203" pitchFamily="34" charset="0"/>
                        </a:rPr>
                        <a:t>   </a:t>
                      </a:r>
                      <a:r>
                        <a:rPr lang="en-US" sz="2000" b="0" dirty="0">
                          <a:solidFill>
                            <a:schemeClr val="tx1"/>
                          </a:solidFill>
                          <a:latin typeface="+mn-lt"/>
                          <a:ea typeface="Lato" panose="020F0502020204030203" pitchFamily="34" charset="0"/>
                          <a:cs typeface="Lato" panose="020F0502020204030203" pitchFamily="34" charset="0"/>
                        </a:rPr>
                        <a:t>$148.1</a:t>
                      </a:r>
                    </a:p>
                  </a:txBody>
                  <a:tcPr anchor="b">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408415">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mn-lt"/>
                          <a:ea typeface="Lato" panose="020F0502020204030203" pitchFamily="34" charset="0"/>
                          <a:cs typeface="Lato" panose="020F0502020204030203" pitchFamily="34" charset="0"/>
                        </a:rPr>
                        <a:t>June 30, 2022</a:t>
                      </a:r>
                      <a:endParaRPr kumimoji="0" lang="en-US" sz="2000" b="1" i="0" u="none" strike="noStrike" kern="1200" cap="none" spc="0" normalizeH="0" baseline="0" noProof="0" dirty="0">
                        <a:ln>
                          <a:noFill/>
                        </a:ln>
                        <a:solidFill>
                          <a:schemeClr val="accent6">
                            <a:lumMod val="25000"/>
                          </a:schemeClr>
                        </a:solidFill>
                        <a:effectLst/>
                        <a:uLnTx/>
                        <a:uFillTx/>
                        <a:latin typeface="+mn-lt"/>
                        <a:ea typeface="Lato" panose="020F0502020204030203" pitchFamily="34" charset="0"/>
                        <a:cs typeface="Lato" panose="020F0502020204030203" pitchFamily="34" charset="0"/>
                      </a:endParaRPr>
                    </a:p>
                  </a:txBody>
                  <a:tcPr anchor="b">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b="0" dirty="0">
                          <a:solidFill>
                            <a:srgbClr val="FF0000"/>
                          </a:solidFill>
                          <a:latin typeface="+mn-lt"/>
                          <a:ea typeface="Lato" panose="020F0502020204030203" pitchFamily="34" charset="0"/>
                          <a:cs typeface="Lato" panose="020F0502020204030203" pitchFamily="34" charset="0"/>
                        </a:rPr>
                        <a:t>   </a:t>
                      </a:r>
                      <a:r>
                        <a:rPr lang="en-US" sz="2000" b="0" dirty="0">
                          <a:solidFill>
                            <a:schemeClr val="tx1"/>
                          </a:solidFill>
                          <a:latin typeface="+mn-lt"/>
                          <a:ea typeface="Lato" panose="020F0502020204030203" pitchFamily="34" charset="0"/>
                          <a:cs typeface="Lato" panose="020F0502020204030203" pitchFamily="34" charset="0"/>
                        </a:rPr>
                        <a:t>$132.0</a:t>
                      </a:r>
                    </a:p>
                  </a:txBody>
                  <a:tcPr anchor="b">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4"/>
                  </a:ext>
                </a:extLst>
              </a:tr>
              <a:tr h="408415">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mn-lt"/>
                          <a:ea typeface="Lato" panose="020F0502020204030203" pitchFamily="34" charset="0"/>
                          <a:cs typeface="Lato" panose="020F0502020204030203" pitchFamily="34" charset="0"/>
                        </a:rPr>
                        <a:t>June 30, 2023</a:t>
                      </a:r>
                      <a:endParaRPr kumimoji="0" lang="en-US" sz="2000" b="1" i="0" u="none" strike="noStrike" kern="1200" cap="none" spc="0" normalizeH="0" baseline="0" noProof="0" dirty="0">
                        <a:ln>
                          <a:noFill/>
                        </a:ln>
                        <a:solidFill>
                          <a:schemeClr val="accent6">
                            <a:lumMod val="25000"/>
                          </a:schemeClr>
                        </a:solidFill>
                        <a:effectLst/>
                        <a:uLnTx/>
                        <a:uFillTx/>
                        <a:latin typeface="+mn-lt"/>
                        <a:ea typeface="Lato" panose="020F0502020204030203" pitchFamily="34" charset="0"/>
                        <a:cs typeface="Lato" panose="020F0502020204030203" pitchFamily="34" charset="0"/>
                      </a:endParaRPr>
                    </a:p>
                  </a:txBody>
                  <a:tcPr anchor="b">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b="0" dirty="0">
                          <a:solidFill>
                            <a:srgbClr val="FF0000"/>
                          </a:solidFill>
                          <a:latin typeface="+mn-lt"/>
                          <a:ea typeface="Lato" panose="020F0502020204030203" pitchFamily="34" charset="0"/>
                          <a:cs typeface="Lato" panose="020F0502020204030203" pitchFamily="34" charset="0"/>
                        </a:rPr>
                        <a:t>   </a:t>
                      </a:r>
                      <a:r>
                        <a:rPr lang="en-US" sz="2000" b="0" dirty="0">
                          <a:solidFill>
                            <a:schemeClr val="tx1"/>
                          </a:solidFill>
                          <a:latin typeface="+mn-lt"/>
                          <a:ea typeface="Lato" panose="020F0502020204030203" pitchFamily="34" charset="0"/>
                          <a:cs typeface="Lato" panose="020F0502020204030203" pitchFamily="34" charset="0"/>
                        </a:rPr>
                        <a:t>$137.2</a:t>
                      </a:r>
                    </a:p>
                  </a:txBody>
                  <a:tcPr anchor="b">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408415">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25000"/>
                            </a:schemeClr>
                          </a:solidFill>
                          <a:effectLst/>
                          <a:uLnTx/>
                          <a:uFillTx/>
                          <a:latin typeface="+mn-lt"/>
                          <a:ea typeface="Lato" panose="020F0502020204030203" pitchFamily="34" charset="0"/>
                          <a:cs typeface="Lato" panose="020F0502020204030203" pitchFamily="34" charset="0"/>
                        </a:rPr>
                        <a:t>June 30, 2024</a:t>
                      </a:r>
                      <a:endParaRPr kumimoji="0" lang="en-US" sz="2000" b="1" i="0" u="none" strike="noStrike" kern="1200" cap="none" spc="0" normalizeH="0" baseline="0" noProof="0" dirty="0">
                        <a:ln>
                          <a:noFill/>
                        </a:ln>
                        <a:solidFill>
                          <a:schemeClr val="accent6">
                            <a:lumMod val="25000"/>
                          </a:schemeClr>
                        </a:solidFill>
                        <a:effectLst/>
                        <a:uLnTx/>
                        <a:uFillTx/>
                        <a:latin typeface="+mn-lt"/>
                        <a:ea typeface="Lato" panose="020F0502020204030203" pitchFamily="34" charset="0"/>
                        <a:cs typeface="Lato" panose="020F0502020204030203" pitchFamily="34" charset="0"/>
                      </a:endParaRPr>
                    </a:p>
                  </a:txBody>
                  <a:tcPr anchor="b">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b="0" dirty="0">
                          <a:solidFill>
                            <a:srgbClr val="FF0000"/>
                          </a:solidFill>
                          <a:latin typeface="+mn-lt"/>
                          <a:ea typeface="Lato" panose="020F0502020204030203" pitchFamily="34" charset="0"/>
                          <a:cs typeface="Lato" panose="020F0502020204030203" pitchFamily="34" charset="0"/>
                        </a:rPr>
                        <a:t>   </a:t>
                      </a:r>
                      <a:r>
                        <a:rPr lang="en-US" sz="2000" b="0" dirty="0">
                          <a:solidFill>
                            <a:schemeClr val="tx1"/>
                          </a:solidFill>
                          <a:latin typeface="+mn-lt"/>
                          <a:ea typeface="Lato" panose="020F0502020204030203" pitchFamily="34" charset="0"/>
                          <a:cs typeface="Lato" panose="020F0502020204030203" pitchFamily="34" charset="0"/>
                        </a:rPr>
                        <a:t>$145.8</a:t>
                      </a:r>
                    </a:p>
                  </a:txBody>
                  <a:tcPr anchor="b">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4087474643"/>
                  </a:ext>
                </a:extLst>
              </a:tr>
            </a:tbl>
          </a:graphicData>
        </a:graphic>
      </p:graphicFrame>
      <p:graphicFrame>
        <p:nvGraphicFramePr>
          <p:cNvPr id="8" name="Content Placeholder 3">
            <a:extLst>
              <a:ext uri="{FF2B5EF4-FFF2-40B4-BE49-F238E27FC236}">
                <a16:creationId xmlns:a16="http://schemas.microsoft.com/office/drawing/2014/main" id="{C2400CBD-0678-2B3C-E350-B6844A8380FF}"/>
              </a:ext>
            </a:extLst>
          </p:cNvPr>
          <p:cNvGraphicFramePr>
            <a:graphicFrameLocks/>
          </p:cNvGraphicFramePr>
          <p:nvPr>
            <p:extLst>
              <p:ext uri="{D42A27DB-BD31-4B8C-83A1-F6EECF244321}">
                <p14:modId xmlns:p14="http://schemas.microsoft.com/office/powerpoint/2010/main" val="210472477"/>
              </p:ext>
            </p:extLst>
          </p:nvPr>
        </p:nvGraphicFramePr>
        <p:xfrm>
          <a:off x="1524006" y="4335081"/>
          <a:ext cx="9829797" cy="1585086"/>
        </p:xfrm>
        <a:graphic>
          <a:graphicData uri="http://schemas.openxmlformats.org/drawingml/2006/table">
            <a:tbl>
              <a:tblPr firstRow="1" bandRow="1"/>
              <a:tblGrid>
                <a:gridCol w="3276599">
                  <a:extLst>
                    <a:ext uri="{9D8B030D-6E8A-4147-A177-3AD203B41FA5}">
                      <a16:colId xmlns:a16="http://schemas.microsoft.com/office/drawing/2014/main" val="20000"/>
                    </a:ext>
                  </a:extLst>
                </a:gridCol>
                <a:gridCol w="3276599">
                  <a:extLst>
                    <a:ext uri="{9D8B030D-6E8A-4147-A177-3AD203B41FA5}">
                      <a16:colId xmlns:a16="http://schemas.microsoft.com/office/drawing/2014/main" val="20001"/>
                    </a:ext>
                  </a:extLst>
                </a:gridCol>
                <a:gridCol w="3276599">
                  <a:extLst>
                    <a:ext uri="{9D8B030D-6E8A-4147-A177-3AD203B41FA5}">
                      <a16:colId xmlns:a16="http://schemas.microsoft.com/office/drawing/2014/main" val="20002"/>
                    </a:ext>
                  </a:extLst>
                </a:gridCol>
              </a:tblGrid>
              <a:tr h="309973">
                <a:tc gridSpan="3">
                  <a:txBody>
                    <a:bodyPr/>
                    <a:lstStyle>
                      <a:lvl1pPr marL="0" algn="l" defTabSz="914354" rtl="0" eaLnBrk="1" latinLnBrk="0" hangingPunct="1">
                        <a:defRPr sz="1800" b="1" kern="1200">
                          <a:solidFill>
                            <a:schemeClr val="lt1"/>
                          </a:solidFill>
                          <a:latin typeface="Gill Sans MT" panose="020B0502020104020203"/>
                        </a:defRPr>
                      </a:lvl1pPr>
                      <a:lvl2pPr marL="457178" algn="l" defTabSz="914354" rtl="0" eaLnBrk="1" latinLnBrk="0" hangingPunct="1">
                        <a:defRPr sz="1800" b="1" kern="1200">
                          <a:solidFill>
                            <a:schemeClr val="lt1"/>
                          </a:solidFill>
                          <a:latin typeface="Gill Sans MT" panose="020B0502020104020203"/>
                        </a:defRPr>
                      </a:lvl2pPr>
                      <a:lvl3pPr marL="914354" algn="l" defTabSz="914354" rtl="0" eaLnBrk="1" latinLnBrk="0" hangingPunct="1">
                        <a:defRPr sz="1800" b="1" kern="1200">
                          <a:solidFill>
                            <a:schemeClr val="lt1"/>
                          </a:solidFill>
                          <a:latin typeface="Gill Sans MT" panose="020B0502020104020203"/>
                        </a:defRPr>
                      </a:lvl3pPr>
                      <a:lvl4pPr marL="1371532" algn="l" defTabSz="914354" rtl="0" eaLnBrk="1" latinLnBrk="0" hangingPunct="1">
                        <a:defRPr sz="1800" b="1" kern="1200">
                          <a:solidFill>
                            <a:schemeClr val="lt1"/>
                          </a:solidFill>
                          <a:latin typeface="Gill Sans MT" panose="020B0502020104020203"/>
                        </a:defRPr>
                      </a:lvl4pPr>
                      <a:lvl5pPr marL="1828709" algn="l" defTabSz="914354" rtl="0" eaLnBrk="1" latinLnBrk="0" hangingPunct="1">
                        <a:defRPr sz="1800" b="1" kern="1200">
                          <a:solidFill>
                            <a:schemeClr val="lt1"/>
                          </a:solidFill>
                          <a:latin typeface="Gill Sans MT" panose="020B0502020104020203"/>
                        </a:defRPr>
                      </a:lvl5pPr>
                      <a:lvl6pPr marL="2285886" algn="l" defTabSz="914354" rtl="0" eaLnBrk="1" latinLnBrk="0" hangingPunct="1">
                        <a:defRPr sz="1800" b="1" kern="1200">
                          <a:solidFill>
                            <a:schemeClr val="lt1"/>
                          </a:solidFill>
                          <a:latin typeface="Gill Sans MT" panose="020B0502020104020203"/>
                        </a:defRPr>
                      </a:lvl6pPr>
                      <a:lvl7pPr marL="2743062" algn="l" defTabSz="914354" rtl="0" eaLnBrk="1" latinLnBrk="0" hangingPunct="1">
                        <a:defRPr sz="1800" b="1" kern="1200">
                          <a:solidFill>
                            <a:schemeClr val="lt1"/>
                          </a:solidFill>
                          <a:latin typeface="Gill Sans MT" panose="020B0502020104020203"/>
                        </a:defRPr>
                      </a:lvl7pPr>
                      <a:lvl8pPr marL="3200240" algn="l" defTabSz="914354" rtl="0" eaLnBrk="1" latinLnBrk="0" hangingPunct="1">
                        <a:defRPr sz="1800" b="1" kern="1200">
                          <a:solidFill>
                            <a:schemeClr val="lt1"/>
                          </a:solidFill>
                          <a:latin typeface="Gill Sans MT" panose="020B0502020104020203"/>
                        </a:defRPr>
                      </a:lvl8pPr>
                      <a:lvl9pPr marL="3657418" algn="l" defTabSz="914354" rtl="0" eaLnBrk="1" latinLnBrk="0" hangingPunct="1">
                        <a:defRPr sz="1800" b="1" kern="1200">
                          <a:solidFill>
                            <a:schemeClr val="lt1"/>
                          </a:solidFill>
                          <a:latin typeface="Gill Sans MT" panose="020B0502020104020203"/>
                        </a:defRPr>
                      </a:lvl9pPr>
                    </a:lstStyle>
                    <a:p>
                      <a:pPr algn="ctr"/>
                      <a:r>
                        <a:rPr lang="en-US" sz="2600" dirty="0">
                          <a:latin typeface="+mj-lt"/>
                        </a:rPr>
                        <a:t>Five-Year Period 2019 – 2024 (in Billions)</a:t>
                      </a:r>
                      <a:endParaRPr lang="en-US" sz="2600" b="1" dirty="0">
                        <a:solidFill>
                          <a:srgbClr val="000000"/>
                        </a:solidFill>
                        <a:latin typeface="+mj-lt"/>
                        <a:cs typeface="Arial" panose="020B0604020202020204" pitchFamily="34" charset="0"/>
                      </a:endParaRPr>
                    </a:p>
                  </a:txBody>
                  <a:tcPr marT="45741" marB="45741" anchor="b">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007FA3"/>
                    </a:solidFill>
                  </a:tcPr>
                </a:tc>
                <a:tc hMerge="1">
                  <a:txBody>
                    <a:bodyPr/>
                    <a:lstStyle/>
                    <a:p>
                      <a:pPr algn="ctr"/>
                      <a:endParaRPr lang="en-US" sz="2000">
                        <a:latin typeface="Palatino Linotype" pitchFamily="18" charset="0"/>
                      </a:endParaRPr>
                    </a:p>
                  </a:txBody>
                  <a:tcPr anchor="b"/>
                </a:tc>
                <a:tc hMerge="1">
                  <a:txBody>
                    <a:bodyPr/>
                    <a:lstStyle/>
                    <a:p>
                      <a:pPr algn="ctr"/>
                      <a:endParaRPr lang="en-US" sz="1800" b="1">
                        <a:solidFill>
                          <a:srgbClr val="000000"/>
                        </a:solidFill>
                        <a:latin typeface="Palatino Linotype" pitchFamily="18" charset="0"/>
                      </a:endParaRPr>
                    </a:p>
                  </a:txBody>
                  <a:tcPr anchor="b"/>
                </a:tc>
                <a:extLst>
                  <a:ext uri="{0D108BD9-81ED-4DB2-BD59-A6C34878D82A}">
                    <a16:rowId xmlns:a16="http://schemas.microsoft.com/office/drawing/2014/main" val="10000"/>
                  </a:ext>
                </a:extLst>
              </a:tr>
              <a:tr h="542425">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lumMod val="25000"/>
                            </a:schemeClr>
                          </a:solidFill>
                          <a:latin typeface="+mn-lt"/>
                        </a:rPr>
                        <a:t>Benefit</a:t>
                      </a:r>
                      <a:r>
                        <a:rPr lang="en-US" sz="2000" baseline="0" dirty="0">
                          <a:solidFill>
                            <a:schemeClr val="accent6">
                              <a:lumMod val="25000"/>
                            </a:schemeClr>
                          </a:solidFill>
                          <a:latin typeface="+mn-lt"/>
                        </a:rPr>
                        <a:t> Payments and Expenses</a:t>
                      </a:r>
                      <a:endParaRPr lang="en-US" sz="2000" b="1" dirty="0">
                        <a:solidFill>
                          <a:schemeClr val="accent6">
                            <a:lumMod val="25000"/>
                          </a:schemeClr>
                        </a:solidFill>
                        <a:latin typeface="+mn-lt"/>
                        <a:cs typeface="Arial" panose="020B0604020202020204" pitchFamily="34" charset="0"/>
                      </a:endParaRPr>
                    </a:p>
                  </a:txBody>
                  <a:tcPr marT="45741" marB="45741" anchor="b">
                    <a:lnL>
                      <a:noFill/>
                    </a:lnL>
                    <a:lnR w="12700" cap="flat" cmpd="sng" algn="ctr">
                      <a:solidFill>
                        <a:schemeClr val="tx1"/>
                      </a:solidFill>
                      <a:prstDash val="solid"/>
                      <a:round/>
                      <a:headEnd type="none" w="med" len="med"/>
                      <a:tailEnd type="none" w="med" len="med"/>
                    </a:lnR>
                    <a:lnT w="254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dirty="0">
                          <a:solidFill>
                            <a:schemeClr val="accent6">
                              <a:lumMod val="25000"/>
                            </a:schemeClr>
                          </a:solidFill>
                          <a:latin typeface="+mn-lt"/>
                        </a:rPr>
                        <a:t>Employer</a:t>
                      </a:r>
                      <a:r>
                        <a:rPr lang="en-US" sz="2000" baseline="0" dirty="0">
                          <a:solidFill>
                            <a:schemeClr val="accent6">
                              <a:lumMod val="25000"/>
                            </a:schemeClr>
                          </a:solidFill>
                          <a:latin typeface="+mn-lt"/>
                        </a:rPr>
                        <a:t> Contributions Collected</a:t>
                      </a:r>
                      <a:endParaRPr lang="en-US" sz="2000" b="1" dirty="0">
                        <a:solidFill>
                          <a:schemeClr val="accent6">
                            <a:lumMod val="25000"/>
                          </a:schemeClr>
                        </a:solidFill>
                        <a:latin typeface="+mn-lt"/>
                        <a:cs typeface="Arial" panose="020B0604020202020204" pitchFamily="34" charset="0"/>
                      </a:endParaRPr>
                    </a:p>
                  </a:txBody>
                  <a:tcPr marT="45741" marB="4574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chemeClr val="accent6">
                              <a:lumMod val="25000"/>
                            </a:schemeClr>
                          </a:solidFill>
                          <a:latin typeface="+mn-lt"/>
                        </a:rPr>
                        <a:t>Member Contributions Collected</a:t>
                      </a:r>
                      <a:endParaRPr lang="en-US" sz="2000" b="1" dirty="0">
                        <a:solidFill>
                          <a:schemeClr val="accent6">
                            <a:lumMod val="25000"/>
                          </a:schemeClr>
                        </a:solidFill>
                        <a:latin typeface="+mn-lt"/>
                        <a:cs typeface="Arial" panose="020B0604020202020204" pitchFamily="34" charset="0"/>
                      </a:endParaRPr>
                    </a:p>
                  </a:txBody>
                  <a:tcPr marT="45741" marB="45741" anchor="b">
                    <a:lnL w="12700" cap="flat" cmpd="sng" algn="ctr">
                      <a:solidFill>
                        <a:schemeClr val="tx1"/>
                      </a:solidFill>
                      <a:prstDash val="solid"/>
                      <a:round/>
                      <a:headEnd type="none" w="med" len="med"/>
                      <a:tailEnd type="none" w="med" len="med"/>
                    </a:lnL>
                    <a:lnR>
                      <a:noFill/>
                    </a:lnR>
                    <a:lnT w="254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35801">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a:solidFill>
                            <a:schemeClr val="accent6">
                              <a:lumMod val="25000"/>
                            </a:schemeClr>
                          </a:solidFill>
                          <a:latin typeface="+mn-lt"/>
                          <a:ea typeface="Lato" panose="020F0502020204030203" pitchFamily="34" charset="0"/>
                          <a:cs typeface="Lato" panose="020F0502020204030203" pitchFamily="34" charset="0"/>
                        </a:rPr>
                        <a:t>$40.3</a:t>
                      </a:r>
                    </a:p>
                  </a:txBody>
                  <a:tcPr marT="45741" marB="45741"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a:solidFill>
                            <a:schemeClr val="accent6">
                              <a:lumMod val="25000"/>
                            </a:schemeClr>
                          </a:solidFill>
                          <a:latin typeface="+mn-lt"/>
                          <a:ea typeface="Lato" panose="020F0502020204030203" pitchFamily="34" charset="0"/>
                          <a:cs typeface="Lato" panose="020F0502020204030203" pitchFamily="34" charset="0"/>
                        </a:rPr>
                        <a:t>$8.6</a:t>
                      </a:r>
                      <a:endParaRPr lang="en-US" sz="2000" b="1">
                        <a:solidFill>
                          <a:schemeClr val="accent6">
                            <a:lumMod val="25000"/>
                          </a:schemeClr>
                        </a:solidFill>
                        <a:latin typeface="+mn-lt"/>
                        <a:ea typeface="Lato" panose="020F0502020204030203" pitchFamily="34" charset="0"/>
                        <a:cs typeface="Lato" panose="020F0502020204030203" pitchFamily="34" charset="0"/>
                      </a:endParaRPr>
                    </a:p>
                  </a:txBody>
                  <a:tcPr marT="45741" marB="4574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354" rtl="0" eaLnBrk="1" latinLnBrk="0" hangingPunct="1">
                        <a:defRPr sz="1800" kern="1200">
                          <a:solidFill>
                            <a:schemeClr val="dk1"/>
                          </a:solidFill>
                          <a:latin typeface="Gill Sans MT" panose="020B0502020104020203"/>
                        </a:defRPr>
                      </a:lvl1pPr>
                      <a:lvl2pPr marL="457178" algn="l" defTabSz="914354" rtl="0" eaLnBrk="1" latinLnBrk="0" hangingPunct="1">
                        <a:defRPr sz="1800" kern="1200">
                          <a:solidFill>
                            <a:schemeClr val="dk1"/>
                          </a:solidFill>
                          <a:latin typeface="Gill Sans MT" panose="020B0502020104020203"/>
                        </a:defRPr>
                      </a:lvl2pPr>
                      <a:lvl3pPr marL="914354" algn="l" defTabSz="914354" rtl="0" eaLnBrk="1" latinLnBrk="0" hangingPunct="1">
                        <a:defRPr sz="1800" kern="1200">
                          <a:solidFill>
                            <a:schemeClr val="dk1"/>
                          </a:solidFill>
                          <a:latin typeface="Gill Sans MT" panose="020B0502020104020203"/>
                        </a:defRPr>
                      </a:lvl3pPr>
                      <a:lvl4pPr marL="1371532" algn="l" defTabSz="914354" rtl="0" eaLnBrk="1" latinLnBrk="0" hangingPunct="1">
                        <a:defRPr sz="1800" kern="1200">
                          <a:solidFill>
                            <a:schemeClr val="dk1"/>
                          </a:solidFill>
                          <a:latin typeface="Gill Sans MT" panose="020B0502020104020203"/>
                        </a:defRPr>
                      </a:lvl4pPr>
                      <a:lvl5pPr marL="1828709" algn="l" defTabSz="914354" rtl="0" eaLnBrk="1" latinLnBrk="0" hangingPunct="1">
                        <a:defRPr sz="1800" kern="1200">
                          <a:solidFill>
                            <a:schemeClr val="dk1"/>
                          </a:solidFill>
                          <a:latin typeface="Gill Sans MT" panose="020B0502020104020203"/>
                        </a:defRPr>
                      </a:lvl5pPr>
                      <a:lvl6pPr marL="2285886" algn="l" defTabSz="914354" rtl="0" eaLnBrk="1" latinLnBrk="0" hangingPunct="1">
                        <a:defRPr sz="1800" kern="1200">
                          <a:solidFill>
                            <a:schemeClr val="dk1"/>
                          </a:solidFill>
                          <a:latin typeface="Gill Sans MT" panose="020B0502020104020203"/>
                        </a:defRPr>
                      </a:lvl6pPr>
                      <a:lvl7pPr marL="2743062" algn="l" defTabSz="914354" rtl="0" eaLnBrk="1" latinLnBrk="0" hangingPunct="1">
                        <a:defRPr sz="1800" kern="1200">
                          <a:solidFill>
                            <a:schemeClr val="dk1"/>
                          </a:solidFill>
                          <a:latin typeface="Gill Sans MT" panose="020B0502020104020203"/>
                        </a:defRPr>
                      </a:lvl7pPr>
                      <a:lvl8pPr marL="3200240" algn="l" defTabSz="914354" rtl="0" eaLnBrk="1" latinLnBrk="0" hangingPunct="1">
                        <a:defRPr sz="1800" kern="1200">
                          <a:solidFill>
                            <a:schemeClr val="dk1"/>
                          </a:solidFill>
                          <a:latin typeface="Gill Sans MT" panose="020B0502020104020203"/>
                        </a:defRPr>
                      </a:lvl8pPr>
                      <a:lvl9pPr marL="3657418" algn="l" defTabSz="914354" rtl="0" eaLnBrk="1" latinLnBrk="0" hangingPunct="1">
                        <a:defRPr sz="1800" kern="1200">
                          <a:solidFill>
                            <a:schemeClr val="dk1"/>
                          </a:solidFill>
                          <a:latin typeface="Gill Sans MT" panose="020B0502020104020203"/>
                        </a:defRPr>
                      </a:lvl9pPr>
                    </a:lstStyle>
                    <a:p>
                      <a:pPr algn="ctr"/>
                      <a:r>
                        <a:rPr lang="en-US" sz="2000" dirty="0">
                          <a:solidFill>
                            <a:schemeClr val="accent6">
                              <a:lumMod val="25000"/>
                            </a:schemeClr>
                          </a:solidFill>
                          <a:latin typeface="+mn-lt"/>
                          <a:ea typeface="Lato" panose="020F0502020204030203" pitchFamily="34" charset="0"/>
                          <a:cs typeface="Lato" panose="020F0502020204030203" pitchFamily="34" charset="0"/>
                        </a:rPr>
                        <a:t>$1.0</a:t>
                      </a:r>
                      <a:endParaRPr lang="en-US" sz="2000" b="1" dirty="0">
                        <a:solidFill>
                          <a:schemeClr val="accent6">
                            <a:lumMod val="25000"/>
                          </a:schemeClr>
                        </a:solidFill>
                        <a:latin typeface="+mn-lt"/>
                        <a:ea typeface="Lato" panose="020F0502020204030203" pitchFamily="34" charset="0"/>
                        <a:cs typeface="Lato" panose="020F0502020204030203" pitchFamily="34" charset="0"/>
                      </a:endParaRPr>
                    </a:p>
                  </a:txBody>
                  <a:tcPr marT="45741" marB="45741"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16085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0B19-C9B9-5473-3835-268DE4037705}"/>
              </a:ext>
            </a:extLst>
          </p:cNvPr>
          <p:cNvSpPr>
            <a:spLocks noGrp="1"/>
          </p:cNvSpPr>
          <p:nvPr>
            <p:ph type="ctrTitle"/>
          </p:nvPr>
        </p:nvSpPr>
        <p:spPr>
          <a:xfrm>
            <a:off x="409528" y="116722"/>
            <a:ext cx="11277600" cy="838200"/>
          </a:xfrm>
        </p:spPr>
        <p:txBody>
          <a:bodyPr/>
          <a:lstStyle/>
          <a:p>
            <a:pPr algn="ctr"/>
            <a:r>
              <a:rPr lang="en-US" dirty="0">
                <a:solidFill>
                  <a:schemeClr val="accent6">
                    <a:lumMod val="25000"/>
                  </a:schemeClr>
                </a:solidFill>
              </a:rPr>
              <a:t>Asset Allocation</a:t>
            </a:r>
          </a:p>
        </p:txBody>
      </p:sp>
      <p:sp>
        <p:nvSpPr>
          <p:cNvPr id="5" name="Slide Number Placeholder 4">
            <a:extLst>
              <a:ext uri="{FF2B5EF4-FFF2-40B4-BE49-F238E27FC236}">
                <a16:creationId xmlns:a16="http://schemas.microsoft.com/office/drawing/2014/main" id="{8D1B57B3-5FDE-19E1-50FA-D077EA332830}"/>
              </a:ext>
            </a:extLst>
          </p:cNvPr>
          <p:cNvSpPr>
            <a:spLocks noGrp="1"/>
          </p:cNvSpPr>
          <p:nvPr>
            <p:ph type="sldNum" sz="quarter" idx="12"/>
          </p:nvPr>
        </p:nvSpPr>
        <p:spPr/>
        <p:txBody>
          <a:bodyPr/>
          <a:lstStyle/>
          <a:p>
            <a:fld id="{E51FB1A3-686B-46A4-A53C-5243AC33830F}" type="slidenum">
              <a:rPr lang="en-US" sz="1400" smtClean="0">
                <a:latin typeface="+mj-lt"/>
              </a:rPr>
              <a:pPr/>
              <a:t>44</a:t>
            </a:fld>
            <a:endParaRPr lang="en-US">
              <a:latin typeface="+mj-lt"/>
            </a:endParaRPr>
          </a:p>
        </p:txBody>
      </p:sp>
      <p:sp>
        <p:nvSpPr>
          <p:cNvPr id="6" name="Content Placeholder 2">
            <a:extLst>
              <a:ext uri="{FF2B5EF4-FFF2-40B4-BE49-F238E27FC236}">
                <a16:creationId xmlns:a16="http://schemas.microsoft.com/office/drawing/2014/main" id="{CDB2B1E9-40A9-22CD-FB01-DC7787F1322A}"/>
              </a:ext>
            </a:extLst>
          </p:cNvPr>
          <p:cNvSpPr txBox="1">
            <a:spLocks/>
          </p:cNvSpPr>
          <p:nvPr/>
        </p:nvSpPr>
        <p:spPr>
          <a:xfrm>
            <a:off x="1240971" y="1676399"/>
            <a:ext cx="9329058" cy="383177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buFont typeface="Arial" panose="020B0604020202020204" pitchFamily="34" charset="0"/>
              <a:buNone/>
            </a:pPr>
            <a:endParaRPr lang="en-US"/>
          </a:p>
        </p:txBody>
      </p:sp>
      <p:sp>
        <p:nvSpPr>
          <p:cNvPr id="4" name="TextBox 3">
            <a:extLst>
              <a:ext uri="{FF2B5EF4-FFF2-40B4-BE49-F238E27FC236}">
                <a16:creationId xmlns:a16="http://schemas.microsoft.com/office/drawing/2014/main" id="{595BC613-FD66-DBFB-263F-B1D50EDD9AE5}"/>
              </a:ext>
            </a:extLst>
          </p:cNvPr>
          <p:cNvSpPr txBox="1"/>
          <p:nvPr/>
        </p:nvSpPr>
        <p:spPr>
          <a:xfrm>
            <a:off x="8113236" y="1096824"/>
            <a:ext cx="2837793" cy="369332"/>
          </a:xfrm>
          <a:prstGeom prst="rect">
            <a:avLst/>
          </a:prstGeom>
          <a:noFill/>
        </p:spPr>
        <p:txBody>
          <a:bodyPr wrap="square" rtlCol="0">
            <a:spAutoFit/>
          </a:bodyPr>
          <a:lstStyle/>
          <a:p>
            <a:r>
              <a:rPr lang="en-US"/>
              <a:t>As of June 30,2024 </a:t>
            </a:r>
          </a:p>
        </p:txBody>
      </p:sp>
      <p:graphicFrame>
        <p:nvGraphicFramePr>
          <p:cNvPr id="7" name="Chart 6">
            <a:extLst>
              <a:ext uri="{FF2B5EF4-FFF2-40B4-BE49-F238E27FC236}">
                <a16:creationId xmlns:a16="http://schemas.microsoft.com/office/drawing/2014/main" id="{3EFF80B5-D73F-008D-9389-CD7278E26A0B}"/>
              </a:ext>
            </a:extLst>
          </p:cNvPr>
          <p:cNvGraphicFramePr>
            <a:graphicFrameLocks/>
          </p:cNvGraphicFramePr>
          <p:nvPr>
            <p:extLst>
              <p:ext uri="{D42A27DB-BD31-4B8C-83A1-F6EECF244321}">
                <p14:modId xmlns:p14="http://schemas.microsoft.com/office/powerpoint/2010/main" val="2769914271"/>
              </p:ext>
            </p:extLst>
          </p:nvPr>
        </p:nvGraphicFramePr>
        <p:xfrm>
          <a:off x="504872" y="629673"/>
          <a:ext cx="11277600" cy="5343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074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EF2A-8F81-0CAA-657F-EAD485C0E72A}"/>
              </a:ext>
            </a:extLst>
          </p:cNvPr>
          <p:cNvSpPr>
            <a:spLocks noGrp="1"/>
          </p:cNvSpPr>
          <p:nvPr>
            <p:ph type="ctrTitle"/>
          </p:nvPr>
        </p:nvSpPr>
        <p:spPr>
          <a:xfrm>
            <a:off x="457200" y="228600"/>
            <a:ext cx="3429000" cy="1295400"/>
          </a:xfrm>
        </p:spPr>
        <p:txBody>
          <a:bodyPr>
            <a:normAutofit/>
          </a:bodyPr>
          <a:lstStyle/>
          <a:p>
            <a:pPr algn="ctr"/>
            <a:r>
              <a:rPr lang="en-US" sz="3200" dirty="0"/>
              <a:t>Sources of Income: 30 Years</a:t>
            </a:r>
          </a:p>
        </p:txBody>
      </p:sp>
      <p:sp>
        <p:nvSpPr>
          <p:cNvPr id="8" name="Content Placeholder 7">
            <a:extLst>
              <a:ext uri="{FF2B5EF4-FFF2-40B4-BE49-F238E27FC236}">
                <a16:creationId xmlns:a16="http://schemas.microsoft.com/office/drawing/2014/main" id="{C93C3E86-C4D7-58AD-D166-C46FDABB32CD}"/>
              </a:ext>
            </a:extLst>
          </p:cNvPr>
          <p:cNvSpPr>
            <a:spLocks noGrp="1"/>
          </p:cNvSpPr>
          <p:nvPr>
            <p:ph sz="half" idx="13"/>
          </p:nvPr>
        </p:nvSpPr>
        <p:spPr>
          <a:xfrm>
            <a:off x="6096000" y="457200"/>
            <a:ext cx="4619490" cy="5867400"/>
          </a:xfrm>
        </p:spPr>
        <p:txBody>
          <a:bodyPr>
            <a:normAutofit/>
          </a:bodyPr>
          <a:lstStyle/>
          <a:p>
            <a:pPr marL="0" indent="0" algn="ctr">
              <a:buNone/>
            </a:pPr>
            <a:r>
              <a:rPr lang="en-US" sz="3200" b="1" dirty="0">
                <a:solidFill>
                  <a:schemeClr val="accent6">
                    <a:lumMod val="25000"/>
                  </a:schemeClr>
                </a:solidFill>
              </a:rPr>
              <a:t>N</a:t>
            </a:r>
            <a:r>
              <a:rPr lang="en-US" sz="3200" b="1" dirty="0"/>
              <a:t>YSTRS</a:t>
            </a:r>
          </a:p>
          <a:p>
            <a:pPr marL="0" indent="0" algn="ctr">
              <a:buNone/>
            </a:pPr>
            <a:r>
              <a:rPr lang="en-US" sz="3200" b="1" dirty="0"/>
              <a:t>7/1/1994 - 6/30/2024</a:t>
            </a:r>
          </a:p>
        </p:txBody>
      </p:sp>
      <p:graphicFrame>
        <p:nvGraphicFramePr>
          <p:cNvPr id="11" name="Chart 10">
            <a:extLst>
              <a:ext uri="{FF2B5EF4-FFF2-40B4-BE49-F238E27FC236}">
                <a16:creationId xmlns:a16="http://schemas.microsoft.com/office/drawing/2014/main" id="{C9EB1366-491B-BF7B-8FA3-411D763F802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50910566"/>
              </p:ext>
            </p:extLst>
          </p:nvPr>
        </p:nvGraphicFramePr>
        <p:xfrm>
          <a:off x="4144488" y="1448791"/>
          <a:ext cx="8047512" cy="48752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2548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EB26-7E0C-1C0A-0468-E26F0F2A1DBB}"/>
              </a:ext>
            </a:extLst>
          </p:cNvPr>
          <p:cNvSpPr>
            <a:spLocks noGrp="1"/>
          </p:cNvSpPr>
          <p:nvPr>
            <p:ph type="ctrTitle"/>
          </p:nvPr>
        </p:nvSpPr>
        <p:spPr/>
        <p:txBody>
          <a:bodyPr/>
          <a:lstStyle/>
          <a:p>
            <a:pPr algn="ctr"/>
            <a:r>
              <a:rPr lang="en-US" dirty="0">
                <a:solidFill>
                  <a:schemeClr val="accent6">
                    <a:lumMod val="25000"/>
                  </a:schemeClr>
                </a:solidFill>
              </a:rPr>
              <a:t>NYSTRS Funded Ratios*</a:t>
            </a:r>
          </a:p>
        </p:txBody>
      </p:sp>
      <p:sp>
        <p:nvSpPr>
          <p:cNvPr id="3" name="Subtitle 2">
            <a:extLst>
              <a:ext uri="{FF2B5EF4-FFF2-40B4-BE49-F238E27FC236}">
                <a16:creationId xmlns:a16="http://schemas.microsoft.com/office/drawing/2014/main" id="{FCF029E6-533E-0DA0-DBEF-5F11DC050190}"/>
              </a:ext>
            </a:extLst>
          </p:cNvPr>
          <p:cNvSpPr>
            <a:spLocks noGrp="1"/>
          </p:cNvSpPr>
          <p:nvPr>
            <p:ph type="subTitle" idx="1"/>
          </p:nvPr>
        </p:nvSpPr>
        <p:spPr/>
        <p:txBody>
          <a:bodyPr/>
          <a:lstStyle/>
          <a:p>
            <a:pPr marL="457200" indent="-457200">
              <a:buFont typeface="Wingdings" panose="05000000000000000000" pitchFamily="2" charset="2"/>
              <a:buChar char="Ø"/>
            </a:pPr>
            <a:r>
              <a:rPr lang="en-US" dirty="0"/>
              <a:t>Actuarial Value of Assets – the average (or smoothed) investment return over a period; NYSTRS uses a 5-year smoothing calculation.</a:t>
            </a:r>
          </a:p>
          <a:p>
            <a:pPr algn="ctr"/>
            <a:r>
              <a:rPr lang="en-US" sz="3200" b="1" dirty="0">
                <a:solidFill>
                  <a:schemeClr val="accent6">
                    <a:lumMod val="25000"/>
                  </a:schemeClr>
                </a:solidFill>
              </a:rPr>
              <a:t>99%</a:t>
            </a:r>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r>
              <a:rPr lang="en-US" dirty="0"/>
              <a:t>Market Value of Assets – the current price for which you could sell the System’s assets on the open market.</a:t>
            </a:r>
          </a:p>
          <a:p>
            <a:pPr algn="ctr"/>
            <a:r>
              <a:rPr lang="en-US" sz="3200" b="1" dirty="0">
                <a:solidFill>
                  <a:schemeClr val="accent6">
                    <a:lumMod val="25000"/>
                  </a:schemeClr>
                </a:solidFill>
              </a:rPr>
              <a:t>101%</a:t>
            </a:r>
          </a:p>
          <a:p>
            <a:endParaRPr lang="en-US" sz="1800" dirty="0">
              <a:solidFill>
                <a:schemeClr val="tx1"/>
              </a:solidFill>
            </a:endParaRPr>
          </a:p>
          <a:p>
            <a:r>
              <a:rPr lang="en-US" sz="1800" dirty="0">
                <a:solidFill>
                  <a:schemeClr val="accent6">
                    <a:lumMod val="25000"/>
                  </a:schemeClr>
                </a:solidFill>
              </a:rPr>
              <a:t>* Estimated as of 6/30/2024</a:t>
            </a:r>
            <a:endParaRPr lang="en-US" sz="1600" dirty="0">
              <a:solidFill>
                <a:schemeClr val="accent6">
                  <a:lumMod val="25000"/>
                </a:schemeClr>
              </a:solidFill>
            </a:endParaRPr>
          </a:p>
        </p:txBody>
      </p:sp>
      <p:sp>
        <p:nvSpPr>
          <p:cNvPr id="5" name="Slide Number Placeholder 4">
            <a:extLst>
              <a:ext uri="{FF2B5EF4-FFF2-40B4-BE49-F238E27FC236}">
                <a16:creationId xmlns:a16="http://schemas.microsoft.com/office/drawing/2014/main" id="{2F2203FF-05B8-AF0D-1E83-B3E781B53086}"/>
              </a:ext>
            </a:extLst>
          </p:cNvPr>
          <p:cNvSpPr>
            <a:spLocks noGrp="1"/>
          </p:cNvSpPr>
          <p:nvPr>
            <p:ph type="sldNum" sz="quarter" idx="12"/>
          </p:nvPr>
        </p:nvSpPr>
        <p:spPr/>
        <p:txBody>
          <a:bodyPr/>
          <a:lstStyle/>
          <a:p>
            <a:fld id="{E51FB1A3-686B-46A4-A53C-5243AC33830F}" type="slidenum">
              <a:rPr lang="en-US" sz="1400" smtClean="0">
                <a:latin typeface="+mj-lt"/>
              </a:rPr>
              <a:pPr/>
              <a:t>46</a:t>
            </a:fld>
            <a:endParaRPr lang="en-US">
              <a:latin typeface="+mj-lt"/>
            </a:endParaRPr>
          </a:p>
        </p:txBody>
      </p:sp>
    </p:spTree>
    <p:extLst>
      <p:ext uri="{BB962C8B-B14F-4D97-AF65-F5344CB8AC3E}">
        <p14:creationId xmlns:p14="http://schemas.microsoft.com/office/powerpoint/2010/main" val="3719929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2D0A8-CCFE-8B22-0E6F-B902923E3484}"/>
              </a:ext>
            </a:extLst>
          </p:cNvPr>
          <p:cNvSpPr>
            <a:spLocks noGrp="1"/>
          </p:cNvSpPr>
          <p:nvPr>
            <p:ph type="ctrTitle"/>
          </p:nvPr>
        </p:nvSpPr>
        <p:spPr>
          <a:xfrm>
            <a:off x="457200" y="523189"/>
            <a:ext cx="11277600" cy="838200"/>
          </a:xfrm>
        </p:spPr>
        <p:txBody>
          <a:bodyPr>
            <a:noAutofit/>
          </a:bodyPr>
          <a:lstStyle/>
          <a:p>
            <a:pPr algn="ctr"/>
            <a:r>
              <a:rPr lang="en-US" dirty="0"/>
              <a:t>Employer Contribution Rate</a:t>
            </a:r>
          </a:p>
        </p:txBody>
      </p:sp>
      <p:sp>
        <p:nvSpPr>
          <p:cNvPr id="6" name="TextBox 5">
            <a:extLst>
              <a:ext uri="{FF2B5EF4-FFF2-40B4-BE49-F238E27FC236}">
                <a16:creationId xmlns:a16="http://schemas.microsoft.com/office/drawing/2014/main" id="{5282B215-4029-692C-A651-18005E4D8E8F}"/>
              </a:ext>
            </a:extLst>
          </p:cNvPr>
          <p:cNvSpPr txBox="1"/>
          <p:nvPr/>
        </p:nvSpPr>
        <p:spPr>
          <a:xfrm>
            <a:off x="1124552" y="2071533"/>
            <a:ext cx="9942896" cy="923330"/>
          </a:xfrm>
          <a:prstGeom prst="rect">
            <a:avLst/>
          </a:prstGeom>
          <a:noFill/>
        </p:spPr>
        <p:txBody>
          <a:bodyPr wrap="square" rtlCol="0">
            <a:spAutoFit/>
          </a:bodyPr>
          <a:lstStyle/>
          <a:p>
            <a:pPr algn="ctr"/>
            <a:r>
              <a:rPr lang="en-US" sz="3600" dirty="0">
                <a:solidFill>
                  <a:schemeClr val="accent6">
                    <a:lumMod val="25000"/>
                  </a:schemeClr>
                </a:solidFill>
              </a:rPr>
              <a:t>2024-2025 Rate is 10.11%</a:t>
            </a:r>
          </a:p>
          <a:p>
            <a:endParaRPr lang="en-US" dirty="0"/>
          </a:p>
        </p:txBody>
      </p:sp>
      <p:sp>
        <p:nvSpPr>
          <p:cNvPr id="3" name="Slide Number Placeholder 3">
            <a:extLst>
              <a:ext uri="{FF2B5EF4-FFF2-40B4-BE49-F238E27FC236}">
                <a16:creationId xmlns:a16="http://schemas.microsoft.com/office/drawing/2014/main" id="{CA7B0E37-6C38-98F4-BCC7-FDC23858CEFA}"/>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47</a:t>
            </a:fld>
            <a:endParaRPr lang="en-US">
              <a:latin typeface="+mj-lt"/>
            </a:endParaRPr>
          </a:p>
        </p:txBody>
      </p:sp>
      <p:sp>
        <p:nvSpPr>
          <p:cNvPr id="5" name="TextBox 4">
            <a:extLst>
              <a:ext uri="{FF2B5EF4-FFF2-40B4-BE49-F238E27FC236}">
                <a16:creationId xmlns:a16="http://schemas.microsoft.com/office/drawing/2014/main" id="{6B72E266-4545-64E3-E273-CB44B0CB4109}"/>
              </a:ext>
            </a:extLst>
          </p:cNvPr>
          <p:cNvSpPr txBox="1"/>
          <p:nvPr/>
        </p:nvSpPr>
        <p:spPr>
          <a:xfrm>
            <a:off x="118752" y="3832551"/>
            <a:ext cx="11616047" cy="584775"/>
          </a:xfrm>
          <a:prstGeom prst="rect">
            <a:avLst/>
          </a:prstGeom>
          <a:noFill/>
        </p:spPr>
        <p:txBody>
          <a:bodyPr wrap="square">
            <a:spAutoFit/>
          </a:bodyPr>
          <a:lstStyle/>
          <a:p>
            <a:pPr algn="ctr"/>
            <a:r>
              <a:rPr lang="en-US" sz="3200" dirty="0">
                <a:solidFill>
                  <a:schemeClr val="accent6">
                    <a:lumMod val="25000"/>
                  </a:schemeClr>
                </a:solidFill>
              </a:rPr>
              <a:t>2025-2026 Estimated to be between 9.5% – 10%</a:t>
            </a:r>
          </a:p>
        </p:txBody>
      </p:sp>
    </p:spTree>
    <p:extLst>
      <p:ext uri="{BB962C8B-B14F-4D97-AF65-F5344CB8AC3E}">
        <p14:creationId xmlns:p14="http://schemas.microsoft.com/office/powerpoint/2010/main" val="3511808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8375C6-FD71-49F3-D53E-2CADDAE12D31}"/>
              </a:ext>
            </a:extLst>
          </p:cNvPr>
          <p:cNvSpPr>
            <a:spLocks noGrp="1"/>
          </p:cNvSpPr>
          <p:nvPr>
            <p:ph type="sldNum" sz="quarter" idx="12"/>
          </p:nvPr>
        </p:nvSpPr>
        <p:spPr/>
        <p:txBody>
          <a:bodyPr/>
          <a:lstStyle/>
          <a:p>
            <a:fld id="{E51FB1A3-686B-46A4-A53C-5243AC33830F}" type="slidenum">
              <a:rPr lang="en-US" sz="1400" smtClean="0">
                <a:latin typeface="+mj-lt"/>
              </a:rPr>
              <a:pPr/>
              <a:t>48</a:t>
            </a:fld>
            <a:endParaRPr lang="en-US">
              <a:latin typeface="+mj-lt"/>
            </a:endParaRPr>
          </a:p>
        </p:txBody>
      </p:sp>
      <p:pic>
        <p:nvPicPr>
          <p:cNvPr id="2" name="Picture 2">
            <a:extLst>
              <a:ext uri="{FF2B5EF4-FFF2-40B4-BE49-F238E27FC236}">
                <a16:creationId xmlns:a16="http://schemas.microsoft.com/office/drawing/2014/main" id="{A7204A69-973A-1099-B22F-2A06690D4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338" b="-18338"/>
          <a:stretch/>
        </p:blipFill>
        <p:spPr bwMode="auto">
          <a:xfrm>
            <a:off x="3925614" y="1032084"/>
            <a:ext cx="4340772" cy="603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287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41EB06-41E2-E87A-ADDC-3E4CDEB18344}"/>
              </a:ext>
            </a:extLst>
          </p:cNvPr>
          <p:cNvSpPr>
            <a:spLocks noGrp="1"/>
          </p:cNvSpPr>
          <p:nvPr>
            <p:ph type="sldNum" sz="quarter" idx="12"/>
          </p:nvPr>
        </p:nvSpPr>
        <p:spPr/>
        <p:txBody>
          <a:bodyPr/>
          <a:lstStyle/>
          <a:p>
            <a:fld id="{E51FB1A3-686B-46A4-A53C-5243AC33830F}" type="slidenum">
              <a:rPr lang="en-US" sz="1400" smtClean="0">
                <a:latin typeface="+mj-lt"/>
              </a:rPr>
              <a:pPr/>
              <a:t>49</a:t>
            </a:fld>
            <a:endParaRPr lang="en-US">
              <a:latin typeface="+mj-lt"/>
            </a:endParaRPr>
          </a:p>
        </p:txBody>
      </p:sp>
      <p:pic>
        <p:nvPicPr>
          <p:cNvPr id="7" name="Picture 6" descr="A blue and black sign&#10;&#10;Description automatically generated">
            <a:extLst>
              <a:ext uri="{FF2B5EF4-FFF2-40B4-BE49-F238E27FC236}">
                <a16:creationId xmlns:a16="http://schemas.microsoft.com/office/drawing/2014/main" id="{47E49780-E84C-86BD-7F91-11CBF098C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37588"/>
            <a:ext cx="4641888" cy="5658412"/>
          </a:xfrm>
          <a:prstGeom prst="rect">
            <a:avLst/>
          </a:prstGeom>
        </p:spPr>
      </p:pic>
    </p:spTree>
    <p:extLst>
      <p:ext uri="{BB962C8B-B14F-4D97-AF65-F5344CB8AC3E}">
        <p14:creationId xmlns:p14="http://schemas.microsoft.com/office/powerpoint/2010/main" val="93122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1B6CF3-16B4-EB57-2A67-76773C8337E9}"/>
              </a:ext>
            </a:extLst>
          </p:cNvPr>
          <p:cNvSpPr>
            <a:spLocks noGrp="1"/>
          </p:cNvSpPr>
          <p:nvPr>
            <p:ph type="sldNum" sz="quarter" idx="12"/>
          </p:nvPr>
        </p:nvSpPr>
        <p:spPr/>
        <p:txBody>
          <a:bodyPr/>
          <a:lstStyle/>
          <a:p>
            <a:fld id="{E51FB1A3-686B-46A4-A53C-5243AC33830F}" type="slidenum">
              <a:rPr lang="en-US" sz="1400" smtClean="0">
                <a:latin typeface="+mj-lt"/>
              </a:rPr>
              <a:pPr/>
              <a:t>5</a:t>
            </a:fld>
            <a:endParaRPr lang="en-US">
              <a:latin typeface="+mj-lt"/>
            </a:endParaRPr>
          </a:p>
        </p:txBody>
      </p:sp>
      <p:pic>
        <p:nvPicPr>
          <p:cNvPr id="6" name="Picture 5">
            <a:extLst>
              <a:ext uri="{FF2B5EF4-FFF2-40B4-BE49-F238E27FC236}">
                <a16:creationId xmlns:a16="http://schemas.microsoft.com/office/drawing/2014/main" id="{E9F35924-3ED9-ABCF-7174-CB87D9C3C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436" y="100444"/>
            <a:ext cx="4792716" cy="6383660"/>
          </a:xfrm>
          <a:prstGeom prst="rect">
            <a:avLst/>
          </a:prstGeom>
        </p:spPr>
      </p:pic>
    </p:spTree>
    <p:extLst>
      <p:ext uri="{BB962C8B-B14F-4D97-AF65-F5344CB8AC3E}">
        <p14:creationId xmlns:p14="http://schemas.microsoft.com/office/powerpoint/2010/main" val="1566689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7853EC-8F5B-1CAA-5946-93B97933F41C}"/>
              </a:ext>
            </a:extLst>
          </p:cNvPr>
          <p:cNvSpPr>
            <a:spLocks noGrp="1"/>
          </p:cNvSpPr>
          <p:nvPr>
            <p:ph type="sldNum" sz="quarter" idx="12"/>
          </p:nvPr>
        </p:nvSpPr>
        <p:spPr/>
        <p:txBody>
          <a:bodyPr/>
          <a:lstStyle/>
          <a:p>
            <a:fld id="{E51FB1A3-686B-46A4-A53C-5243AC33830F}" type="slidenum">
              <a:rPr lang="en-US" sz="1400" smtClean="0">
                <a:latin typeface="+mj-lt"/>
              </a:rPr>
              <a:pPr/>
              <a:t>6</a:t>
            </a:fld>
            <a:endParaRPr lang="en-US">
              <a:latin typeface="+mj-lt"/>
            </a:endParaRPr>
          </a:p>
        </p:txBody>
      </p:sp>
      <p:pic>
        <p:nvPicPr>
          <p:cNvPr id="6" name="Content Placeholder 5">
            <a:extLst>
              <a:ext uri="{FF2B5EF4-FFF2-40B4-BE49-F238E27FC236}">
                <a16:creationId xmlns:a16="http://schemas.microsoft.com/office/drawing/2014/main" id="{5F93C69B-3CE0-9B1C-52CC-BC1A8D8F5E51}"/>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1721" y="495300"/>
            <a:ext cx="3208074" cy="5867400"/>
          </a:xfrm>
          <a:prstGeom prst="rect">
            <a:avLst/>
          </a:prstGeom>
        </p:spPr>
      </p:pic>
    </p:spTree>
    <p:extLst>
      <p:ext uri="{BB962C8B-B14F-4D97-AF65-F5344CB8AC3E}">
        <p14:creationId xmlns:p14="http://schemas.microsoft.com/office/powerpoint/2010/main" val="3747467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B68D63C5-B866-2DBE-4E4C-06E026BCC398}"/>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7</a:t>
            </a:fld>
            <a:endParaRPr lang="en-US">
              <a:latin typeface="+mj-lt"/>
            </a:endParaRPr>
          </a:p>
        </p:txBody>
      </p:sp>
      <p:pic>
        <p:nvPicPr>
          <p:cNvPr id="7" name="Picture 6">
            <a:extLst>
              <a:ext uri="{FF2B5EF4-FFF2-40B4-BE49-F238E27FC236}">
                <a16:creationId xmlns:a16="http://schemas.microsoft.com/office/drawing/2014/main" id="{179E7885-F5A5-8508-5469-CFCBB917B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4" y="457200"/>
            <a:ext cx="11123034" cy="5867400"/>
          </a:xfrm>
          <a:prstGeom prst="rect">
            <a:avLst/>
          </a:prstGeom>
          <a:noFill/>
        </p:spPr>
      </p:pic>
    </p:spTree>
    <p:extLst>
      <p:ext uri="{BB962C8B-B14F-4D97-AF65-F5344CB8AC3E}">
        <p14:creationId xmlns:p14="http://schemas.microsoft.com/office/powerpoint/2010/main" val="3574214376"/>
      </p:ext>
    </p:extLst>
  </p:cSld>
  <p:clrMapOvr>
    <a:masterClrMapping/>
  </p:clrMapOvr>
  <mc:AlternateContent xmlns:mc="http://schemas.openxmlformats.org/markup-compatibility/2006" xmlns:p14="http://schemas.microsoft.com/office/powerpoint/2010/main">
    <mc:Choice Requires="p14">
      <p:transition spd="slow" p14:dur="2500" advClick="0">
        <p:fade/>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C6EC31AF-5CC9-353E-6A46-46024D42EEF2}"/>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8</a:t>
            </a:fld>
            <a:endParaRPr lang="en-US">
              <a:latin typeface="+mj-lt"/>
            </a:endParaRPr>
          </a:p>
        </p:txBody>
      </p:sp>
      <p:pic>
        <p:nvPicPr>
          <p:cNvPr id="2" name="Content Placeholder 4">
            <a:extLst>
              <a:ext uri="{FF2B5EF4-FFF2-40B4-BE49-F238E27FC236}">
                <a16:creationId xmlns:a16="http://schemas.microsoft.com/office/drawing/2014/main" id="{951EA7CC-453F-C570-1085-341AC4D8A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526" y="457200"/>
            <a:ext cx="7694950" cy="5867400"/>
          </a:xfrm>
          <a:prstGeom prst="rect">
            <a:avLst/>
          </a:prstGeom>
          <a:noFill/>
        </p:spPr>
      </p:pic>
    </p:spTree>
    <p:extLst>
      <p:ext uri="{BB962C8B-B14F-4D97-AF65-F5344CB8AC3E}">
        <p14:creationId xmlns:p14="http://schemas.microsoft.com/office/powerpoint/2010/main" val="4066882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4C34-0543-3594-7B4C-D8EAC0B0EA47}"/>
              </a:ext>
            </a:extLst>
          </p:cNvPr>
          <p:cNvSpPr>
            <a:spLocks noGrp="1"/>
          </p:cNvSpPr>
          <p:nvPr>
            <p:ph type="ctrTitle"/>
          </p:nvPr>
        </p:nvSpPr>
        <p:spPr/>
        <p:txBody>
          <a:bodyPr>
            <a:normAutofit fontScale="90000"/>
          </a:bodyPr>
          <a:lstStyle/>
          <a:p>
            <a:pPr algn="ctr"/>
            <a:br>
              <a:rPr lang="en-US"/>
            </a:br>
            <a:endParaRPr lang="en-US"/>
          </a:p>
        </p:txBody>
      </p:sp>
      <p:sp>
        <p:nvSpPr>
          <p:cNvPr id="7" name="TextBox 6">
            <a:extLst>
              <a:ext uri="{FF2B5EF4-FFF2-40B4-BE49-F238E27FC236}">
                <a16:creationId xmlns:a16="http://schemas.microsoft.com/office/drawing/2014/main" id="{7077E95A-5C83-5CBB-D2A0-B2672AD30C42}"/>
              </a:ext>
            </a:extLst>
          </p:cNvPr>
          <p:cNvSpPr txBox="1"/>
          <p:nvPr/>
        </p:nvSpPr>
        <p:spPr>
          <a:xfrm>
            <a:off x="4357195" y="3429000"/>
            <a:ext cx="6096000" cy="2554545"/>
          </a:xfrm>
          <a:prstGeom prst="rect">
            <a:avLst/>
          </a:prstGeom>
          <a:noFill/>
        </p:spPr>
        <p:txBody>
          <a:bodyPr wrap="square">
            <a:spAutoFit/>
          </a:bodyPr>
          <a:lstStyle/>
          <a:p>
            <a:pPr algn="l">
              <a:buFont typeface="Arial" panose="020B0604020202020204" pitchFamily="34" charset="0"/>
              <a:buChar char="•"/>
            </a:pPr>
            <a:r>
              <a:rPr lang="en-US" sz="3200" b="1" i="0">
                <a:solidFill>
                  <a:srgbClr val="1C1C1C"/>
                </a:solidFill>
                <a:effectLst/>
                <a:highlight>
                  <a:srgbClr val="FFFFFF"/>
                </a:highlight>
                <a:latin typeface="Roboto Condensed" panose="02000000000000000000" pitchFamily="2" charset="0"/>
              </a:rPr>
              <a:t>NYSTRS Benefits</a:t>
            </a:r>
            <a:endParaRPr lang="en-US" sz="3200" b="0" i="0">
              <a:solidFill>
                <a:srgbClr val="1C1C1C"/>
              </a:solidFill>
              <a:effectLst/>
              <a:highlight>
                <a:srgbClr val="FFFFFF"/>
              </a:highlight>
              <a:latin typeface="Roboto Condensed" panose="02000000000000000000" pitchFamily="2" charset="0"/>
            </a:endParaRPr>
          </a:p>
          <a:p>
            <a:pPr algn="l">
              <a:buFont typeface="Arial" panose="020B0604020202020204" pitchFamily="34" charset="0"/>
              <a:buChar char="•"/>
            </a:pPr>
            <a:r>
              <a:rPr lang="en-US" sz="3200" b="1" i="0">
                <a:solidFill>
                  <a:srgbClr val="1C1C1C"/>
                </a:solidFill>
                <a:effectLst/>
                <a:highlight>
                  <a:srgbClr val="FFFFFF"/>
                </a:highlight>
                <a:latin typeface="Roboto Condensed" panose="02000000000000000000" pitchFamily="2" charset="0"/>
              </a:rPr>
              <a:t>Financial Planning</a:t>
            </a:r>
          </a:p>
          <a:p>
            <a:pPr algn="l">
              <a:buFont typeface="Arial" panose="020B0604020202020204" pitchFamily="34" charset="0"/>
              <a:buChar char="•"/>
            </a:pPr>
            <a:r>
              <a:rPr lang="en-US" sz="3200" b="1" i="0">
                <a:solidFill>
                  <a:srgbClr val="1C1C1C"/>
                </a:solidFill>
                <a:effectLst/>
                <a:highlight>
                  <a:srgbClr val="FFFFFF"/>
                </a:highlight>
                <a:latin typeface="Roboto Condensed" panose="02000000000000000000" pitchFamily="2" charset="0"/>
              </a:rPr>
              <a:t>Social Security</a:t>
            </a:r>
          </a:p>
          <a:p>
            <a:pPr algn="l">
              <a:buFont typeface="Arial" panose="020B0604020202020204" pitchFamily="34" charset="0"/>
              <a:buChar char="•"/>
            </a:pPr>
            <a:r>
              <a:rPr lang="en-US" sz="3200" b="1" i="0">
                <a:solidFill>
                  <a:srgbClr val="1C1C1C"/>
                </a:solidFill>
                <a:effectLst/>
                <a:highlight>
                  <a:srgbClr val="FFFFFF"/>
                </a:highlight>
                <a:latin typeface="Roboto Condensed" panose="02000000000000000000" pitchFamily="2" charset="0"/>
              </a:rPr>
              <a:t>Estate Planning</a:t>
            </a:r>
            <a:r>
              <a:rPr lang="en-US" sz="3200" b="0" i="0">
                <a:solidFill>
                  <a:srgbClr val="1C1C1C"/>
                </a:solidFill>
                <a:effectLst/>
                <a:highlight>
                  <a:srgbClr val="FFFFFF"/>
                </a:highlight>
                <a:latin typeface="Roboto Condensed" panose="02000000000000000000" pitchFamily="2" charset="0"/>
              </a:rPr>
              <a:t> </a:t>
            </a:r>
          </a:p>
          <a:p>
            <a:pPr algn="l">
              <a:buFont typeface="Arial" panose="020B0604020202020204" pitchFamily="34" charset="0"/>
              <a:buChar char="•"/>
            </a:pPr>
            <a:r>
              <a:rPr lang="en-US" sz="3200" b="1" i="0">
                <a:solidFill>
                  <a:srgbClr val="1C1C1C"/>
                </a:solidFill>
                <a:effectLst/>
                <a:highlight>
                  <a:srgbClr val="FFFFFF"/>
                </a:highlight>
                <a:latin typeface="Roboto Condensed" panose="02000000000000000000" pitchFamily="2" charset="0"/>
              </a:rPr>
              <a:t>The Retirement Process</a:t>
            </a:r>
            <a:endParaRPr lang="en-US" sz="3200" b="0" i="0">
              <a:solidFill>
                <a:srgbClr val="1C1C1C"/>
              </a:solidFill>
              <a:effectLst/>
              <a:highlight>
                <a:srgbClr val="FFFFFF"/>
              </a:highlight>
              <a:latin typeface="Roboto Condensed" panose="02000000000000000000" pitchFamily="2" charset="0"/>
            </a:endParaRPr>
          </a:p>
        </p:txBody>
      </p:sp>
      <p:pic>
        <p:nvPicPr>
          <p:cNvPr id="8" name="Picture 7">
            <a:extLst>
              <a:ext uri="{FF2B5EF4-FFF2-40B4-BE49-F238E27FC236}">
                <a16:creationId xmlns:a16="http://schemas.microsoft.com/office/drawing/2014/main" id="{3C0CC76F-C646-205D-3D83-E1BFA3C95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502" y="202325"/>
            <a:ext cx="7254996" cy="2512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3">
            <a:extLst>
              <a:ext uri="{FF2B5EF4-FFF2-40B4-BE49-F238E27FC236}">
                <a16:creationId xmlns:a16="http://schemas.microsoft.com/office/drawing/2014/main" id="{2F86CDFC-EDD3-4794-B9CE-AFDFDC7B16F6}"/>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9</a:t>
            </a:fld>
            <a:endParaRPr lang="en-US">
              <a:latin typeface="+mj-lt"/>
            </a:endParaRPr>
          </a:p>
        </p:txBody>
      </p:sp>
    </p:spTree>
    <p:extLst>
      <p:ext uri="{BB962C8B-B14F-4D97-AF65-F5344CB8AC3E}">
        <p14:creationId xmlns:p14="http://schemas.microsoft.com/office/powerpoint/2010/main" val="3526479120"/>
      </p:ext>
    </p:extLst>
  </p:cSld>
  <p:clrMapOvr>
    <a:masterClrMapping/>
  </p:clrMapOvr>
</p:sld>
</file>

<file path=ppt/theme/theme1.xml><?xml version="1.0" encoding="utf-8"?>
<a:theme xmlns:a="http://schemas.openxmlformats.org/drawingml/2006/main" name="Content">
  <a:themeElements>
    <a:clrScheme name="NYSTRS Color Palette">
      <a:dk1>
        <a:srgbClr val="003E51"/>
      </a:dk1>
      <a:lt1>
        <a:sysClr val="window" lastClr="FFFFFF"/>
      </a:lt1>
      <a:dk2>
        <a:srgbClr val="373A36"/>
      </a:dk2>
      <a:lt2>
        <a:srgbClr val="F5F5F5"/>
      </a:lt2>
      <a:accent1>
        <a:srgbClr val="007FA3"/>
      </a:accent1>
      <a:accent2>
        <a:srgbClr val="003E51"/>
      </a:accent2>
      <a:accent3>
        <a:srgbClr val="B7BF10"/>
      </a:accent3>
      <a:accent4>
        <a:srgbClr val="FFC845"/>
      </a:accent4>
      <a:accent5>
        <a:srgbClr val="EE5340"/>
      </a:accent5>
      <a:accent6>
        <a:srgbClr val="CAE5ED"/>
      </a:accent6>
      <a:hlink>
        <a:srgbClr val="66B2C8"/>
      </a:hlink>
      <a:folHlink>
        <a:srgbClr val="003E51"/>
      </a:folHlink>
    </a:clrScheme>
    <a:fontScheme name="NYSTRS Fonts">
      <a:majorFont>
        <a:latin typeface="Roboto Serif Semi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C4BA096-AB86-4DBD-BCBE-9CC184CA6808}" vid="{DE28AE81-B95C-48DA-8749-95A0C1316E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1360</Words>
  <Application>Microsoft Office PowerPoint</Application>
  <PresentationFormat>Widescreen</PresentationFormat>
  <Paragraphs>361</Paragraphs>
  <Slides>49</Slides>
  <Notes>49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Aptos</vt:lpstr>
      <vt:lpstr>Arial</vt:lpstr>
      <vt:lpstr>Calibri</vt:lpstr>
      <vt:lpstr>Cambria</vt:lpstr>
      <vt:lpstr>Gill Sans MT</vt:lpstr>
      <vt:lpstr>Roboto</vt:lpstr>
      <vt:lpstr>Roboto Condensed</vt:lpstr>
      <vt:lpstr>Roboto Serif Medium</vt:lpstr>
      <vt:lpstr>Roboto Serif SemiBold</vt:lpstr>
      <vt:lpstr>Tahoma</vt:lpstr>
      <vt:lpstr>Times New Roman</vt:lpstr>
      <vt:lpstr>Verdana</vt:lpstr>
      <vt:lpstr>Wingdings</vt:lpstr>
      <vt:lpstr>Content</vt:lpstr>
      <vt:lpstr>NYSTRS’ Year in Review  &amp; Long-Term Stability of  the System </vt:lpstr>
      <vt:lpstr>PowerPoint Presentation</vt:lpstr>
      <vt:lpstr>Year in Review</vt:lpstr>
      <vt:lpstr>PowerPoint Presentation</vt:lpstr>
      <vt:lpstr>PowerPoint Presentation</vt:lpstr>
      <vt:lpstr>PowerPoint Presentation</vt:lpstr>
      <vt:lpstr>PowerPoint Presentation</vt:lpstr>
      <vt:lpstr>PowerPoint Presentation</vt:lpstr>
      <vt:lpstr> </vt:lpstr>
      <vt:lpstr>District and Special Group Presentations</vt:lpstr>
      <vt:lpstr>Employer Reporting Trainings</vt:lpstr>
      <vt:lpstr>Consultations </vt:lpstr>
      <vt:lpstr>PowerPoint Presentation</vt:lpstr>
      <vt:lpstr>PowerPoint Presentation</vt:lpstr>
      <vt:lpstr>Annual COLA Increase for Retirees</vt:lpstr>
      <vt:lpstr>Board Member Elections</vt:lpstr>
      <vt:lpstr>PowerPoint Presentation</vt:lpstr>
      <vt:lpstr>Board Member Elections</vt:lpstr>
      <vt:lpstr>Board Member Elections</vt:lpstr>
      <vt:lpstr>Feedback </vt:lpstr>
      <vt:lpstr>Delegates Toolkit</vt:lpstr>
      <vt:lpstr>Cobalt Survey</vt:lpstr>
      <vt:lpstr>Consultation</vt:lpstr>
      <vt:lpstr>Post Call Survey</vt:lpstr>
      <vt:lpstr>PREP Seminar </vt:lpstr>
      <vt:lpstr>Legislative Updates</vt:lpstr>
      <vt:lpstr>Tier 6 Gets a 3-Year Final Average Salary (FAS)</vt:lpstr>
      <vt:lpstr>3-Year FAS Limitations for Tiers 3-6</vt:lpstr>
      <vt:lpstr>Earnings Limitations Example</vt:lpstr>
      <vt:lpstr>Earnings Limitations Example</vt:lpstr>
      <vt:lpstr>PowerPoint Presentation</vt:lpstr>
      <vt:lpstr>Tier 6 Contribution Rate</vt:lpstr>
      <vt:lpstr>Example of Impact</vt:lpstr>
      <vt:lpstr>PowerPoint Presentation</vt:lpstr>
      <vt:lpstr>Pending Legislation </vt:lpstr>
      <vt:lpstr> Earlier Recalculation Under Section 503.11</vt:lpstr>
      <vt:lpstr>System Financials</vt:lpstr>
      <vt:lpstr>Member Life Expectancy in Years</vt:lpstr>
      <vt:lpstr>Advance Funding</vt:lpstr>
      <vt:lpstr>Long-Term Rate of Return</vt:lpstr>
      <vt:lpstr>Thirty Year Asset Summary 1994-2024</vt:lpstr>
      <vt:lpstr>Long-Term Annualized Rates of Return</vt:lpstr>
      <vt:lpstr>Market Value of Assets</vt:lpstr>
      <vt:lpstr>Asset Allocation</vt:lpstr>
      <vt:lpstr>Sources of Income: 30 Years</vt:lpstr>
      <vt:lpstr>NYSTRS Funded Ratios*</vt:lpstr>
      <vt:lpstr>Employer Contribution Rate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2024-11-04T19:22:17Z</dcterms:created>
  <dcterms:modified xsi:type="dcterms:W3CDTF">2024-11-04T19:22:24Z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a20d4-07da-4df4-8619-210a968fd12c_Enabled">
    <vt:lpwstr>true</vt:lpwstr>
  </property>
  <property fmtid="{D5CDD505-2E9C-101B-9397-08002B2CF9AE}" pid="3" name="MSIP_Label_d38a20d4-07da-4df4-8619-210a968fd12c_SetDate">
    <vt:lpwstr>2024-11-04T19:22:24Z</vt:lpwstr>
  </property>
  <property fmtid="{D5CDD505-2E9C-101B-9397-08002B2CF9AE}" pid="4" name="MSIP_Label_d38a20d4-07da-4df4-8619-210a968fd12c_Method">
    <vt:lpwstr>Standard</vt:lpwstr>
  </property>
  <property fmtid="{D5CDD505-2E9C-101B-9397-08002B2CF9AE}" pid="5" name="MSIP_Label_d38a20d4-07da-4df4-8619-210a968fd12c_Name">
    <vt:lpwstr>General</vt:lpwstr>
  </property>
  <property fmtid="{D5CDD505-2E9C-101B-9397-08002B2CF9AE}" pid="6" name="MSIP_Label_d38a20d4-07da-4df4-8619-210a968fd12c_SiteId">
    <vt:lpwstr>1de59e1d-cf0e-4685-a5ef-51cd8ca8ab11</vt:lpwstr>
  </property>
  <property fmtid="{D5CDD505-2E9C-101B-9397-08002B2CF9AE}" pid="7" name="MSIP_Label_d38a20d4-07da-4df4-8619-210a968fd12c_ActionId">
    <vt:lpwstr>b21785fe-5a13-45e5-8d63-efbe6286ca5d</vt:lpwstr>
  </property>
  <property fmtid="{D5CDD505-2E9C-101B-9397-08002B2CF9AE}" pid="8" name="MSIP_Label_d38a20d4-07da-4df4-8619-210a968fd12c_ContentBits">
    <vt:lpwstr>0</vt:lpwstr>
  </property>
</Properties>
</file>