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  <p:sldMasterId id="2147483781" r:id="rId2"/>
    <p:sldMasterId id="2147483727" r:id="rId3"/>
    <p:sldMasterId id="2147483759" r:id="rId4"/>
  </p:sldMasterIdLst>
  <p:notesMasterIdLst>
    <p:notesMasterId r:id="rId53"/>
  </p:notesMasterIdLst>
  <p:sldIdLst>
    <p:sldId id="256" r:id="rId5"/>
    <p:sldId id="1364" r:id="rId6"/>
    <p:sldId id="270" r:id="rId7"/>
    <p:sldId id="1360" r:id="rId8"/>
    <p:sldId id="263" r:id="rId9"/>
    <p:sldId id="264" r:id="rId10"/>
    <p:sldId id="284" r:id="rId11"/>
    <p:sldId id="272" r:id="rId12"/>
    <p:sldId id="1351" r:id="rId13"/>
    <p:sldId id="1341" r:id="rId14"/>
    <p:sldId id="267" r:id="rId15"/>
    <p:sldId id="285" r:id="rId16"/>
    <p:sldId id="287" r:id="rId17"/>
    <p:sldId id="1354" r:id="rId18"/>
    <p:sldId id="1338" r:id="rId19"/>
    <p:sldId id="1357" r:id="rId20"/>
    <p:sldId id="290" r:id="rId21"/>
    <p:sldId id="1320" r:id="rId22"/>
    <p:sldId id="1304" r:id="rId23"/>
    <p:sldId id="271" r:id="rId24"/>
    <p:sldId id="1305" r:id="rId25"/>
    <p:sldId id="1353" r:id="rId26"/>
    <p:sldId id="1368" r:id="rId27"/>
    <p:sldId id="1330" r:id="rId28"/>
    <p:sldId id="1309" r:id="rId29"/>
    <p:sldId id="1310" r:id="rId30"/>
    <p:sldId id="1311" r:id="rId31"/>
    <p:sldId id="1313" r:id="rId32"/>
    <p:sldId id="1314" r:id="rId33"/>
    <p:sldId id="1315" r:id="rId34"/>
    <p:sldId id="1346" r:id="rId35"/>
    <p:sldId id="1319" r:id="rId36"/>
    <p:sldId id="1361" r:id="rId37"/>
    <p:sldId id="1362" r:id="rId38"/>
    <p:sldId id="1369" r:id="rId39"/>
    <p:sldId id="1317" r:id="rId40"/>
    <p:sldId id="1316" r:id="rId41"/>
    <p:sldId id="1308" r:id="rId42"/>
    <p:sldId id="1321" r:id="rId43"/>
    <p:sldId id="1323" r:id="rId44"/>
    <p:sldId id="1325" r:id="rId45"/>
    <p:sldId id="1331" r:id="rId46"/>
    <p:sldId id="1332" r:id="rId47"/>
    <p:sldId id="1333" r:id="rId48"/>
    <p:sldId id="1340" r:id="rId49"/>
    <p:sldId id="1336" r:id="rId50"/>
    <p:sldId id="1334" r:id="rId51"/>
    <p:sldId id="1370" r:id="rId5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003300"/>
    <a:srgbClr val="FFFFFF"/>
    <a:srgbClr val="003366"/>
    <a:srgbClr val="CFBCB1"/>
    <a:srgbClr val="E2D7D0"/>
    <a:srgbClr val="CC9900"/>
    <a:srgbClr val="FF9900"/>
    <a:srgbClr val="D8E2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8" autoAdjust="0"/>
    <p:restoredTop sz="69553" autoAdjust="0"/>
  </p:normalViewPr>
  <p:slideViewPr>
    <p:cSldViewPr snapToGrid="0">
      <p:cViewPr varScale="1">
        <p:scale>
          <a:sx n="77" d="100"/>
          <a:sy n="77" d="100"/>
        </p:scale>
        <p:origin x="180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196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7FEDFF-1DCB-4208-AE72-7B1249B45BA7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64F967-5DB1-4295-BC33-C99890AEF025}">
      <dgm:prSet phldrT="[Text]"/>
      <dgm:spPr/>
      <dgm:t>
        <a:bodyPr/>
        <a:lstStyle/>
        <a:p>
          <a:r>
            <a:rPr lang="en-US" dirty="0"/>
            <a:t>Under age 18 (under 19 if still in high school)</a:t>
          </a:r>
        </a:p>
      </dgm:t>
    </dgm:pt>
    <dgm:pt modelId="{B89DB0A1-E934-4E1A-A92F-0D271830F010}" type="parTrans" cxnId="{9762C6BF-320F-409C-8F9D-4D86288966D2}">
      <dgm:prSet/>
      <dgm:spPr/>
      <dgm:t>
        <a:bodyPr/>
        <a:lstStyle/>
        <a:p>
          <a:endParaRPr lang="en-US"/>
        </a:p>
      </dgm:t>
    </dgm:pt>
    <dgm:pt modelId="{E6D60100-4B3A-4698-B86B-F3110B492ACC}" type="sibTrans" cxnId="{9762C6BF-320F-409C-8F9D-4D86288966D2}">
      <dgm:prSet/>
      <dgm:spPr/>
      <dgm:t>
        <a:bodyPr/>
        <a:lstStyle/>
        <a:p>
          <a:endParaRPr lang="en-US"/>
        </a:p>
      </dgm:t>
    </dgm:pt>
    <dgm:pt modelId="{739514AB-CAF5-4184-8CCC-AEC17959BB59}">
      <dgm:prSet phldrT="[Text]"/>
      <dgm:spPr/>
      <dgm:t>
        <a:bodyPr/>
        <a:lstStyle/>
        <a:p>
          <a:r>
            <a:rPr lang="en-US" dirty="0"/>
            <a:t>Disabled before       age 22</a:t>
          </a:r>
        </a:p>
      </dgm:t>
    </dgm:pt>
    <dgm:pt modelId="{76F40B96-2B3A-4FFA-85A5-F82F6518312B}" type="parTrans" cxnId="{D3771E41-3DFC-4F4B-AB3D-46DAF31F52F0}">
      <dgm:prSet/>
      <dgm:spPr/>
      <dgm:t>
        <a:bodyPr/>
        <a:lstStyle/>
        <a:p>
          <a:endParaRPr lang="en-US"/>
        </a:p>
      </dgm:t>
    </dgm:pt>
    <dgm:pt modelId="{9BE422AD-64A5-4AE6-907A-969239CCCD55}" type="sibTrans" cxnId="{D3771E41-3DFC-4F4B-AB3D-46DAF31F52F0}">
      <dgm:prSet/>
      <dgm:spPr/>
      <dgm:t>
        <a:bodyPr/>
        <a:lstStyle/>
        <a:p>
          <a:endParaRPr lang="en-US"/>
        </a:p>
      </dgm:t>
    </dgm:pt>
    <dgm:pt modelId="{E7C6C7CC-0CEE-4AB3-9E08-A8BBD0EF6B8C}">
      <dgm:prSet phldrT="[Text]" custT="1"/>
      <dgm:spPr/>
      <dgm:t>
        <a:bodyPr/>
        <a:lstStyle/>
        <a:p>
          <a:r>
            <a:rPr lang="en-US" sz="3200" dirty="0"/>
            <a:t>Spouse</a:t>
          </a:r>
        </a:p>
      </dgm:t>
    </dgm:pt>
    <dgm:pt modelId="{52EB106B-149B-44E8-AF7E-731A584879B7}" type="parTrans" cxnId="{4930080E-F4FA-4DFC-8CE6-36DF3D864391}">
      <dgm:prSet/>
      <dgm:spPr/>
      <dgm:t>
        <a:bodyPr/>
        <a:lstStyle/>
        <a:p>
          <a:endParaRPr lang="en-US"/>
        </a:p>
      </dgm:t>
    </dgm:pt>
    <dgm:pt modelId="{BD9BB9BC-0599-468B-9FD7-1609ED5B808E}" type="sibTrans" cxnId="{4930080E-F4FA-4DFC-8CE6-36DF3D864391}">
      <dgm:prSet/>
      <dgm:spPr/>
      <dgm:t>
        <a:bodyPr/>
        <a:lstStyle/>
        <a:p>
          <a:endParaRPr lang="en-US"/>
        </a:p>
      </dgm:t>
    </dgm:pt>
    <dgm:pt modelId="{35FD4401-C242-43F1-B072-D53181D3E54E}">
      <dgm:prSet phldrT="[Text]"/>
      <dgm:spPr/>
      <dgm:t>
        <a:bodyPr/>
        <a:lstStyle/>
        <a:p>
          <a:r>
            <a:rPr lang="en-US" dirty="0"/>
            <a:t>Age 62+</a:t>
          </a:r>
        </a:p>
      </dgm:t>
    </dgm:pt>
    <dgm:pt modelId="{2A852F60-786A-4A8E-9CEB-442BAAD353E9}" type="parTrans" cxnId="{8A7679E6-D00F-4BEB-9232-62706CE1ED6D}">
      <dgm:prSet/>
      <dgm:spPr/>
      <dgm:t>
        <a:bodyPr/>
        <a:lstStyle/>
        <a:p>
          <a:endParaRPr lang="en-US"/>
        </a:p>
      </dgm:t>
    </dgm:pt>
    <dgm:pt modelId="{FD341660-54CE-479C-968E-E6054B303903}" type="sibTrans" cxnId="{8A7679E6-D00F-4BEB-9232-62706CE1ED6D}">
      <dgm:prSet/>
      <dgm:spPr/>
      <dgm:t>
        <a:bodyPr/>
        <a:lstStyle/>
        <a:p>
          <a:endParaRPr lang="en-US"/>
        </a:p>
      </dgm:t>
    </dgm:pt>
    <dgm:pt modelId="{75146CEE-E627-4DD7-AC33-BBFF46CA9224}">
      <dgm:prSet phldrT="[Text]"/>
      <dgm:spPr/>
      <dgm:t>
        <a:bodyPr/>
        <a:lstStyle/>
        <a:p>
          <a:r>
            <a:rPr lang="en-US" dirty="0"/>
            <a:t>Any age if caring for  your child under age 16 or disabled</a:t>
          </a:r>
        </a:p>
      </dgm:t>
    </dgm:pt>
    <dgm:pt modelId="{72ABB6BF-ED86-4F84-8292-24A165B63A3A}" type="parTrans" cxnId="{AD0A0DD0-D65B-4EE3-BEA6-27ABEF45D455}">
      <dgm:prSet/>
      <dgm:spPr/>
      <dgm:t>
        <a:bodyPr/>
        <a:lstStyle/>
        <a:p>
          <a:endParaRPr lang="en-US"/>
        </a:p>
      </dgm:t>
    </dgm:pt>
    <dgm:pt modelId="{6FB3C156-6CE0-4AD1-BDFF-944E7A561674}" type="sibTrans" cxnId="{AD0A0DD0-D65B-4EE3-BEA6-27ABEF45D455}">
      <dgm:prSet/>
      <dgm:spPr/>
      <dgm:t>
        <a:bodyPr/>
        <a:lstStyle/>
        <a:p>
          <a:endParaRPr lang="en-US"/>
        </a:p>
      </dgm:t>
    </dgm:pt>
    <dgm:pt modelId="{56263E21-C9FA-42E2-9DA5-6A7F7671D9E8}">
      <dgm:prSet phldrT="[Text]" custT="1"/>
      <dgm:spPr/>
      <dgm:t>
        <a:bodyPr/>
        <a:lstStyle/>
        <a:p>
          <a:r>
            <a:rPr lang="en-US" sz="3200" dirty="0"/>
            <a:t>Unmarried Child</a:t>
          </a:r>
        </a:p>
      </dgm:t>
    </dgm:pt>
    <dgm:pt modelId="{1FCF6CFD-C336-4B30-8738-1A9058C646A5}" type="sibTrans" cxnId="{5ADD440D-4BD3-4578-800A-DF15527CC971}">
      <dgm:prSet/>
      <dgm:spPr/>
      <dgm:t>
        <a:bodyPr/>
        <a:lstStyle/>
        <a:p>
          <a:endParaRPr lang="en-US"/>
        </a:p>
      </dgm:t>
    </dgm:pt>
    <dgm:pt modelId="{CB5A82DF-47C2-4413-A098-DF9444BE8E66}" type="parTrans" cxnId="{5ADD440D-4BD3-4578-800A-DF15527CC971}">
      <dgm:prSet/>
      <dgm:spPr/>
      <dgm:t>
        <a:bodyPr/>
        <a:lstStyle/>
        <a:p>
          <a:endParaRPr lang="en-US"/>
        </a:p>
      </dgm:t>
    </dgm:pt>
    <dgm:pt modelId="{E3F04255-25DA-4DC9-8D92-0F814A1C59F7}" type="pres">
      <dgm:prSet presAssocID="{F97FEDFF-1DCB-4208-AE72-7B1249B45BA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8D1D6E3-5A81-45B7-A14F-67C272895005}" type="pres">
      <dgm:prSet presAssocID="{56263E21-C9FA-42E2-9DA5-6A7F7671D9E8}" presName="vertOne" presStyleCnt="0"/>
      <dgm:spPr/>
    </dgm:pt>
    <dgm:pt modelId="{C610AA93-C667-43C6-B9D3-B5BD040EC4F3}" type="pres">
      <dgm:prSet presAssocID="{56263E21-C9FA-42E2-9DA5-6A7F7671D9E8}" presName="txOne" presStyleLbl="node0" presStyleIdx="0" presStyleCnt="2" custScaleY="64825" custLinFactNeighborX="-72" custLinFactNeighborY="-6520">
        <dgm:presLayoutVars>
          <dgm:chPref val="3"/>
        </dgm:presLayoutVars>
      </dgm:prSet>
      <dgm:spPr/>
    </dgm:pt>
    <dgm:pt modelId="{A0595F39-A77D-473F-93E6-6BE074ECF4B4}" type="pres">
      <dgm:prSet presAssocID="{56263E21-C9FA-42E2-9DA5-6A7F7671D9E8}" presName="parTransOne" presStyleCnt="0"/>
      <dgm:spPr/>
    </dgm:pt>
    <dgm:pt modelId="{5085019E-23AF-4BAF-9226-EEA627699A43}" type="pres">
      <dgm:prSet presAssocID="{56263E21-C9FA-42E2-9DA5-6A7F7671D9E8}" presName="horzOne" presStyleCnt="0"/>
      <dgm:spPr/>
    </dgm:pt>
    <dgm:pt modelId="{D5B584A2-DB6F-4078-B35C-4DF5BE91AFF7}" type="pres">
      <dgm:prSet presAssocID="{E664F967-5DB1-4295-BC33-C99890AEF025}" presName="vertTwo" presStyleCnt="0"/>
      <dgm:spPr/>
    </dgm:pt>
    <dgm:pt modelId="{D1C5CAF4-F095-477D-9563-8E754636DF1F}" type="pres">
      <dgm:prSet presAssocID="{E664F967-5DB1-4295-BC33-C99890AEF025}" presName="txTwo" presStyleLbl="node2" presStyleIdx="0" presStyleCnt="4">
        <dgm:presLayoutVars>
          <dgm:chPref val="3"/>
        </dgm:presLayoutVars>
      </dgm:prSet>
      <dgm:spPr/>
    </dgm:pt>
    <dgm:pt modelId="{11F7E265-3839-4DDB-A7B0-66133EBD072D}" type="pres">
      <dgm:prSet presAssocID="{E664F967-5DB1-4295-BC33-C99890AEF025}" presName="horzTwo" presStyleCnt="0"/>
      <dgm:spPr/>
    </dgm:pt>
    <dgm:pt modelId="{189433FF-3252-4D44-8BA4-D2601F6F1042}" type="pres">
      <dgm:prSet presAssocID="{E6D60100-4B3A-4698-B86B-F3110B492ACC}" presName="sibSpaceTwo" presStyleCnt="0"/>
      <dgm:spPr/>
    </dgm:pt>
    <dgm:pt modelId="{D4FDEC73-EA70-4DA9-8E1D-E80A0C0AC4AD}" type="pres">
      <dgm:prSet presAssocID="{739514AB-CAF5-4184-8CCC-AEC17959BB59}" presName="vertTwo" presStyleCnt="0"/>
      <dgm:spPr/>
    </dgm:pt>
    <dgm:pt modelId="{ED39B079-9716-4684-9F87-54885A4F1266}" type="pres">
      <dgm:prSet presAssocID="{739514AB-CAF5-4184-8CCC-AEC17959BB59}" presName="txTwo" presStyleLbl="node2" presStyleIdx="1" presStyleCnt="4">
        <dgm:presLayoutVars>
          <dgm:chPref val="3"/>
        </dgm:presLayoutVars>
      </dgm:prSet>
      <dgm:spPr/>
    </dgm:pt>
    <dgm:pt modelId="{71E00752-37D3-44E5-95EA-AD4944DA338C}" type="pres">
      <dgm:prSet presAssocID="{739514AB-CAF5-4184-8CCC-AEC17959BB59}" presName="horzTwo" presStyleCnt="0"/>
      <dgm:spPr/>
    </dgm:pt>
    <dgm:pt modelId="{AA1BF479-B4CA-4669-BB74-8912C91A768C}" type="pres">
      <dgm:prSet presAssocID="{1FCF6CFD-C336-4B30-8738-1A9058C646A5}" presName="sibSpaceOne" presStyleCnt="0"/>
      <dgm:spPr/>
    </dgm:pt>
    <dgm:pt modelId="{558BF7A5-D220-4D12-9121-2B9A033493B1}" type="pres">
      <dgm:prSet presAssocID="{E7C6C7CC-0CEE-4AB3-9E08-A8BBD0EF6B8C}" presName="vertOne" presStyleCnt="0"/>
      <dgm:spPr/>
    </dgm:pt>
    <dgm:pt modelId="{A75C12D6-C8C0-4609-BA78-6A4E199D9016}" type="pres">
      <dgm:prSet presAssocID="{E7C6C7CC-0CEE-4AB3-9E08-A8BBD0EF6B8C}" presName="txOne" presStyleLbl="node0" presStyleIdx="1" presStyleCnt="2" custScaleY="64825">
        <dgm:presLayoutVars>
          <dgm:chPref val="3"/>
        </dgm:presLayoutVars>
      </dgm:prSet>
      <dgm:spPr/>
    </dgm:pt>
    <dgm:pt modelId="{594C9F1F-08E9-4F36-817E-A23461E897D6}" type="pres">
      <dgm:prSet presAssocID="{E7C6C7CC-0CEE-4AB3-9E08-A8BBD0EF6B8C}" presName="parTransOne" presStyleCnt="0"/>
      <dgm:spPr/>
    </dgm:pt>
    <dgm:pt modelId="{12395BA9-936E-4A43-8636-620B83AF73FC}" type="pres">
      <dgm:prSet presAssocID="{E7C6C7CC-0CEE-4AB3-9E08-A8BBD0EF6B8C}" presName="horzOne" presStyleCnt="0"/>
      <dgm:spPr/>
    </dgm:pt>
    <dgm:pt modelId="{3D5F8549-F6ED-4EF2-86EE-3605AFCDC130}" type="pres">
      <dgm:prSet presAssocID="{35FD4401-C242-43F1-B072-D53181D3E54E}" presName="vertTwo" presStyleCnt="0"/>
      <dgm:spPr/>
    </dgm:pt>
    <dgm:pt modelId="{123E1543-8CEA-47F2-9C6A-1A32FB0D07AE}" type="pres">
      <dgm:prSet presAssocID="{35FD4401-C242-43F1-B072-D53181D3E54E}" presName="txTwo" presStyleLbl="node2" presStyleIdx="2" presStyleCnt="4" custLinFactNeighborX="-2226">
        <dgm:presLayoutVars>
          <dgm:chPref val="3"/>
        </dgm:presLayoutVars>
      </dgm:prSet>
      <dgm:spPr/>
    </dgm:pt>
    <dgm:pt modelId="{EFFBEC5D-EBB9-40F5-9565-E90DF9634A97}" type="pres">
      <dgm:prSet presAssocID="{35FD4401-C242-43F1-B072-D53181D3E54E}" presName="horzTwo" presStyleCnt="0"/>
      <dgm:spPr/>
    </dgm:pt>
    <dgm:pt modelId="{B9F34F7A-7086-47A4-84B7-96359FA82C44}" type="pres">
      <dgm:prSet presAssocID="{FD341660-54CE-479C-968E-E6054B303903}" presName="sibSpaceTwo" presStyleCnt="0"/>
      <dgm:spPr/>
    </dgm:pt>
    <dgm:pt modelId="{523FB5FD-B852-41F9-A6D4-9035AF2ADCE1}" type="pres">
      <dgm:prSet presAssocID="{75146CEE-E627-4DD7-AC33-BBFF46CA9224}" presName="vertTwo" presStyleCnt="0"/>
      <dgm:spPr/>
    </dgm:pt>
    <dgm:pt modelId="{833EBCDF-F97A-4669-BA7C-2D2B24851325}" type="pres">
      <dgm:prSet presAssocID="{75146CEE-E627-4DD7-AC33-BBFF46CA9224}" presName="txTwo" presStyleLbl="node2" presStyleIdx="3" presStyleCnt="4" custLinFactNeighborX="-2226">
        <dgm:presLayoutVars>
          <dgm:chPref val="3"/>
        </dgm:presLayoutVars>
      </dgm:prSet>
      <dgm:spPr/>
    </dgm:pt>
    <dgm:pt modelId="{B4A7DCD1-7373-4054-859A-435EF72A6AD8}" type="pres">
      <dgm:prSet presAssocID="{75146CEE-E627-4DD7-AC33-BBFF46CA9224}" presName="horzTwo" presStyleCnt="0"/>
      <dgm:spPr/>
    </dgm:pt>
  </dgm:ptLst>
  <dgm:cxnLst>
    <dgm:cxn modelId="{EEBE4009-AA7D-413D-B3D1-DFF84DB304AB}" type="presOf" srcId="{75146CEE-E627-4DD7-AC33-BBFF46CA9224}" destId="{833EBCDF-F97A-4669-BA7C-2D2B24851325}" srcOrd="0" destOrd="0" presId="urn:microsoft.com/office/officeart/2005/8/layout/hierarchy4"/>
    <dgm:cxn modelId="{5ADD440D-4BD3-4578-800A-DF15527CC971}" srcId="{F97FEDFF-1DCB-4208-AE72-7B1249B45BA7}" destId="{56263E21-C9FA-42E2-9DA5-6A7F7671D9E8}" srcOrd="0" destOrd="0" parTransId="{CB5A82DF-47C2-4413-A098-DF9444BE8E66}" sibTransId="{1FCF6CFD-C336-4B30-8738-1A9058C646A5}"/>
    <dgm:cxn modelId="{4930080E-F4FA-4DFC-8CE6-36DF3D864391}" srcId="{F97FEDFF-1DCB-4208-AE72-7B1249B45BA7}" destId="{E7C6C7CC-0CEE-4AB3-9E08-A8BBD0EF6B8C}" srcOrd="1" destOrd="0" parTransId="{52EB106B-149B-44E8-AF7E-731A584879B7}" sibTransId="{BD9BB9BC-0599-468B-9FD7-1609ED5B808E}"/>
    <dgm:cxn modelId="{3F0EFB5D-14F8-4BB2-B5E4-AC8D7EF5F59B}" type="presOf" srcId="{35FD4401-C242-43F1-B072-D53181D3E54E}" destId="{123E1543-8CEA-47F2-9C6A-1A32FB0D07AE}" srcOrd="0" destOrd="0" presId="urn:microsoft.com/office/officeart/2005/8/layout/hierarchy4"/>
    <dgm:cxn modelId="{D3771E41-3DFC-4F4B-AB3D-46DAF31F52F0}" srcId="{56263E21-C9FA-42E2-9DA5-6A7F7671D9E8}" destId="{739514AB-CAF5-4184-8CCC-AEC17959BB59}" srcOrd="1" destOrd="0" parTransId="{76F40B96-2B3A-4FFA-85A5-F82F6518312B}" sibTransId="{9BE422AD-64A5-4AE6-907A-969239CCCD55}"/>
    <dgm:cxn modelId="{1874B06E-E989-4915-B5DA-80118C5B5DEF}" type="presOf" srcId="{56263E21-C9FA-42E2-9DA5-6A7F7671D9E8}" destId="{C610AA93-C667-43C6-B9D3-B5BD040EC4F3}" srcOrd="0" destOrd="0" presId="urn:microsoft.com/office/officeart/2005/8/layout/hierarchy4"/>
    <dgm:cxn modelId="{3FE22254-C144-4B87-9733-F19E6C225733}" type="presOf" srcId="{E664F967-5DB1-4295-BC33-C99890AEF025}" destId="{D1C5CAF4-F095-477D-9563-8E754636DF1F}" srcOrd="0" destOrd="0" presId="urn:microsoft.com/office/officeart/2005/8/layout/hierarchy4"/>
    <dgm:cxn modelId="{3963399E-2608-4DF0-87AB-250F4E75D8D4}" type="presOf" srcId="{E7C6C7CC-0CEE-4AB3-9E08-A8BBD0EF6B8C}" destId="{A75C12D6-C8C0-4609-BA78-6A4E199D9016}" srcOrd="0" destOrd="0" presId="urn:microsoft.com/office/officeart/2005/8/layout/hierarchy4"/>
    <dgm:cxn modelId="{9762C6BF-320F-409C-8F9D-4D86288966D2}" srcId="{56263E21-C9FA-42E2-9DA5-6A7F7671D9E8}" destId="{E664F967-5DB1-4295-BC33-C99890AEF025}" srcOrd="0" destOrd="0" parTransId="{B89DB0A1-E934-4E1A-A92F-0D271830F010}" sibTransId="{E6D60100-4B3A-4698-B86B-F3110B492ACC}"/>
    <dgm:cxn modelId="{AD0A0DD0-D65B-4EE3-BEA6-27ABEF45D455}" srcId="{E7C6C7CC-0CEE-4AB3-9E08-A8BBD0EF6B8C}" destId="{75146CEE-E627-4DD7-AC33-BBFF46CA9224}" srcOrd="1" destOrd="0" parTransId="{72ABB6BF-ED86-4F84-8292-24A165B63A3A}" sibTransId="{6FB3C156-6CE0-4AD1-BDFF-944E7A561674}"/>
    <dgm:cxn modelId="{1EB77AE4-0A9B-4E39-A6E2-5C466AE0E9EC}" type="presOf" srcId="{F97FEDFF-1DCB-4208-AE72-7B1249B45BA7}" destId="{E3F04255-25DA-4DC9-8D92-0F814A1C59F7}" srcOrd="0" destOrd="0" presId="urn:microsoft.com/office/officeart/2005/8/layout/hierarchy4"/>
    <dgm:cxn modelId="{8A7679E6-D00F-4BEB-9232-62706CE1ED6D}" srcId="{E7C6C7CC-0CEE-4AB3-9E08-A8BBD0EF6B8C}" destId="{35FD4401-C242-43F1-B072-D53181D3E54E}" srcOrd="0" destOrd="0" parTransId="{2A852F60-786A-4A8E-9CEB-442BAAD353E9}" sibTransId="{FD341660-54CE-479C-968E-E6054B303903}"/>
    <dgm:cxn modelId="{88D333EA-3C34-43B1-A9EF-8EE944837912}" type="presOf" srcId="{739514AB-CAF5-4184-8CCC-AEC17959BB59}" destId="{ED39B079-9716-4684-9F87-54885A4F1266}" srcOrd="0" destOrd="0" presId="urn:microsoft.com/office/officeart/2005/8/layout/hierarchy4"/>
    <dgm:cxn modelId="{20861CC7-F9BC-4091-8C2D-50CB04BC2F0C}" type="presParOf" srcId="{E3F04255-25DA-4DC9-8D92-0F814A1C59F7}" destId="{B8D1D6E3-5A81-45B7-A14F-67C272895005}" srcOrd="0" destOrd="0" presId="urn:microsoft.com/office/officeart/2005/8/layout/hierarchy4"/>
    <dgm:cxn modelId="{76C5A7A0-EFEE-4553-8D91-86D16B47B86C}" type="presParOf" srcId="{B8D1D6E3-5A81-45B7-A14F-67C272895005}" destId="{C610AA93-C667-43C6-B9D3-B5BD040EC4F3}" srcOrd="0" destOrd="0" presId="urn:microsoft.com/office/officeart/2005/8/layout/hierarchy4"/>
    <dgm:cxn modelId="{0821B86A-39D8-4C1A-BFDF-9129B919F0B2}" type="presParOf" srcId="{B8D1D6E3-5A81-45B7-A14F-67C272895005}" destId="{A0595F39-A77D-473F-93E6-6BE074ECF4B4}" srcOrd="1" destOrd="0" presId="urn:microsoft.com/office/officeart/2005/8/layout/hierarchy4"/>
    <dgm:cxn modelId="{0BC5405B-5DF8-4014-B84C-2BDE88E6EC78}" type="presParOf" srcId="{B8D1D6E3-5A81-45B7-A14F-67C272895005}" destId="{5085019E-23AF-4BAF-9226-EEA627699A43}" srcOrd="2" destOrd="0" presId="urn:microsoft.com/office/officeart/2005/8/layout/hierarchy4"/>
    <dgm:cxn modelId="{68555DAD-837C-4925-ACC7-89EC16BE12AF}" type="presParOf" srcId="{5085019E-23AF-4BAF-9226-EEA627699A43}" destId="{D5B584A2-DB6F-4078-B35C-4DF5BE91AFF7}" srcOrd="0" destOrd="0" presId="urn:microsoft.com/office/officeart/2005/8/layout/hierarchy4"/>
    <dgm:cxn modelId="{6B4372C2-B9F5-4097-918E-3CF4BEB523F9}" type="presParOf" srcId="{D5B584A2-DB6F-4078-B35C-4DF5BE91AFF7}" destId="{D1C5CAF4-F095-477D-9563-8E754636DF1F}" srcOrd="0" destOrd="0" presId="urn:microsoft.com/office/officeart/2005/8/layout/hierarchy4"/>
    <dgm:cxn modelId="{CD4C7FE5-EA51-4711-AFD2-97303B7095D5}" type="presParOf" srcId="{D5B584A2-DB6F-4078-B35C-4DF5BE91AFF7}" destId="{11F7E265-3839-4DDB-A7B0-66133EBD072D}" srcOrd="1" destOrd="0" presId="urn:microsoft.com/office/officeart/2005/8/layout/hierarchy4"/>
    <dgm:cxn modelId="{0539BC0B-85A4-43D0-B388-60C463AC636B}" type="presParOf" srcId="{5085019E-23AF-4BAF-9226-EEA627699A43}" destId="{189433FF-3252-4D44-8BA4-D2601F6F1042}" srcOrd="1" destOrd="0" presId="urn:microsoft.com/office/officeart/2005/8/layout/hierarchy4"/>
    <dgm:cxn modelId="{079DA4A9-ACCC-4527-8FC3-39E62C6912B6}" type="presParOf" srcId="{5085019E-23AF-4BAF-9226-EEA627699A43}" destId="{D4FDEC73-EA70-4DA9-8E1D-E80A0C0AC4AD}" srcOrd="2" destOrd="0" presId="urn:microsoft.com/office/officeart/2005/8/layout/hierarchy4"/>
    <dgm:cxn modelId="{F12F28BA-4CE4-4E4A-9CCE-176460E729A0}" type="presParOf" srcId="{D4FDEC73-EA70-4DA9-8E1D-E80A0C0AC4AD}" destId="{ED39B079-9716-4684-9F87-54885A4F1266}" srcOrd="0" destOrd="0" presId="urn:microsoft.com/office/officeart/2005/8/layout/hierarchy4"/>
    <dgm:cxn modelId="{6542F245-E378-4BEA-B368-6EB28D01CFD3}" type="presParOf" srcId="{D4FDEC73-EA70-4DA9-8E1D-E80A0C0AC4AD}" destId="{71E00752-37D3-44E5-95EA-AD4944DA338C}" srcOrd="1" destOrd="0" presId="urn:microsoft.com/office/officeart/2005/8/layout/hierarchy4"/>
    <dgm:cxn modelId="{A6257666-7624-4A89-BE17-477BA5395313}" type="presParOf" srcId="{E3F04255-25DA-4DC9-8D92-0F814A1C59F7}" destId="{AA1BF479-B4CA-4669-BB74-8912C91A768C}" srcOrd="1" destOrd="0" presId="urn:microsoft.com/office/officeart/2005/8/layout/hierarchy4"/>
    <dgm:cxn modelId="{8235FF5A-1460-4743-9095-B5534679610A}" type="presParOf" srcId="{E3F04255-25DA-4DC9-8D92-0F814A1C59F7}" destId="{558BF7A5-D220-4D12-9121-2B9A033493B1}" srcOrd="2" destOrd="0" presId="urn:microsoft.com/office/officeart/2005/8/layout/hierarchy4"/>
    <dgm:cxn modelId="{D8A60DF1-845A-4351-9752-08CDAF91BA6C}" type="presParOf" srcId="{558BF7A5-D220-4D12-9121-2B9A033493B1}" destId="{A75C12D6-C8C0-4609-BA78-6A4E199D9016}" srcOrd="0" destOrd="0" presId="urn:microsoft.com/office/officeart/2005/8/layout/hierarchy4"/>
    <dgm:cxn modelId="{5190A6C7-4A0F-4B8F-9221-9393827E8A02}" type="presParOf" srcId="{558BF7A5-D220-4D12-9121-2B9A033493B1}" destId="{594C9F1F-08E9-4F36-817E-A23461E897D6}" srcOrd="1" destOrd="0" presId="urn:microsoft.com/office/officeart/2005/8/layout/hierarchy4"/>
    <dgm:cxn modelId="{E33A7A93-9252-4C0B-9FD2-7362A30982E3}" type="presParOf" srcId="{558BF7A5-D220-4D12-9121-2B9A033493B1}" destId="{12395BA9-936E-4A43-8636-620B83AF73FC}" srcOrd="2" destOrd="0" presId="urn:microsoft.com/office/officeart/2005/8/layout/hierarchy4"/>
    <dgm:cxn modelId="{CE967247-7088-4462-B9D9-904EAF9B6C5F}" type="presParOf" srcId="{12395BA9-936E-4A43-8636-620B83AF73FC}" destId="{3D5F8549-F6ED-4EF2-86EE-3605AFCDC130}" srcOrd="0" destOrd="0" presId="urn:microsoft.com/office/officeart/2005/8/layout/hierarchy4"/>
    <dgm:cxn modelId="{5DF60738-FBDF-44AA-BCE5-07A33A93873F}" type="presParOf" srcId="{3D5F8549-F6ED-4EF2-86EE-3605AFCDC130}" destId="{123E1543-8CEA-47F2-9C6A-1A32FB0D07AE}" srcOrd="0" destOrd="0" presId="urn:microsoft.com/office/officeart/2005/8/layout/hierarchy4"/>
    <dgm:cxn modelId="{998D262A-40EB-4C18-8D68-61A37A5F15F6}" type="presParOf" srcId="{3D5F8549-F6ED-4EF2-86EE-3605AFCDC130}" destId="{EFFBEC5D-EBB9-40F5-9565-E90DF9634A97}" srcOrd="1" destOrd="0" presId="urn:microsoft.com/office/officeart/2005/8/layout/hierarchy4"/>
    <dgm:cxn modelId="{6AD1EC0D-3B73-4DBF-9883-083E2BBB286B}" type="presParOf" srcId="{12395BA9-936E-4A43-8636-620B83AF73FC}" destId="{B9F34F7A-7086-47A4-84B7-96359FA82C44}" srcOrd="1" destOrd="0" presId="urn:microsoft.com/office/officeart/2005/8/layout/hierarchy4"/>
    <dgm:cxn modelId="{5DBCA3E0-3594-4025-BFC9-F9E167463CCD}" type="presParOf" srcId="{12395BA9-936E-4A43-8636-620B83AF73FC}" destId="{523FB5FD-B852-41F9-A6D4-9035AF2ADCE1}" srcOrd="2" destOrd="0" presId="urn:microsoft.com/office/officeart/2005/8/layout/hierarchy4"/>
    <dgm:cxn modelId="{4EED96BB-2A4B-43EC-99E6-DFA4AA28127B}" type="presParOf" srcId="{523FB5FD-B852-41F9-A6D4-9035AF2ADCE1}" destId="{833EBCDF-F97A-4669-BA7C-2D2B24851325}" srcOrd="0" destOrd="0" presId="urn:microsoft.com/office/officeart/2005/8/layout/hierarchy4"/>
    <dgm:cxn modelId="{A3279551-AFDD-4CCF-B048-DC689E0FC135}" type="presParOf" srcId="{523FB5FD-B852-41F9-A6D4-9035AF2ADCE1}" destId="{B4A7DCD1-7373-4054-859A-435EF72A6AD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7FEDFF-1DCB-4208-AE72-7B1249B45BA7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64F967-5DB1-4295-BC33-C99890AEF025}">
      <dgm:prSet phldrT="[Text]"/>
      <dgm:spPr/>
      <dgm:t>
        <a:bodyPr/>
        <a:lstStyle/>
        <a:p>
          <a:r>
            <a:rPr lang="en-US" dirty="0"/>
            <a:t>Under age 18 (under 19 if still in high school)</a:t>
          </a:r>
        </a:p>
      </dgm:t>
    </dgm:pt>
    <dgm:pt modelId="{B89DB0A1-E934-4E1A-A92F-0D271830F010}" type="parTrans" cxnId="{9762C6BF-320F-409C-8F9D-4D86288966D2}">
      <dgm:prSet/>
      <dgm:spPr/>
      <dgm:t>
        <a:bodyPr/>
        <a:lstStyle/>
        <a:p>
          <a:endParaRPr lang="en-US"/>
        </a:p>
      </dgm:t>
    </dgm:pt>
    <dgm:pt modelId="{E6D60100-4B3A-4698-B86B-F3110B492ACC}" type="sibTrans" cxnId="{9762C6BF-320F-409C-8F9D-4D86288966D2}">
      <dgm:prSet/>
      <dgm:spPr/>
      <dgm:t>
        <a:bodyPr/>
        <a:lstStyle/>
        <a:p>
          <a:endParaRPr lang="en-US"/>
        </a:p>
      </dgm:t>
    </dgm:pt>
    <dgm:pt modelId="{739514AB-CAF5-4184-8CCC-AEC17959BB59}">
      <dgm:prSet phldrT="[Text]"/>
      <dgm:spPr/>
      <dgm:t>
        <a:bodyPr/>
        <a:lstStyle/>
        <a:p>
          <a:r>
            <a:rPr lang="en-US" dirty="0"/>
            <a:t>Disabled before       age 22</a:t>
          </a:r>
        </a:p>
      </dgm:t>
    </dgm:pt>
    <dgm:pt modelId="{76F40B96-2B3A-4FFA-85A5-F82F6518312B}" type="parTrans" cxnId="{D3771E41-3DFC-4F4B-AB3D-46DAF31F52F0}">
      <dgm:prSet/>
      <dgm:spPr/>
      <dgm:t>
        <a:bodyPr/>
        <a:lstStyle/>
        <a:p>
          <a:endParaRPr lang="en-US"/>
        </a:p>
      </dgm:t>
    </dgm:pt>
    <dgm:pt modelId="{9BE422AD-64A5-4AE6-907A-969239CCCD55}" type="sibTrans" cxnId="{D3771E41-3DFC-4F4B-AB3D-46DAF31F52F0}">
      <dgm:prSet/>
      <dgm:spPr/>
      <dgm:t>
        <a:bodyPr/>
        <a:lstStyle/>
        <a:p>
          <a:endParaRPr lang="en-US"/>
        </a:p>
      </dgm:t>
    </dgm:pt>
    <dgm:pt modelId="{E7C6C7CC-0CEE-4AB3-9E08-A8BBD0EF6B8C}">
      <dgm:prSet phldrT="[Text]" custT="1"/>
      <dgm:spPr/>
      <dgm:t>
        <a:bodyPr/>
        <a:lstStyle/>
        <a:p>
          <a:r>
            <a:rPr lang="en-US" sz="3200" dirty="0"/>
            <a:t>Spouse</a:t>
          </a:r>
        </a:p>
      </dgm:t>
    </dgm:pt>
    <dgm:pt modelId="{52EB106B-149B-44E8-AF7E-731A584879B7}" type="parTrans" cxnId="{4930080E-F4FA-4DFC-8CE6-36DF3D864391}">
      <dgm:prSet/>
      <dgm:spPr/>
      <dgm:t>
        <a:bodyPr/>
        <a:lstStyle/>
        <a:p>
          <a:endParaRPr lang="en-US"/>
        </a:p>
      </dgm:t>
    </dgm:pt>
    <dgm:pt modelId="{BD9BB9BC-0599-468B-9FD7-1609ED5B808E}" type="sibTrans" cxnId="{4930080E-F4FA-4DFC-8CE6-36DF3D864391}">
      <dgm:prSet/>
      <dgm:spPr/>
      <dgm:t>
        <a:bodyPr/>
        <a:lstStyle/>
        <a:p>
          <a:endParaRPr lang="en-US"/>
        </a:p>
      </dgm:t>
    </dgm:pt>
    <dgm:pt modelId="{35FD4401-C242-43F1-B072-D53181D3E54E}">
      <dgm:prSet phldrT="[Text]"/>
      <dgm:spPr/>
      <dgm:t>
        <a:bodyPr/>
        <a:lstStyle/>
        <a:p>
          <a:r>
            <a:rPr lang="en-US" dirty="0"/>
            <a:t>Age 60+</a:t>
          </a:r>
        </a:p>
        <a:p>
          <a:r>
            <a:rPr lang="en-US" dirty="0"/>
            <a:t>or 50+ if disabled</a:t>
          </a:r>
        </a:p>
      </dgm:t>
    </dgm:pt>
    <dgm:pt modelId="{2A852F60-786A-4A8E-9CEB-442BAAD353E9}" type="parTrans" cxnId="{8A7679E6-D00F-4BEB-9232-62706CE1ED6D}">
      <dgm:prSet/>
      <dgm:spPr/>
      <dgm:t>
        <a:bodyPr/>
        <a:lstStyle/>
        <a:p>
          <a:endParaRPr lang="en-US"/>
        </a:p>
      </dgm:t>
    </dgm:pt>
    <dgm:pt modelId="{FD341660-54CE-479C-968E-E6054B303903}" type="sibTrans" cxnId="{8A7679E6-D00F-4BEB-9232-62706CE1ED6D}">
      <dgm:prSet/>
      <dgm:spPr/>
      <dgm:t>
        <a:bodyPr/>
        <a:lstStyle/>
        <a:p>
          <a:endParaRPr lang="en-US"/>
        </a:p>
      </dgm:t>
    </dgm:pt>
    <dgm:pt modelId="{75146CEE-E627-4DD7-AC33-BBFF46CA9224}">
      <dgm:prSet phldrT="[Text]"/>
      <dgm:spPr/>
      <dgm:t>
        <a:bodyPr/>
        <a:lstStyle/>
        <a:p>
          <a:r>
            <a:rPr lang="en-US" dirty="0"/>
            <a:t>Any age if caring for  child under age 16 or disabled</a:t>
          </a:r>
        </a:p>
      </dgm:t>
    </dgm:pt>
    <dgm:pt modelId="{72ABB6BF-ED86-4F84-8292-24A165B63A3A}" type="parTrans" cxnId="{AD0A0DD0-D65B-4EE3-BEA6-27ABEF45D455}">
      <dgm:prSet/>
      <dgm:spPr/>
      <dgm:t>
        <a:bodyPr/>
        <a:lstStyle/>
        <a:p>
          <a:endParaRPr lang="en-US"/>
        </a:p>
      </dgm:t>
    </dgm:pt>
    <dgm:pt modelId="{6FB3C156-6CE0-4AD1-BDFF-944E7A561674}" type="sibTrans" cxnId="{AD0A0DD0-D65B-4EE3-BEA6-27ABEF45D455}">
      <dgm:prSet/>
      <dgm:spPr/>
      <dgm:t>
        <a:bodyPr/>
        <a:lstStyle/>
        <a:p>
          <a:endParaRPr lang="en-US"/>
        </a:p>
      </dgm:t>
    </dgm:pt>
    <dgm:pt modelId="{56263E21-C9FA-42E2-9DA5-6A7F7671D9E8}">
      <dgm:prSet phldrT="[Text]" custT="1"/>
      <dgm:spPr/>
      <dgm:t>
        <a:bodyPr/>
        <a:lstStyle/>
        <a:p>
          <a:r>
            <a:rPr lang="en-US" sz="3200" dirty="0"/>
            <a:t>Unmarried Child</a:t>
          </a:r>
        </a:p>
      </dgm:t>
    </dgm:pt>
    <dgm:pt modelId="{1FCF6CFD-C336-4B30-8738-1A9058C646A5}" type="sibTrans" cxnId="{5ADD440D-4BD3-4578-800A-DF15527CC971}">
      <dgm:prSet/>
      <dgm:spPr/>
      <dgm:t>
        <a:bodyPr/>
        <a:lstStyle/>
        <a:p>
          <a:endParaRPr lang="en-US"/>
        </a:p>
      </dgm:t>
    </dgm:pt>
    <dgm:pt modelId="{CB5A82DF-47C2-4413-A098-DF9444BE8E66}" type="parTrans" cxnId="{5ADD440D-4BD3-4578-800A-DF15527CC971}">
      <dgm:prSet/>
      <dgm:spPr/>
      <dgm:t>
        <a:bodyPr/>
        <a:lstStyle/>
        <a:p>
          <a:endParaRPr lang="en-US"/>
        </a:p>
      </dgm:t>
    </dgm:pt>
    <dgm:pt modelId="{E3F04255-25DA-4DC9-8D92-0F814A1C59F7}" type="pres">
      <dgm:prSet presAssocID="{F97FEDFF-1DCB-4208-AE72-7B1249B45BA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8D1D6E3-5A81-45B7-A14F-67C272895005}" type="pres">
      <dgm:prSet presAssocID="{56263E21-C9FA-42E2-9DA5-6A7F7671D9E8}" presName="vertOne" presStyleCnt="0"/>
      <dgm:spPr/>
    </dgm:pt>
    <dgm:pt modelId="{C610AA93-C667-43C6-B9D3-B5BD040EC4F3}" type="pres">
      <dgm:prSet presAssocID="{56263E21-C9FA-42E2-9DA5-6A7F7671D9E8}" presName="txOne" presStyleLbl="node0" presStyleIdx="0" presStyleCnt="2" custScaleY="64825" custLinFactNeighborX="-72" custLinFactNeighborY="-6520">
        <dgm:presLayoutVars>
          <dgm:chPref val="3"/>
        </dgm:presLayoutVars>
      </dgm:prSet>
      <dgm:spPr/>
    </dgm:pt>
    <dgm:pt modelId="{A0595F39-A77D-473F-93E6-6BE074ECF4B4}" type="pres">
      <dgm:prSet presAssocID="{56263E21-C9FA-42E2-9DA5-6A7F7671D9E8}" presName="parTransOne" presStyleCnt="0"/>
      <dgm:spPr/>
    </dgm:pt>
    <dgm:pt modelId="{5085019E-23AF-4BAF-9226-EEA627699A43}" type="pres">
      <dgm:prSet presAssocID="{56263E21-C9FA-42E2-9DA5-6A7F7671D9E8}" presName="horzOne" presStyleCnt="0"/>
      <dgm:spPr/>
    </dgm:pt>
    <dgm:pt modelId="{D5B584A2-DB6F-4078-B35C-4DF5BE91AFF7}" type="pres">
      <dgm:prSet presAssocID="{E664F967-5DB1-4295-BC33-C99890AEF025}" presName="vertTwo" presStyleCnt="0"/>
      <dgm:spPr/>
    </dgm:pt>
    <dgm:pt modelId="{D1C5CAF4-F095-477D-9563-8E754636DF1F}" type="pres">
      <dgm:prSet presAssocID="{E664F967-5DB1-4295-BC33-C99890AEF025}" presName="txTwo" presStyleLbl="node2" presStyleIdx="0" presStyleCnt="4">
        <dgm:presLayoutVars>
          <dgm:chPref val="3"/>
        </dgm:presLayoutVars>
      </dgm:prSet>
      <dgm:spPr/>
    </dgm:pt>
    <dgm:pt modelId="{11F7E265-3839-4DDB-A7B0-66133EBD072D}" type="pres">
      <dgm:prSet presAssocID="{E664F967-5DB1-4295-BC33-C99890AEF025}" presName="horzTwo" presStyleCnt="0"/>
      <dgm:spPr/>
    </dgm:pt>
    <dgm:pt modelId="{189433FF-3252-4D44-8BA4-D2601F6F1042}" type="pres">
      <dgm:prSet presAssocID="{E6D60100-4B3A-4698-B86B-F3110B492ACC}" presName="sibSpaceTwo" presStyleCnt="0"/>
      <dgm:spPr/>
    </dgm:pt>
    <dgm:pt modelId="{D4FDEC73-EA70-4DA9-8E1D-E80A0C0AC4AD}" type="pres">
      <dgm:prSet presAssocID="{739514AB-CAF5-4184-8CCC-AEC17959BB59}" presName="vertTwo" presStyleCnt="0"/>
      <dgm:spPr/>
    </dgm:pt>
    <dgm:pt modelId="{ED39B079-9716-4684-9F87-54885A4F1266}" type="pres">
      <dgm:prSet presAssocID="{739514AB-CAF5-4184-8CCC-AEC17959BB59}" presName="txTwo" presStyleLbl="node2" presStyleIdx="1" presStyleCnt="4">
        <dgm:presLayoutVars>
          <dgm:chPref val="3"/>
        </dgm:presLayoutVars>
      </dgm:prSet>
      <dgm:spPr/>
    </dgm:pt>
    <dgm:pt modelId="{71E00752-37D3-44E5-95EA-AD4944DA338C}" type="pres">
      <dgm:prSet presAssocID="{739514AB-CAF5-4184-8CCC-AEC17959BB59}" presName="horzTwo" presStyleCnt="0"/>
      <dgm:spPr/>
    </dgm:pt>
    <dgm:pt modelId="{AA1BF479-B4CA-4669-BB74-8912C91A768C}" type="pres">
      <dgm:prSet presAssocID="{1FCF6CFD-C336-4B30-8738-1A9058C646A5}" presName="sibSpaceOne" presStyleCnt="0"/>
      <dgm:spPr/>
    </dgm:pt>
    <dgm:pt modelId="{558BF7A5-D220-4D12-9121-2B9A033493B1}" type="pres">
      <dgm:prSet presAssocID="{E7C6C7CC-0CEE-4AB3-9E08-A8BBD0EF6B8C}" presName="vertOne" presStyleCnt="0"/>
      <dgm:spPr/>
    </dgm:pt>
    <dgm:pt modelId="{A75C12D6-C8C0-4609-BA78-6A4E199D9016}" type="pres">
      <dgm:prSet presAssocID="{E7C6C7CC-0CEE-4AB3-9E08-A8BBD0EF6B8C}" presName="txOne" presStyleLbl="node0" presStyleIdx="1" presStyleCnt="2" custScaleY="64825">
        <dgm:presLayoutVars>
          <dgm:chPref val="3"/>
        </dgm:presLayoutVars>
      </dgm:prSet>
      <dgm:spPr/>
    </dgm:pt>
    <dgm:pt modelId="{594C9F1F-08E9-4F36-817E-A23461E897D6}" type="pres">
      <dgm:prSet presAssocID="{E7C6C7CC-0CEE-4AB3-9E08-A8BBD0EF6B8C}" presName="parTransOne" presStyleCnt="0"/>
      <dgm:spPr/>
    </dgm:pt>
    <dgm:pt modelId="{12395BA9-936E-4A43-8636-620B83AF73FC}" type="pres">
      <dgm:prSet presAssocID="{E7C6C7CC-0CEE-4AB3-9E08-A8BBD0EF6B8C}" presName="horzOne" presStyleCnt="0"/>
      <dgm:spPr/>
    </dgm:pt>
    <dgm:pt modelId="{3D5F8549-F6ED-4EF2-86EE-3605AFCDC130}" type="pres">
      <dgm:prSet presAssocID="{35FD4401-C242-43F1-B072-D53181D3E54E}" presName="vertTwo" presStyleCnt="0"/>
      <dgm:spPr/>
    </dgm:pt>
    <dgm:pt modelId="{123E1543-8CEA-47F2-9C6A-1A32FB0D07AE}" type="pres">
      <dgm:prSet presAssocID="{35FD4401-C242-43F1-B072-D53181D3E54E}" presName="txTwo" presStyleLbl="node2" presStyleIdx="2" presStyleCnt="4" custLinFactNeighborX="-2226">
        <dgm:presLayoutVars>
          <dgm:chPref val="3"/>
        </dgm:presLayoutVars>
      </dgm:prSet>
      <dgm:spPr/>
    </dgm:pt>
    <dgm:pt modelId="{EFFBEC5D-EBB9-40F5-9565-E90DF9634A97}" type="pres">
      <dgm:prSet presAssocID="{35FD4401-C242-43F1-B072-D53181D3E54E}" presName="horzTwo" presStyleCnt="0"/>
      <dgm:spPr/>
    </dgm:pt>
    <dgm:pt modelId="{B9F34F7A-7086-47A4-84B7-96359FA82C44}" type="pres">
      <dgm:prSet presAssocID="{FD341660-54CE-479C-968E-E6054B303903}" presName="sibSpaceTwo" presStyleCnt="0"/>
      <dgm:spPr/>
    </dgm:pt>
    <dgm:pt modelId="{523FB5FD-B852-41F9-A6D4-9035AF2ADCE1}" type="pres">
      <dgm:prSet presAssocID="{75146CEE-E627-4DD7-AC33-BBFF46CA9224}" presName="vertTwo" presStyleCnt="0"/>
      <dgm:spPr/>
    </dgm:pt>
    <dgm:pt modelId="{833EBCDF-F97A-4669-BA7C-2D2B24851325}" type="pres">
      <dgm:prSet presAssocID="{75146CEE-E627-4DD7-AC33-BBFF46CA9224}" presName="txTwo" presStyleLbl="node2" presStyleIdx="3" presStyleCnt="4" custLinFactNeighborX="-2226">
        <dgm:presLayoutVars>
          <dgm:chPref val="3"/>
        </dgm:presLayoutVars>
      </dgm:prSet>
      <dgm:spPr/>
    </dgm:pt>
    <dgm:pt modelId="{B4A7DCD1-7373-4054-859A-435EF72A6AD8}" type="pres">
      <dgm:prSet presAssocID="{75146CEE-E627-4DD7-AC33-BBFF46CA9224}" presName="horzTwo" presStyleCnt="0"/>
      <dgm:spPr/>
    </dgm:pt>
  </dgm:ptLst>
  <dgm:cxnLst>
    <dgm:cxn modelId="{EEBE4009-AA7D-413D-B3D1-DFF84DB304AB}" type="presOf" srcId="{75146CEE-E627-4DD7-AC33-BBFF46CA9224}" destId="{833EBCDF-F97A-4669-BA7C-2D2B24851325}" srcOrd="0" destOrd="0" presId="urn:microsoft.com/office/officeart/2005/8/layout/hierarchy4"/>
    <dgm:cxn modelId="{5ADD440D-4BD3-4578-800A-DF15527CC971}" srcId="{F97FEDFF-1DCB-4208-AE72-7B1249B45BA7}" destId="{56263E21-C9FA-42E2-9DA5-6A7F7671D9E8}" srcOrd="0" destOrd="0" parTransId="{CB5A82DF-47C2-4413-A098-DF9444BE8E66}" sibTransId="{1FCF6CFD-C336-4B30-8738-1A9058C646A5}"/>
    <dgm:cxn modelId="{4930080E-F4FA-4DFC-8CE6-36DF3D864391}" srcId="{F97FEDFF-1DCB-4208-AE72-7B1249B45BA7}" destId="{E7C6C7CC-0CEE-4AB3-9E08-A8BBD0EF6B8C}" srcOrd="1" destOrd="0" parTransId="{52EB106B-149B-44E8-AF7E-731A584879B7}" sibTransId="{BD9BB9BC-0599-468B-9FD7-1609ED5B808E}"/>
    <dgm:cxn modelId="{3F0EFB5D-14F8-4BB2-B5E4-AC8D7EF5F59B}" type="presOf" srcId="{35FD4401-C242-43F1-B072-D53181D3E54E}" destId="{123E1543-8CEA-47F2-9C6A-1A32FB0D07AE}" srcOrd="0" destOrd="0" presId="urn:microsoft.com/office/officeart/2005/8/layout/hierarchy4"/>
    <dgm:cxn modelId="{D3771E41-3DFC-4F4B-AB3D-46DAF31F52F0}" srcId="{56263E21-C9FA-42E2-9DA5-6A7F7671D9E8}" destId="{739514AB-CAF5-4184-8CCC-AEC17959BB59}" srcOrd="1" destOrd="0" parTransId="{76F40B96-2B3A-4FFA-85A5-F82F6518312B}" sibTransId="{9BE422AD-64A5-4AE6-907A-969239CCCD55}"/>
    <dgm:cxn modelId="{1874B06E-E989-4915-B5DA-80118C5B5DEF}" type="presOf" srcId="{56263E21-C9FA-42E2-9DA5-6A7F7671D9E8}" destId="{C610AA93-C667-43C6-B9D3-B5BD040EC4F3}" srcOrd="0" destOrd="0" presId="urn:microsoft.com/office/officeart/2005/8/layout/hierarchy4"/>
    <dgm:cxn modelId="{3FE22254-C144-4B87-9733-F19E6C225733}" type="presOf" srcId="{E664F967-5DB1-4295-BC33-C99890AEF025}" destId="{D1C5CAF4-F095-477D-9563-8E754636DF1F}" srcOrd="0" destOrd="0" presId="urn:microsoft.com/office/officeart/2005/8/layout/hierarchy4"/>
    <dgm:cxn modelId="{3963399E-2608-4DF0-87AB-250F4E75D8D4}" type="presOf" srcId="{E7C6C7CC-0CEE-4AB3-9E08-A8BBD0EF6B8C}" destId="{A75C12D6-C8C0-4609-BA78-6A4E199D9016}" srcOrd="0" destOrd="0" presId="urn:microsoft.com/office/officeart/2005/8/layout/hierarchy4"/>
    <dgm:cxn modelId="{9762C6BF-320F-409C-8F9D-4D86288966D2}" srcId="{56263E21-C9FA-42E2-9DA5-6A7F7671D9E8}" destId="{E664F967-5DB1-4295-BC33-C99890AEF025}" srcOrd="0" destOrd="0" parTransId="{B89DB0A1-E934-4E1A-A92F-0D271830F010}" sibTransId="{E6D60100-4B3A-4698-B86B-F3110B492ACC}"/>
    <dgm:cxn modelId="{AD0A0DD0-D65B-4EE3-BEA6-27ABEF45D455}" srcId="{E7C6C7CC-0CEE-4AB3-9E08-A8BBD0EF6B8C}" destId="{75146CEE-E627-4DD7-AC33-BBFF46CA9224}" srcOrd="1" destOrd="0" parTransId="{72ABB6BF-ED86-4F84-8292-24A165B63A3A}" sibTransId="{6FB3C156-6CE0-4AD1-BDFF-944E7A561674}"/>
    <dgm:cxn modelId="{1EB77AE4-0A9B-4E39-A6E2-5C466AE0E9EC}" type="presOf" srcId="{F97FEDFF-1DCB-4208-AE72-7B1249B45BA7}" destId="{E3F04255-25DA-4DC9-8D92-0F814A1C59F7}" srcOrd="0" destOrd="0" presId="urn:microsoft.com/office/officeart/2005/8/layout/hierarchy4"/>
    <dgm:cxn modelId="{8A7679E6-D00F-4BEB-9232-62706CE1ED6D}" srcId="{E7C6C7CC-0CEE-4AB3-9E08-A8BBD0EF6B8C}" destId="{35FD4401-C242-43F1-B072-D53181D3E54E}" srcOrd="0" destOrd="0" parTransId="{2A852F60-786A-4A8E-9CEB-442BAAD353E9}" sibTransId="{FD341660-54CE-479C-968E-E6054B303903}"/>
    <dgm:cxn modelId="{88D333EA-3C34-43B1-A9EF-8EE944837912}" type="presOf" srcId="{739514AB-CAF5-4184-8CCC-AEC17959BB59}" destId="{ED39B079-9716-4684-9F87-54885A4F1266}" srcOrd="0" destOrd="0" presId="urn:microsoft.com/office/officeart/2005/8/layout/hierarchy4"/>
    <dgm:cxn modelId="{20861CC7-F9BC-4091-8C2D-50CB04BC2F0C}" type="presParOf" srcId="{E3F04255-25DA-4DC9-8D92-0F814A1C59F7}" destId="{B8D1D6E3-5A81-45B7-A14F-67C272895005}" srcOrd="0" destOrd="0" presId="urn:microsoft.com/office/officeart/2005/8/layout/hierarchy4"/>
    <dgm:cxn modelId="{76C5A7A0-EFEE-4553-8D91-86D16B47B86C}" type="presParOf" srcId="{B8D1D6E3-5A81-45B7-A14F-67C272895005}" destId="{C610AA93-C667-43C6-B9D3-B5BD040EC4F3}" srcOrd="0" destOrd="0" presId="urn:microsoft.com/office/officeart/2005/8/layout/hierarchy4"/>
    <dgm:cxn modelId="{0821B86A-39D8-4C1A-BFDF-9129B919F0B2}" type="presParOf" srcId="{B8D1D6E3-5A81-45B7-A14F-67C272895005}" destId="{A0595F39-A77D-473F-93E6-6BE074ECF4B4}" srcOrd="1" destOrd="0" presId="urn:microsoft.com/office/officeart/2005/8/layout/hierarchy4"/>
    <dgm:cxn modelId="{0BC5405B-5DF8-4014-B84C-2BDE88E6EC78}" type="presParOf" srcId="{B8D1D6E3-5A81-45B7-A14F-67C272895005}" destId="{5085019E-23AF-4BAF-9226-EEA627699A43}" srcOrd="2" destOrd="0" presId="urn:microsoft.com/office/officeart/2005/8/layout/hierarchy4"/>
    <dgm:cxn modelId="{68555DAD-837C-4925-ACC7-89EC16BE12AF}" type="presParOf" srcId="{5085019E-23AF-4BAF-9226-EEA627699A43}" destId="{D5B584A2-DB6F-4078-B35C-4DF5BE91AFF7}" srcOrd="0" destOrd="0" presId="urn:microsoft.com/office/officeart/2005/8/layout/hierarchy4"/>
    <dgm:cxn modelId="{6B4372C2-B9F5-4097-918E-3CF4BEB523F9}" type="presParOf" srcId="{D5B584A2-DB6F-4078-B35C-4DF5BE91AFF7}" destId="{D1C5CAF4-F095-477D-9563-8E754636DF1F}" srcOrd="0" destOrd="0" presId="urn:microsoft.com/office/officeart/2005/8/layout/hierarchy4"/>
    <dgm:cxn modelId="{CD4C7FE5-EA51-4711-AFD2-97303B7095D5}" type="presParOf" srcId="{D5B584A2-DB6F-4078-B35C-4DF5BE91AFF7}" destId="{11F7E265-3839-4DDB-A7B0-66133EBD072D}" srcOrd="1" destOrd="0" presId="urn:microsoft.com/office/officeart/2005/8/layout/hierarchy4"/>
    <dgm:cxn modelId="{0539BC0B-85A4-43D0-B388-60C463AC636B}" type="presParOf" srcId="{5085019E-23AF-4BAF-9226-EEA627699A43}" destId="{189433FF-3252-4D44-8BA4-D2601F6F1042}" srcOrd="1" destOrd="0" presId="urn:microsoft.com/office/officeart/2005/8/layout/hierarchy4"/>
    <dgm:cxn modelId="{079DA4A9-ACCC-4527-8FC3-39E62C6912B6}" type="presParOf" srcId="{5085019E-23AF-4BAF-9226-EEA627699A43}" destId="{D4FDEC73-EA70-4DA9-8E1D-E80A0C0AC4AD}" srcOrd="2" destOrd="0" presId="urn:microsoft.com/office/officeart/2005/8/layout/hierarchy4"/>
    <dgm:cxn modelId="{F12F28BA-4CE4-4E4A-9CCE-176460E729A0}" type="presParOf" srcId="{D4FDEC73-EA70-4DA9-8E1D-E80A0C0AC4AD}" destId="{ED39B079-9716-4684-9F87-54885A4F1266}" srcOrd="0" destOrd="0" presId="urn:microsoft.com/office/officeart/2005/8/layout/hierarchy4"/>
    <dgm:cxn modelId="{6542F245-E378-4BEA-B368-6EB28D01CFD3}" type="presParOf" srcId="{D4FDEC73-EA70-4DA9-8E1D-E80A0C0AC4AD}" destId="{71E00752-37D3-44E5-95EA-AD4944DA338C}" srcOrd="1" destOrd="0" presId="urn:microsoft.com/office/officeart/2005/8/layout/hierarchy4"/>
    <dgm:cxn modelId="{A6257666-7624-4A89-BE17-477BA5395313}" type="presParOf" srcId="{E3F04255-25DA-4DC9-8D92-0F814A1C59F7}" destId="{AA1BF479-B4CA-4669-BB74-8912C91A768C}" srcOrd="1" destOrd="0" presId="urn:microsoft.com/office/officeart/2005/8/layout/hierarchy4"/>
    <dgm:cxn modelId="{8235FF5A-1460-4743-9095-B5534679610A}" type="presParOf" srcId="{E3F04255-25DA-4DC9-8D92-0F814A1C59F7}" destId="{558BF7A5-D220-4D12-9121-2B9A033493B1}" srcOrd="2" destOrd="0" presId="urn:microsoft.com/office/officeart/2005/8/layout/hierarchy4"/>
    <dgm:cxn modelId="{D8A60DF1-845A-4351-9752-08CDAF91BA6C}" type="presParOf" srcId="{558BF7A5-D220-4D12-9121-2B9A033493B1}" destId="{A75C12D6-C8C0-4609-BA78-6A4E199D9016}" srcOrd="0" destOrd="0" presId="urn:microsoft.com/office/officeart/2005/8/layout/hierarchy4"/>
    <dgm:cxn modelId="{5190A6C7-4A0F-4B8F-9221-9393827E8A02}" type="presParOf" srcId="{558BF7A5-D220-4D12-9121-2B9A033493B1}" destId="{594C9F1F-08E9-4F36-817E-A23461E897D6}" srcOrd="1" destOrd="0" presId="urn:microsoft.com/office/officeart/2005/8/layout/hierarchy4"/>
    <dgm:cxn modelId="{E33A7A93-9252-4C0B-9FD2-7362A30982E3}" type="presParOf" srcId="{558BF7A5-D220-4D12-9121-2B9A033493B1}" destId="{12395BA9-936E-4A43-8636-620B83AF73FC}" srcOrd="2" destOrd="0" presId="urn:microsoft.com/office/officeart/2005/8/layout/hierarchy4"/>
    <dgm:cxn modelId="{CE967247-7088-4462-B9D9-904EAF9B6C5F}" type="presParOf" srcId="{12395BA9-936E-4A43-8636-620B83AF73FC}" destId="{3D5F8549-F6ED-4EF2-86EE-3605AFCDC130}" srcOrd="0" destOrd="0" presId="urn:microsoft.com/office/officeart/2005/8/layout/hierarchy4"/>
    <dgm:cxn modelId="{5DF60738-FBDF-44AA-BCE5-07A33A93873F}" type="presParOf" srcId="{3D5F8549-F6ED-4EF2-86EE-3605AFCDC130}" destId="{123E1543-8CEA-47F2-9C6A-1A32FB0D07AE}" srcOrd="0" destOrd="0" presId="urn:microsoft.com/office/officeart/2005/8/layout/hierarchy4"/>
    <dgm:cxn modelId="{998D262A-40EB-4C18-8D68-61A37A5F15F6}" type="presParOf" srcId="{3D5F8549-F6ED-4EF2-86EE-3605AFCDC130}" destId="{EFFBEC5D-EBB9-40F5-9565-E90DF9634A97}" srcOrd="1" destOrd="0" presId="urn:microsoft.com/office/officeart/2005/8/layout/hierarchy4"/>
    <dgm:cxn modelId="{6AD1EC0D-3B73-4DBF-9883-083E2BBB286B}" type="presParOf" srcId="{12395BA9-936E-4A43-8636-620B83AF73FC}" destId="{B9F34F7A-7086-47A4-84B7-96359FA82C44}" srcOrd="1" destOrd="0" presId="urn:microsoft.com/office/officeart/2005/8/layout/hierarchy4"/>
    <dgm:cxn modelId="{5DBCA3E0-3594-4025-BFC9-F9E167463CCD}" type="presParOf" srcId="{12395BA9-936E-4A43-8636-620B83AF73FC}" destId="{523FB5FD-B852-41F9-A6D4-9035AF2ADCE1}" srcOrd="2" destOrd="0" presId="urn:microsoft.com/office/officeart/2005/8/layout/hierarchy4"/>
    <dgm:cxn modelId="{4EED96BB-2A4B-43EC-99E6-DFA4AA28127B}" type="presParOf" srcId="{523FB5FD-B852-41F9-A6D4-9035AF2ADCE1}" destId="{833EBCDF-F97A-4669-BA7C-2D2B24851325}" srcOrd="0" destOrd="0" presId="urn:microsoft.com/office/officeart/2005/8/layout/hierarchy4"/>
    <dgm:cxn modelId="{A3279551-AFDD-4CCF-B048-DC689E0FC135}" type="presParOf" srcId="{523FB5FD-B852-41F9-A6D4-9035AF2ADCE1}" destId="{B4A7DCD1-7373-4054-859A-435EF72A6AD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0AA93-C667-43C6-B9D3-B5BD040EC4F3}">
      <dsp:nvSpPr>
        <dsp:cNvPr id="0" name=""/>
        <dsp:cNvSpPr/>
      </dsp:nvSpPr>
      <dsp:spPr>
        <a:xfrm>
          <a:off x="0" y="0"/>
          <a:ext cx="4202619" cy="11582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Unmarried Child</a:t>
          </a:r>
        </a:p>
      </dsp:txBody>
      <dsp:txXfrm>
        <a:off x="33923" y="33923"/>
        <a:ext cx="4134773" cy="1090372"/>
      </dsp:txXfrm>
    </dsp:sp>
    <dsp:sp modelId="{D1C5CAF4-F095-477D-9563-8E754636DF1F}">
      <dsp:nvSpPr>
        <dsp:cNvPr id="0" name=""/>
        <dsp:cNvSpPr/>
      </dsp:nvSpPr>
      <dsp:spPr>
        <a:xfrm>
          <a:off x="3007" y="1432198"/>
          <a:ext cx="2016611" cy="1786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Under age 18 (under 19 if still in high school)</a:t>
          </a:r>
        </a:p>
      </dsp:txBody>
      <dsp:txXfrm>
        <a:off x="55337" y="1484528"/>
        <a:ext cx="1911951" cy="1682024"/>
      </dsp:txXfrm>
    </dsp:sp>
    <dsp:sp modelId="{ED39B079-9716-4684-9F87-54885A4F1266}">
      <dsp:nvSpPr>
        <dsp:cNvPr id="0" name=""/>
        <dsp:cNvSpPr/>
      </dsp:nvSpPr>
      <dsp:spPr>
        <a:xfrm>
          <a:off x="2189015" y="1432198"/>
          <a:ext cx="2016611" cy="1786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Disabled before       age 22</a:t>
          </a:r>
        </a:p>
      </dsp:txBody>
      <dsp:txXfrm>
        <a:off x="2241345" y="1484528"/>
        <a:ext cx="1911951" cy="1682024"/>
      </dsp:txXfrm>
    </dsp:sp>
    <dsp:sp modelId="{A75C12D6-C8C0-4609-BA78-6A4E199D9016}">
      <dsp:nvSpPr>
        <dsp:cNvPr id="0" name=""/>
        <dsp:cNvSpPr/>
      </dsp:nvSpPr>
      <dsp:spPr>
        <a:xfrm>
          <a:off x="4544417" y="2182"/>
          <a:ext cx="4202619" cy="11582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Spouse</a:t>
          </a:r>
        </a:p>
      </dsp:txBody>
      <dsp:txXfrm>
        <a:off x="4578340" y="36105"/>
        <a:ext cx="4134773" cy="1090372"/>
      </dsp:txXfrm>
    </dsp:sp>
    <dsp:sp modelId="{123E1543-8CEA-47F2-9C6A-1A32FB0D07AE}">
      <dsp:nvSpPr>
        <dsp:cNvPr id="0" name=""/>
        <dsp:cNvSpPr/>
      </dsp:nvSpPr>
      <dsp:spPr>
        <a:xfrm>
          <a:off x="4499528" y="1432198"/>
          <a:ext cx="2016611" cy="1786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Age 62+</a:t>
          </a:r>
        </a:p>
      </dsp:txBody>
      <dsp:txXfrm>
        <a:off x="4551858" y="1484528"/>
        <a:ext cx="1911951" cy="1682024"/>
      </dsp:txXfrm>
    </dsp:sp>
    <dsp:sp modelId="{833EBCDF-F97A-4669-BA7C-2D2B24851325}">
      <dsp:nvSpPr>
        <dsp:cNvPr id="0" name=""/>
        <dsp:cNvSpPr/>
      </dsp:nvSpPr>
      <dsp:spPr>
        <a:xfrm>
          <a:off x="6685535" y="1432198"/>
          <a:ext cx="2016611" cy="1786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Any age if caring for  your child under age 16 or disabled</a:t>
          </a:r>
        </a:p>
      </dsp:txBody>
      <dsp:txXfrm>
        <a:off x="6737865" y="1484528"/>
        <a:ext cx="1911951" cy="16820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0AA93-C667-43C6-B9D3-B5BD040EC4F3}">
      <dsp:nvSpPr>
        <dsp:cNvPr id="0" name=""/>
        <dsp:cNvSpPr/>
      </dsp:nvSpPr>
      <dsp:spPr>
        <a:xfrm>
          <a:off x="0" y="0"/>
          <a:ext cx="4202619" cy="11582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Unmarried Child</a:t>
          </a:r>
        </a:p>
      </dsp:txBody>
      <dsp:txXfrm>
        <a:off x="33923" y="33923"/>
        <a:ext cx="4134773" cy="1090372"/>
      </dsp:txXfrm>
    </dsp:sp>
    <dsp:sp modelId="{D1C5CAF4-F095-477D-9563-8E754636DF1F}">
      <dsp:nvSpPr>
        <dsp:cNvPr id="0" name=""/>
        <dsp:cNvSpPr/>
      </dsp:nvSpPr>
      <dsp:spPr>
        <a:xfrm>
          <a:off x="3007" y="1432198"/>
          <a:ext cx="2016611" cy="1786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Under age 18 (under 19 if still in high school)</a:t>
          </a:r>
        </a:p>
      </dsp:txBody>
      <dsp:txXfrm>
        <a:off x="55337" y="1484528"/>
        <a:ext cx="1911951" cy="1682024"/>
      </dsp:txXfrm>
    </dsp:sp>
    <dsp:sp modelId="{ED39B079-9716-4684-9F87-54885A4F1266}">
      <dsp:nvSpPr>
        <dsp:cNvPr id="0" name=""/>
        <dsp:cNvSpPr/>
      </dsp:nvSpPr>
      <dsp:spPr>
        <a:xfrm>
          <a:off x="2189015" y="1432198"/>
          <a:ext cx="2016611" cy="1786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Disabled before       age 22</a:t>
          </a:r>
        </a:p>
      </dsp:txBody>
      <dsp:txXfrm>
        <a:off x="2241345" y="1484528"/>
        <a:ext cx="1911951" cy="1682024"/>
      </dsp:txXfrm>
    </dsp:sp>
    <dsp:sp modelId="{A75C12D6-C8C0-4609-BA78-6A4E199D9016}">
      <dsp:nvSpPr>
        <dsp:cNvPr id="0" name=""/>
        <dsp:cNvSpPr/>
      </dsp:nvSpPr>
      <dsp:spPr>
        <a:xfrm>
          <a:off x="4544417" y="2182"/>
          <a:ext cx="4202619" cy="11582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Spouse</a:t>
          </a:r>
        </a:p>
      </dsp:txBody>
      <dsp:txXfrm>
        <a:off x="4578340" y="36105"/>
        <a:ext cx="4134773" cy="1090372"/>
      </dsp:txXfrm>
    </dsp:sp>
    <dsp:sp modelId="{123E1543-8CEA-47F2-9C6A-1A32FB0D07AE}">
      <dsp:nvSpPr>
        <dsp:cNvPr id="0" name=""/>
        <dsp:cNvSpPr/>
      </dsp:nvSpPr>
      <dsp:spPr>
        <a:xfrm>
          <a:off x="4499528" y="1432198"/>
          <a:ext cx="2016611" cy="1786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Age 60+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or 50+ if disabled</a:t>
          </a:r>
        </a:p>
      </dsp:txBody>
      <dsp:txXfrm>
        <a:off x="4551858" y="1484528"/>
        <a:ext cx="1911951" cy="1682024"/>
      </dsp:txXfrm>
    </dsp:sp>
    <dsp:sp modelId="{833EBCDF-F97A-4669-BA7C-2D2B24851325}">
      <dsp:nvSpPr>
        <dsp:cNvPr id="0" name=""/>
        <dsp:cNvSpPr/>
      </dsp:nvSpPr>
      <dsp:spPr>
        <a:xfrm>
          <a:off x="6685535" y="1432198"/>
          <a:ext cx="2016611" cy="1786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Any age if caring for  child under age 16 or disabled</a:t>
          </a:r>
        </a:p>
      </dsp:txBody>
      <dsp:txXfrm>
        <a:off x="6737865" y="1484528"/>
        <a:ext cx="1911951" cy="1682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00FF58-6E3C-4E0F-A00B-CC6C13AD122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D33794D-5537-4B9B-9D60-1278D808B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9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2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62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17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21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57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79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89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26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88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41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750" y="679450"/>
            <a:ext cx="3819525" cy="2147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5669" y="3249083"/>
            <a:ext cx="5514848" cy="54727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A30-5270-48C5-AC52-B906ADE589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27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24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72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4260" eaLnBrk="0" fontAlgn="base" hangingPunct="0">
              <a:spcBef>
                <a:spcPct val="30000"/>
              </a:spcBef>
              <a:spcAft>
                <a:spcPct val="0"/>
              </a:spcAft>
              <a:buClr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54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15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67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27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922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63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260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487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7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225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1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445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150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371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142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750" y="679450"/>
            <a:ext cx="3819525" cy="2147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5669" y="3249083"/>
            <a:ext cx="5514848" cy="54727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A30-5270-48C5-AC52-B906ADE5896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933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750" y="679450"/>
            <a:ext cx="3819525" cy="2147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5669" y="3249083"/>
            <a:ext cx="5514848" cy="54727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0A30-5270-48C5-AC52-B906ADE5896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574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681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66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917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17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421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718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083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065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610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646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666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54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713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33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47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51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79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91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51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4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3794D-5537-4B9B-9D60-1278D808BB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2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go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BE3A15-4FD3-35D3-4E60-A6EE031333B6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7810500" y="1"/>
            <a:ext cx="43815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274320" tIns="274320" rIns="274320" bIns="27432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2ECD68-5492-2084-245F-74E033D6660A}"/>
              </a:ext>
            </a:extLst>
          </p:cNvPr>
          <p:cNvSpPr/>
          <p:nvPr userDrawn="1"/>
        </p:nvSpPr>
        <p:spPr>
          <a:xfrm>
            <a:off x="0" y="5562601"/>
            <a:ext cx="12192000" cy="1295400"/>
          </a:xfrm>
          <a:prstGeom prst="rect">
            <a:avLst/>
          </a:prstGeom>
          <a:gradFill>
            <a:gsLst>
              <a:gs pos="0">
                <a:schemeClr val="accent6">
                  <a:alpha val="0"/>
                </a:schemeClr>
              </a:gs>
              <a:gs pos="77000">
                <a:schemeClr val="accent6"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752600"/>
            <a:ext cx="7353300" cy="2095500"/>
          </a:xfrm>
        </p:spPr>
        <p:txBody>
          <a:bodyPr lIns="0" tIns="0" rIns="0" bIns="0" anchor="b">
            <a:normAutofit/>
          </a:bodyPr>
          <a:lstStyle>
            <a:lvl1pPr algn="l">
              <a:defRPr sz="64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305300"/>
            <a:ext cx="7353300" cy="20193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600" i="1">
                <a:solidFill>
                  <a:schemeClr val="accent1"/>
                </a:solidFill>
                <a:latin typeface="Roboto Serif Medium" pitchFamily="2" charset="0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072DF09F-D402-4263-B766-B5A5BC0B03E0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96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sz="11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D5E555-4021-CFE7-F8D8-527F0BB29E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640" y="150444"/>
            <a:ext cx="2782597" cy="146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68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625E66-DD3C-A096-2385-9E040B472C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F630244-6F37-90A0-0892-C672C88CFD09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7810500" y="1"/>
            <a:ext cx="43815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274320" tIns="274320" rIns="274320" bIns="274320" anchor="t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15ECAE-980F-1E8B-DA80-6C0EF8540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6896100" cy="2095500"/>
          </a:xfr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anchor="b"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5D881D-7DC6-7A3F-FD9D-52559720A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009900"/>
            <a:ext cx="6896100" cy="33147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i="0">
                <a:solidFill>
                  <a:schemeClr val="bg1"/>
                </a:solidFill>
                <a:latin typeface="+mn-lt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C33AF1B-130A-4EC9-AFA9-B1E2B3B5446A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603AB4-5112-1208-8004-37DF7EEEF0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01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625E66-DD3C-A096-2385-9E040B472C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15ECAE-980F-1E8B-DA80-6C0EF8540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6896100" cy="2095500"/>
          </a:xfrm>
          <a:noFill/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anchor="b"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5D881D-7DC6-7A3F-FD9D-52559720A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009900"/>
            <a:ext cx="6896100" cy="33147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i="0">
                <a:solidFill>
                  <a:schemeClr val="bg1"/>
                </a:solidFill>
                <a:latin typeface="+mn-lt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FE84C4-8028-9F31-1C5C-378D6BA2167E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7810499" y="1"/>
            <a:ext cx="4389120" cy="6858000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274320" tIns="274320" rIns="274320" bIns="274320" anchor="t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54E16F1E-6BB2-4C4A-9DEF-5CB5C528BC3C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603AB4-5112-1208-8004-37DF7EEEF0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52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Photo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C5F4A9F-5C49-A3BA-ED70-6DBC67FEA98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381500" y="1"/>
            <a:ext cx="78105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274320" tIns="274320" rIns="274320" bIns="274320"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15ECAE-980F-1E8B-DA80-6C0EF8540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3429000" cy="2095500"/>
          </a:xfrm>
        </p:spPr>
        <p:txBody>
          <a:bodyPr lIns="0" tIns="0" rIns="0" bIns="0" anchor="b">
            <a:normAutofit/>
          </a:bodyPr>
          <a:lstStyle>
            <a:lvl1pPr algn="l">
              <a:defRPr sz="4200" b="1">
                <a:solidFill>
                  <a:schemeClr val="accent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5D881D-7DC6-7A3F-FD9D-52559720A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305300"/>
            <a:ext cx="3429000" cy="20193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i="0">
                <a:solidFill>
                  <a:schemeClr val="tx1"/>
                </a:solidFill>
                <a:latin typeface="+mn-lt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3B58A66C-9AF2-41AE-98CC-B27F52E47763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568C716-D501-489B-7DEE-BAE0A24FC8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09900"/>
            <a:ext cx="3429000" cy="8382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i="1">
                <a:solidFill>
                  <a:schemeClr val="accent1"/>
                </a:solidFill>
                <a:latin typeface="Roboto Serif Medium" pitchFamily="2" charset="0"/>
                <a:cs typeface="Roboto Serif Medium" pitchFamily="2" charset="0"/>
              </a:defRPr>
            </a:lvl1pPr>
            <a:lvl2pPr>
              <a:defRPr i="1">
                <a:solidFill>
                  <a:schemeClr val="bg1"/>
                </a:solidFill>
                <a:latin typeface="+mj-lt"/>
              </a:defRPr>
            </a:lvl2pPr>
            <a:lvl3pPr>
              <a:defRPr i="1">
                <a:solidFill>
                  <a:schemeClr val="bg1"/>
                </a:solidFill>
                <a:latin typeface="+mj-lt"/>
              </a:defRPr>
            </a:lvl3pPr>
            <a:lvl4pPr>
              <a:defRPr i="1">
                <a:solidFill>
                  <a:schemeClr val="bg1"/>
                </a:solidFill>
                <a:latin typeface="+mj-lt"/>
              </a:defRPr>
            </a:lvl4pPr>
            <a:lvl5pPr>
              <a:defRPr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AE7516-8591-A693-3596-FDA669938B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24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Photo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B2F5A29-52D1-AD96-4E6B-C8E7880D0BA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381500" y="1"/>
            <a:ext cx="78105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274320" tIns="274320" rIns="274320" bIns="274320" anchor="t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C30276-884E-20D2-47F8-6938C69558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43815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15ECAE-980F-1E8B-DA80-6C0EF8540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3429000" cy="2095500"/>
          </a:xfrm>
        </p:spPr>
        <p:txBody>
          <a:bodyPr lIns="0" tIns="0" rIns="0" bIns="0" anchor="b"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5D881D-7DC6-7A3F-FD9D-52559720A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305300"/>
            <a:ext cx="3429000" cy="20193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i="0">
                <a:solidFill>
                  <a:schemeClr val="bg1"/>
                </a:solidFill>
                <a:latin typeface="+mn-lt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46D7BEC6-0C2C-4384-8063-639D96B35873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2DACC1-9DDD-2253-8A82-286E35493A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09900"/>
            <a:ext cx="3429000" cy="8382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i="1">
                <a:solidFill>
                  <a:schemeClr val="bg1"/>
                </a:solidFill>
                <a:latin typeface="Roboto Serif Medium" pitchFamily="2" charset="0"/>
                <a:cs typeface="Roboto Serif Medium" pitchFamily="2" charset="0"/>
              </a:defRPr>
            </a:lvl1pPr>
            <a:lvl2pPr>
              <a:defRPr i="1">
                <a:solidFill>
                  <a:schemeClr val="bg1"/>
                </a:solidFill>
                <a:latin typeface="+mj-lt"/>
              </a:defRPr>
            </a:lvl2pPr>
            <a:lvl3pPr>
              <a:defRPr i="1">
                <a:solidFill>
                  <a:schemeClr val="bg1"/>
                </a:solidFill>
                <a:latin typeface="+mj-lt"/>
              </a:defRPr>
            </a:lvl3pPr>
            <a:lvl4pPr>
              <a:defRPr i="1">
                <a:solidFill>
                  <a:schemeClr val="bg1"/>
                </a:solidFill>
                <a:latin typeface="+mj-lt"/>
              </a:defRPr>
            </a:lvl4pPr>
            <a:lvl5pPr>
              <a:defRPr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27437F-1A73-7A94-245A-53A09438B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90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94C8D88C-964A-44A1-82AF-332ADFB6ECA2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sz="11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6CE799-D26D-FD1E-EF29-C0419E216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26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4F0A48-4B7A-0443-7C33-C9FED82AA9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132C842-6B07-48E4-91D4-4A9072D11549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mtClean="0">
                <a:latin typeface="+mj-lt"/>
              </a:rPr>
              <a:pPr/>
              <a:t>‹#›</a:t>
            </a:fld>
            <a:endParaRPr lang="en-US" sz="11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7FA3F6-7856-8C95-471C-2ED06D5A9E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294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4F0A48-4B7A-0443-7C33-C9FED82AA9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5CCBDECB-909F-40C4-99A0-4D555D00473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mtClean="0">
                <a:latin typeface="+mj-lt"/>
              </a:rPr>
              <a:pPr/>
              <a:t>‹#›</a:t>
            </a:fld>
            <a:endParaRPr lang="en-US" sz="11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7FA3F6-7856-8C95-471C-2ED06D5A9E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18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ackground Photo -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triangle pattern&#10;&#10;Description automatically generated">
            <a:extLst>
              <a:ext uri="{FF2B5EF4-FFF2-40B4-BE49-F238E27FC236}">
                <a16:creationId xmlns:a16="http://schemas.microsoft.com/office/drawing/2014/main" id="{465D8696-D80B-630B-699A-F1F1710D6B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8EA059D-F16F-2CCA-7FBA-18589469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F2466903-4788-4A52-AF2F-D4D18E19DEB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36DC9DC-D80E-F0EB-F488-47DBE95E4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6D4ADC-B2CF-C280-7C6F-9229175D7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E383D78-4D6D-096F-9C6C-4010AE04DB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05800" y="457201"/>
            <a:ext cx="3429000" cy="4648200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sz="2600" i="1">
                <a:solidFill>
                  <a:schemeClr val="bg1"/>
                </a:solidFill>
                <a:latin typeface="Roboto Serif Medium" pitchFamily="2" charset="0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subtitle style and add a quote or flavorful text. Click to edit Master subtitle style and add a quote or flavorful text. Click to edit Master subtitle style and add a quote or flavorful text.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DE03782-497F-183E-7328-F5DFD0E420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5800" y="5562600"/>
            <a:ext cx="3429000" cy="762000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FE1F4B-C3FA-83E8-BEF0-94E9C1C714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6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ackground Photo -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triangle pattern&#10;&#10;Description automatically generated">
            <a:extLst>
              <a:ext uri="{FF2B5EF4-FFF2-40B4-BE49-F238E27FC236}">
                <a16:creationId xmlns:a16="http://schemas.microsoft.com/office/drawing/2014/main" id="{465D8696-D80B-630B-699A-F1F1710D6B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713"/>
            <a:ext cx="12192000" cy="6854573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8EA059D-F16F-2CCA-7FBA-18589469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56EB6918-9DC1-4C19-A48F-F56CB1AF5811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36DC9DC-D80E-F0EB-F488-47DBE95E4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6D4ADC-B2CF-C280-7C6F-9229175D7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E383D78-4D6D-096F-9C6C-4010AE04DB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457201"/>
            <a:ext cx="3429000" cy="4648200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sz="2600" i="1">
                <a:solidFill>
                  <a:schemeClr val="bg1"/>
                </a:solidFill>
                <a:latin typeface="Roboto Serif Medium" pitchFamily="2" charset="0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subtitle style and add a quote or flavorful text. Click to edit Master subtitle style and add a quote or flavorful text. Click to edit Master subtitle style and add a quote or flavorful text.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E396FB-8212-4F2F-C321-ACBCF6237A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7"/>
          </a:xfrm>
          <a:prstGeom prst="rect">
            <a:avLst/>
          </a:prstGeom>
        </p:spPr>
      </p:pic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DE03782-497F-183E-7328-F5DFD0E420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62600"/>
            <a:ext cx="3429000" cy="762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</p:spTree>
    <p:extLst>
      <p:ext uri="{BB962C8B-B14F-4D97-AF65-F5344CB8AC3E}">
        <p14:creationId xmlns:p14="http://schemas.microsoft.com/office/powerpoint/2010/main" val="3985260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mall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e and black triangle pattern&#10;&#10;Description automatically generated">
            <a:extLst>
              <a:ext uri="{FF2B5EF4-FFF2-40B4-BE49-F238E27FC236}">
                <a16:creationId xmlns:a16="http://schemas.microsoft.com/office/drawing/2014/main" id="{AB5D34D5-D064-986F-0060-E7598E9803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8EA059D-F16F-2CCA-7FBA-18589469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F0B58F53-2193-437D-9B96-8C4C144667AC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36DC9DC-D80E-F0EB-F488-47DBE95E4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6D4ADC-B2CF-C280-7C6F-9229175D7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E383D78-4D6D-096F-9C6C-4010AE04DB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05800" y="457201"/>
            <a:ext cx="3429000" cy="4648200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600" i="1">
                <a:solidFill>
                  <a:schemeClr val="bg1"/>
                </a:solidFill>
                <a:latin typeface="Roboto Serif Medium" pitchFamily="2" charset="0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subtitle style and add a quote or flavorful text. Click to edit Master subtitle style and add a quote or flavorful text. Click to edit Master subtitle style and add a quote or flavorful text.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1212ABB-FA58-3D01-5439-F1C4FDE335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7353300" cy="58674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30" b="13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4ACD003-1CD7-4DE3-E7F3-CDFE9BCD9A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5800" y="5562600"/>
            <a:ext cx="3429000" cy="762000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2B82BB-E570-0B48-3505-C3FDE010F8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752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go - Light - No Foo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BE3A15-4FD3-35D3-4E60-A6EE031333B6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7810500" y="1"/>
            <a:ext cx="43815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274320" tIns="274320" rIns="274320" bIns="27432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752600"/>
            <a:ext cx="7353300" cy="2095500"/>
          </a:xfrm>
        </p:spPr>
        <p:txBody>
          <a:bodyPr lIns="0" tIns="0" rIns="0" bIns="0" anchor="b">
            <a:normAutofit/>
          </a:bodyPr>
          <a:lstStyle>
            <a:lvl1pPr algn="l">
              <a:defRPr sz="64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305300"/>
            <a:ext cx="7353300" cy="20193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600" i="1">
                <a:solidFill>
                  <a:schemeClr val="accent1"/>
                </a:solidFill>
                <a:latin typeface="Roboto Serif Medium" pitchFamily="2" charset="0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0E73E6C-53F2-4548-ABCE-B1C3E33DB3A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96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mtClean="0">
                <a:latin typeface="+mj-lt"/>
              </a:rPr>
              <a:pPr/>
              <a:t>‹#›</a:t>
            </a:fld>
            <a:endParaRPr lang="en-US" sz="11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D5E555-4021-CFE7-F8D8-527F0BB29E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640" y="150444"/>
            <a:ext cx="2782597" cy="146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82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mal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B5D34D5-D064-986F-0060-E7598E9803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13"/>
            <a:ext cx="12192000" cy="6854572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8EA059D-F16F-2CCA-7FBA-18589469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2EE4CC2C-4B78-4068-A791-B38648FDBE72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36DC9DC-D80E-F0EB-F488-47DBE95E4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6D4ADC-B2CF-C280-7C6F-9229175D7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E383D78-4D6D-096F-9C6C-4010AE04DB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457201"/>
            <a:ext cx="3429000" cy="4648200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600" i="1">
                <a:solidFill>
                  <a:schemeClr val="bg1"/>
                </a:solidFill>
                <a:latin typeface="Roboto Serif Medium" pitchFamily="2" charset="0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subtitle style and add a quote or flavorful text. Click to edit Master subtitle style and add a quote or flavorful text. Click to edit Master subtitle style and add a quote or flavorful text.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1212ABB-FA58-3D01-5439-F1C4FDE335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1500" y="457200"/>
            <a:ext cx="7353300" cy="58674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30" b="13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4ACD003-1CD7-4DE3-E7F3-CDFE9BCD9A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562600"/>
            <a:ext cx="3429000" cy="76200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68BBC9-7D1D-6327-CB7C-E9DED7CC4A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626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Light - No Foo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15ECAE-980F-1E8B-DA80-6C0EF8540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11277600" cy="838200"/>
          </a:xfrm>
        </p:spPr>
        <p:txBody>
          <a:bodyPr lIns="0" tIns="0" rIns="0" bIns="0" anchor="b">
            <a:normAutofit/>
          </a:bodyPr>
          <a:lstStyle>
            <a:lvl1pPr algn="l">
              <a:defRPr sz="4200" b="1">
                <a:solidFill>
                  <a:schemeClr val="accent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5D881D-7DC6-7A3F-FD9D-52559720AA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1752600"/>
            <a:ext cx="11277600" cy="4572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600" i="0">
                <a:solidFill>
                  <a:schemeClr val="accent2"/>
                </a:solidFill>
                <a:latin typeface="+mn-lt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ligula.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vitae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Duis porta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, in </a:t>
            </a:r>
            <a:r>
              <a:rPr lang="en-US" dirty="0" err="1"/>
              <a:t>lobortis</a:t>
            </a:r>
            <a:r>
              <a:rPr lang="en-US" dirty="0"/>
              <a:t> ex </a:t>
            </a:r>
            <a:r>
              <a:rPr lang="en-US" dirty="0" err="1"/>
              <a:t>laoreet</a:t>
            </a:r>
            <a:r>
              <a:rPr lang="en-US" dirty="0"/>
              <a:t>. Nam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non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Sed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ac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at </a:t>
            </a:r>
            <a:r>
              <a:rPr lang="en-US" dirty="0" err="1"/>
              <a:t>iaculis</a:t>
            </a:r>
            <a:r>
              <a:rPr lang="en-US" dirty="0"/>
              <a:t> ligula. Cras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ac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lacinia ac. Nunc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.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26B44-AF7E-CD5F-057F-D71199B54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72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625E66-DD3C-A096-2385-9E040B472C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F05598D-2287-42B3-9478-765B9E4858A7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603AB4-5112-1208-8004-37DF7EEEF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361AC56-2A68-015D-EC3B-5094B31C42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11277600" cy="838200"/>
          </a:xfrm>
        </p:spPr>
        <p:txBody>
          <a:bodyPr lIns="0" tIns="0" rIns="0" bIns="0" anchor="b"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E5C5BBC-B383-0FE1-6453-C75C0DF2E8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1752600"/>
            <a:ext cx="11277600" cy="4572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600" i="0">
                <a:solidFill>
                  <a:schemeClr val="bg1"/>
                </a:solidFill>
                <a:latin typeface="+mn-lt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ligula.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vitae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Duis porta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, in </a:t>
            </a:r>
            <a:r>
              <a:rPr lang="en-US" dirty="0" err="1"/>
              <a:t>lobortis</a:t>
            </a:r>
            <a:r>
              <a:rPr lang="en-US" dirty="0"/>
              <a:t> ex </a:t>
            </a:r>
            <a:r>
              <a:rPr lang="en-US" dirty="0" err="1"/>
              <a:t>laoreet</a:t>
            </a:r>
            <a:r>
              <a:rPr lang="en-US" dirty="0"/>
              <a:t>. Nam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non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Sed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ac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at </a:t>
            </a:r>
            <a:r>
              <a:rPr lang="en-US" dirty="0" err="1"/>
              <a:t>iaculis</a:t>
            </a:r>
            <a:r>
              <a:rPr lang="en-US" dirty="0"/>
              <a:t> ligula. Cras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ac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lacinia ac. Nunc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21257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625E66-DD3C-A096-2385-9E040B472C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1AFE39B-3DF5-41C0-B436-1197B59FA9D7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603AB4-5112-1208-8004-37DF7EEEF0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361AC56-2A68-015D-EC3B-5094B31C42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11277600" cy="838200"/>
          </a:xfrm>
        </p:spPr>
        <p:txBody>
          <a:bodyPr lIns="0" tIns="0" rIns="0" bIns="0" anchor="b"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E5C5BBC-B383-0FE1-6453-C75C0DF2E8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1752600"/>
            <a:ext cx="11277600" cy="4572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600" i="0">
                <a:solidFill>
                  <a:schemeClr val="bg1"/>
                </a:solidFill>
                <a:latin typeface="+mn-lt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ligula.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vitae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Duis porta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, in </a:t>
            </a:r>
            <a:r>
              <a:rPr lang="en-US" dirty="0" err="1"/>
              <a:t>lobortis</a:t>
            </a:r>
            <a:r>
              <a:rPr lang="en-US" dirty="0"/>
              <a:t> ex </a:t>
            </a:r>
            <a:r>
              <a:rPr lang="en-US" dirty="0" err="1"/>
              <a:t>laoreet</a:t>
            </a:r>
            <a:r>
              <a:rPr lang="en-US" dirty="0"/>
              <a:t>. Nam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non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Sed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ac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at </a:t>
            </a:r>
            <a:r>
              <a:rPr lang="en-US" dirty="0" err="1"/>
              <a:t>iaculis</a:t>
            </a:r>
            <a:r>
              <a:rPr lang="en-US" dirty="0"/>
              <a:t> ligula. Cras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ac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lacinia ac. Nunc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16819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Light - No Foo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15ECAE-980F-1E8B-DA80-6C0EF8540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11277600" cy="838200"/>
          </a:xfrm>
        </p:spPr>
        <p:txBody>
          <a:bodyPr lIns="0" tIns="0" rIns="0" bIns="0" anchor="b">
            <a:normAutofit/>
          </a:bodyPr>
          <a:lstStyle>
            <a:lvl1pPr algn="l">
              <a:defRPr sz="4200" b="1">
                <a:solidFill>
                  <a:schemeClr val="accent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0086EF71-FE97-4611-A059-01AECEAEC252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26B44-AF7E-CD5F-057F-D71199B54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030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625E66-DD3C-A096-2385-9E040B472C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04ABB85-A40B-4E49-A791-825504F5C850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603AB4-5112-1208-8004-37DF7EEEF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361AC56-2A68-015D-EC3B-5094B31C42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11277600" cy="838200"/>
          </a:xfrm>
        </p:spPr>
        <p:txBody>
          <a:bodyPr lIns="0" tIns="0" rIns="0" bIns="0" anchor="b"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53487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625E66-DD3C-A096-2385-9E040B472C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BEAD860-C093-4D72-BA13-E0831470CC3D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603AB4-5112-1208-8004-37DF7EEEF0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361AC56-2A68-015D-EC3B-5094B31C42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11277600" cy="838200"/>
          </a:xfrm>
        </p:spPr>
        <p:txBody>
          <a:bodyPr lIns="0" tIns="0" rIns="0" bIns="0" anchor="b"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23705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031AE1-72D3-54F6-DBE0-4F8CC01EDA24}"/>
              </a:ext>
            </a:extLst>
          </p:cNvPr>
          <p:cNvCxnSpPr>
            <a:cxnSpLocks/>
          </p:cNvCxnSpPr>
          <p:nvPr userDrawn="1"/>
        </p:nvCxnSpPr>
        <p:spPr>
          <a:xfrm>
            <a:off x="1239052" y="3112925"/>
            <a:ext cx="9371921" cy="686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815ECAE-980F-1E8B-DA80-6C0EF8540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11277600" cy="838200"/>
          </a:xfrm>
        </p:spPr>
        <p:txBody>
          <a:bodyPr lIns="0" tIns="0" rIns="0" bIns="0" anchor="b">
            <a:normAutofit/>
          </a:bodyPr>
          <a:lstStyle>
            <a:lvl1pPr algn="l">
              <a:defRPr sz="4200" b="1">
                <a:solidFill>
                  <a:schemeClr val="accent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5D881D-7DC6-7A3F-FD9D-52559720AA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3009900"/>
            <a:ext cx="497541" cy="212912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1400" b="1" i="0">
                <a:solidFill>
                  <a:schemeClr val="accent1"/>
                </a:solidFill>
                <a:latin typeface="+mn-lt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2024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E785BD0D-1F98-4817-A0FD-AF1FFCD33052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26B44-AF7E-CD5F-057F-D71199B54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03B0A1-46A1-93B5-B3FF-0445A3470EA9}"/>
              </a:ext>
            </a:extLst>
          </p:cNvPr>
          <p:cNvSpPr/>
          <p:nvPr userDrawn="1"/>
        </p:nvSpPr>
        <p:spPr>
          <a:xfrm>
            <a:off x="1024861" y="3011642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A76983-CD9A-83D7-FDEF-88167E5D86C5}"/>
              </a:ext>
            </a:extLst>
          </p:cNvPr>
          <p:cNvSpPr/>
          <p:nvPr userDrawn="1"/>
        </p:nvSpPr>
        <p:spPr>
          <a:xfrm>
            <a:off x="2390338" y="3011642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8BEAFD-1413-36BF-ADB8-208578988B3B}"/>
              </a:ext>
            </a:extLst>
          </p:cNvPr>
          <p:cNvSpPr/>
          <p:nvPr userDrawn="1"/>
        </p:nvSpPr>
        <p:spPr>
          <a:xfrm>
            <a:off x="3761938" y="3011642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540EE5-C2F5-46C4-1C23-F2A2A7F6F3E0}"/>
              </a:ext>
            </a:extLst>
          </p:cNvPr>
          <p:cNvSpPr/>
          <p:nvPr userDrawn="1"/>
        </p:nvSpPr>
        <p:spPr>
          <a:xfrm>
            <a:off x="5133538" y="3011642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3BDFEB-404E-EC34-6632-A541286FC15F}"/>
              </a:ext>
            </a:extLst>
          </p:cNvPr>
          <p:cNvSpPr/>
          <p:nvPr userDrawn="1"/>
        </p:nvSpPr>
        <p:spPr>
          <a:xfrm>
            <a:off x="6505138" y="3011642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FE5DC9-895B-20A2-A155-90EF703F4F5E}"/>
              </a:ext>
            </a:extLst>
          </p:cNvPr>
          <p:cNvSpPr/>
          <p:nvPr userDrawn="1"/>
        </p:nvSpPr>
        <p:spPr>
          <a:xfrm>
            <a:off x="7876738" y="3011642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486E6-E236-1DCA-3314-61DCD4ECAFAA}"/>
              </a:ext>
            </a:extLst>
          </p:cNvPr>
          <p:cNvSpPr/>
          <p:nvPr userDrawn="1"/>
        </p:nvSpPr>
        <p:spPr>
          <a:xfrm>
            <a:off x="9248338" y="3011642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6D911C-D3EA-6CA3-9293-3A356D3C7EEF}"/>
              </a:ext>
            </a:extLst>
          </p:cNvPr>
          <p:cNvSpPr/>
          <p:nvPr userDrawn="1"/>
        </p:nvSpPr>
        <p:spPr>
          <a:xfrm>
            <a:off x="10610973" y="3011642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0D7CF94-8BCE-9951-EAAE-6E755097EB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93578" y="3475225"/>
            <a:ext cx="1133475" cy="32937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95B9245-F472-3A8A-47CF-731593BEF9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0976" y="3475225"/>
            <a:ext cx="1133475" cy="32937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0E7000A4-D7EA-B424-8DEB-26279E110E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36778" y="3475225"/>
            <a:ext cx="1133475" cy="32937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86D0711F-795B-0DF3-19A0-410B9AC9AE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08378" y="3475225"/>
            <a:ext cx="1133475" cy="32937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9E5ABF2D-A094-8BE0-E102-B2358B4859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79978" y="3475225"/>
            <a:ext cx="1133475" cy="32937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2BFF73B7-3F55-8F80-EEE8-D853402AB7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51578" y="3475225"/>
            <a:ext cx="1133475" cy="32937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DDC8883C-F0DF-4B35-AE79-1397946796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596284" y="3475225"/>
            <a:ext cx="1133475" cy="32937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54" name="Text Placeholder 22">
            <a:extLst>
              <a:ext uri="{FF2B5EF4-FFF2-40B4-BE49-F238E27FC236}">
                <a16:creationId xmlns:a16="http://schemas.microsoft.com/office/drawing/2014/main" id="{6B4D5FB2-72AD-B067-E66F-1DDB4E531F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28700" y="3475225"/>
            <a:ext cx="1133475" cy="32937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73" name="Text Placeholder 22">
            <a:extLst>
              <a:ext uri="{FF2B5EF4-FFF2-40B4-BE49-F238E27FC236}">
                <a16:creationId xmlns:a16="http://schemas.microsoft.com/office/drawing/2014/main" id="{FE0E9205-0D31-CDEB-F052-FC49742DD53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398619" y="3932424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74" name="Text Placeholder 22">
            <a:extLst>
              <a:ext uri="{FF2B5EF4-FFF2-40B4-BE49-F238E27FC236}">
                <a16:creationId xmlns:a16="http://schemas.microsoft.com/office/drawing/2014/main" id="{4380D207-24E6-307C-19C1-6334ED8350C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66017" y="3932424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75" name="Text Placeholder 22">
            <a:extLst>
              <a:ext uri="{FF2B5EF4-FFF2-40B4-BE49-F238E27FC236}">
                <a16:creationId xmlns:a16="http://schemas.microsoft.com/office/drawing/2014/main" id="{795EDFAF-74EB-B6D3-1646-1893FF3317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41819" y="3932424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76" name="Text Placeholder 22">
            <a:extLst>
              <a:ext uri="{FF2B5EF4-FFF2-40B4-BE49-F238E27FC236}">
                <a16:creationId xmlns:a16="http://schemas.microsoft.com/office/drawing/2014/main" id="{5C8CC7D7-F88C-76CA-94D2-01FAE2092DE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513419" y="3932424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77" name="Text Placeholder 22">
            <a:extLst>
              <a:ext uri="{FF2B5EF4-FFF2-40B4-BE49-F238E27FC236}">
                <a16:creationId xmlns:a16="http://schemas.microsoft.com/office/drawing/2014/main" id="{EA6F9455-32B2-8B13-250F-0D85622161E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885019" y="3932424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78" name="Text Placeholder 22">
            <a:extLst>
              <a:ext uri="{FF2B5EF4-FFF2-40B4-BE49-F238E27FC236}">
                <a16:creationId xmlns:a16="http://schemas.microsoft.com/office/drawing/2014/main" id="{C0CB5E82-F6E1-BDB1-1B16-22980785B33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256619" y="3932424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79" name="Text Placeholder 22">
            <a:extLst>
              <a:ext uri="{FF2B5EF4-FFF2-40B4-BE49-F238E27FC236}">
                <a16:creationId xmlns:a16="http://schemas.microsoft.com/office/drawing/2014/main" id="{E090CB97-CE60-17DB-C8F4-3055EB6D27C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601325" y="3932424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80" name="Text Placeholder 22">
            <a:extLst>
              <a:ext uri="{FF2B5EF4-FFF2-40B4-BE49-F238E27FC236}">
                <a16:creationId xmlns:a16="http://schemas.microsoft.com/office/drawing/2014/main" id="{A1923041-2AD1-665E-EE16-3C3E9CC1E8F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33741" y="3932424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2663623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031AE1-72D3-54F6-DBE0-4F8CC01EDA24}"/>
              </a:ext>
            </a:extLst>
          </p:cNvPr>
          <p:cNvCxnSpPr>
            <a:cxnSpLocks/>
          </p:cNvCxnSpPr>
          <p:nvPr userDrawn="1"/>
        </p:nvCxnSpPr>
        <p:spPr>
          <a:xfrm>
            <a:off x="1239052" y="1861027"/>
            <a:ext cx="9371921" cy="686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815ECAE-980F-1E8B-DA80-6C0EF8540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11277600" cy="838200"/>
          </a:xfrm>
        </p:spPr>
        <p:txBody>
          <a:bodyPr lIns="0" tIns="0" rIns="0" bIns="0" anchor="b">
            <a:normAutofit/>
          </a:bodyPr>
          <a:lstStyle>
            <a:lvl1pPr algn="l">
              <a:defRPr sz="4200" b="1">
                <a:solidFill>
                  <a:schemeClr val="accent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5D881D-7DC6-7A3F-FD9D-52559720AA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1758002"/>
            <a:ext cx="497541" cy="212912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1400" b="1" i="0">
                <a:solidFill>
                  <a:schemeClr val="accent1"/>
                </a:solidFill>
                <a:latin typeface="+mn-lt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2024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36740392-0751-4A3B-BA56-AE37486DE44A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26B44-AF7E-CD5F-057F-D71199B54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03B0A1-46A1-93B5-B3FF-0445A3470EA9}"/>
              </a:ext>
            </a:extLst>
          </p:cNvPr>
          <p:cNvSpPr/>
          <p:nvPr userDrawn="1"/>
        </p:nvSpPr>
        <p:spPr>
          <a:xfrm>
            <a:off x="1024861" y="1759744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A76983-CD9A-83D7-FDEF-88167E5D86C5}"/>
              </a:ext>
            </a:extLst>
          </p:cNvPr>
          <p:cNvSpPr/>
          <p:nvPr userDrawn="1"/>
        </p:nvSpPr>
        <p:spPr>
          <a:xfrm>
            <a:off x="2390338" y="1759744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8BEAFD-1413-36BF-ADB8-208578988B3B}"/>
              </a:ext>
            </a:extLst>
          </p:cNvPr>
          <p:cNvSpPr/>
          <p:nvPr userDrawn="1"/>
        </p:nvSpPr>
        <p:spPr>
          <a:xfrm>
            <a:off x="3761938" y="1759744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540EE5-C2F5-46C4-1C23-F2A2A7F6F3E0}"/>
              </a:ext>
            </a:extLst>
          </p:cNvPr>
          <p:cNvSpPr/>
          <p:nvPr userDrawn="1"/>
        </p:nvSpPr>
        <p:spPr>
          <a:xfrm>
            <a:off x="5133538" y="1759744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3BDFEB-404E-EC34-6632-A541286FC15F}"/>
              </a:ext>
            </a:extLst>
          </p:cNvPr>
          <p:cNvSpPr/>
          <p:nvPr userDrawn="1"/>
        </p:nvSpPr>
        <p:spPr>
          <a:xfrm>
            <a:off x="6505138" y="1759744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FE5DC9-895B-20A2-A155-90EF703F4F5E}"/>
              </a:ext>
            </a:extLst>
          </p:cNvPr>
          <p:cNvSpPr/>
          <p:nvPr userDrawn="1"/>
        </p:nvSpPr>
        <p:spPr>
          <a:xfrm>
            <a:off x="7876738" y="1759744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486E6-E236-1DCA-3314-61DCD4ECAFAA}"/>
              </a:ext>
            </a:extLst>
          </p:cNvPr>
          <p:cNvSpPr/>
          <p:nvPr userDrawn="1"/>
        </p:nvSpPr>
        <p:spPr>
          <a:xfrm>
            <a:off x="9248338" y="1759744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6D911C-D3EA-6CA3-9293-3A356D3C7EEF}"/>
              </a:ext>
            </a:extLst>
          </p:cNvPr>
          <p:cNvSpPr/>
          <p:nvPr userDrawn="1"/>
        </p:nvSpPr>
        <p:spPr>
          <a:xfrm>
            <a:off x="10610973" y="1759744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0D7CF94-8BCE-9951-EAAE-6E755097EB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93578" y="2223327"/>
            <a:ext cx="1133475" cy="32937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95B9245-F472-3A8A-47CF-731593BEF9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0976" y="2223327"/>
            <a:ext cx="1133475" cy="32937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0E7000A4-D7EA-B424-8DEB-26279E110E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36778" y="2223327"/>
            <a:ext cx="1133475" cy="32937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86D0711F-795B-0DF3-19A0-410B9AC9AE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08378" y="2223327"/>
            <a:ext cx="1133475" cy="32937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9E5ABF2D-A094-8BE0-E102-B2358B4859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79978" y="2223327"/>
            <a:ext cx="1133475" cy="32937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2BFF73B7-3F55-8F80-EEE8-D853402AB7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51578" y="2223327"/>
            <a:ext cx="1133475" cy="32937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DDC8883C-F0DF-4B35-AE79-1397946796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596284" y="2223327"/>
            <a:ext cx="1133475" cy="32937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54" name="Text Placeholder 22">
            <a:extLst>
              <a:ext uri="{FF2B5EF4-FFF2-40B4-BE49-F238E27FC236}">
                <a16:creationId xmlns:a16="http://schemas.microsoft.com/office/drawing/2014/main" id="{6B4D5FB2-72AD-B067-E66F-1DDB4E531F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28700" y="2223327"/>
            <a:ext cx="1133475" cy="32937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1B69DD0-E07D-0EC6-2F7C-979F0FDC039F}"/>
              </a:ext>
            </a:extLst>
          </p:cNvPr>
          <p:cNvCxnSpPr>
            <a:cxnSpLocks/>
          </p:cNvCxnSpPr>
          <p:nvPr userDrawn="1"/>
        </p:nvCxnSpPr>
        <p:spPr>
          <a:xfrm>
            <a:off x="1239052" y="4167685"/>
            <a:ext cx="9371921" cy="686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ubtitle 2">
            <a:extLst>
              <a:ext uri="{FF2B5EF4-FFF2-40B4-BE49-F238E27FC236}">
                <a16:creationId xmlns:a16="http://schemas.microsoft.com/office/drawing/2014/main" id="{6EA13B00-CDAD-D0ED-E328-3584EEFDDBAF}"/>
              </a:ext>
            </a:extLst>
          </p:cNvPr>
          <p:cNvSpPr txBox="1">
            <a:spLocks/>
          </p:cNvSpPr>
          <p:nvPr userDrawn="1"/>
        </p:nvSpPr>
        <p:spPr>
          <a:xfrm>
            <a:off x="457200" y="4064660"/>
            <a:ext cx="497541" cy="212912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accent1"/>
                </a:solidFill>
                <a:latin typeface="+mn-lt"/>
                <a:ea typeface="+mn-ea"/>
                <a:cs typeface="Roboto Serif Medium" pitchFamily="2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AC94C12-8169-40A0-AA4A-38ED5290CB99}"/>
              </a:ext>
            </a:extLst>
          </p:cNvPr>
          <p:cNvSpPr/>
          <p:nvPr userDrawn="1"/>
        </p:nvSpPr>
        <p:spPr>
          <a:xfrm>
            <a:off x="1024861" y="4066402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908EE48-9510-945F-949F-532FC1EC20A5}"/>
              </a:ext>
            </a:extLst>
          </p:cNvPr>
          <p:cNvSpPr/>
          <p:nvPr userDrawn="1"/>
        </p:nvSpPr>
        <p:spPr>
          <a:xfrm>
            <a:off x="2390338" y="4066402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F974BD8-C51A-A791-92C2-323398200187}"/>
              </a:ext>
            </a:extLst>
          </p:cNvPr>
          <p:cNvSpPr/>
          <p:nvPr userDrawn="1"/>
        </p:nvSpPr>
        <p:spPr>
          <a:xfrm>
            <a:off x="3761938" y="4066402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890135D-FB8C-78A6-32C5-FE9495430489}"/>
              </a:ext>
            </a:extLst>
          </p:cNvPr>
          <p:cNvSpPr/>
          <p:nvPr userDrawn="1"/>
        </p:nvSpPr>
        <p:spPr>
          <a:xfrm>
            <a:off x="5133538" y="4066402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A87C888-E972-28E0-2EEC-076E992A5B59}"/>
              </a:ext>
            </a:extLst>
          </p:cNvPr>
          <p:cNvSpPr/>
          <p:nvPr userDrawn="1"/>
        </p:nvSpPr>
        <p:spPr>
          <a:xfrm>
            <a:off x="6505138" y="4066402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A93E69-CAD0-01EC-9665-0BEFC872290A}"/>
              </a:ext>
            </a:extLst>
          </p:cNvPr>
          <p:cNvSpPr/>
          <p:nvPr userDrawn="1"/>
        </p:nvSpPr>
        <p:spPr>
          <a:xfrm>
            <a:off x="7876738" y="4066402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E1B5A75-0FAC-BA4A-7649-5B1B6ED3303B}"/>
              </a:ext>
            </a:extLst>
          </p:cNvPr>
          <p:cNvSpPr/>
          <p:nvPr userDrawn="1"/>
        </p:nvSpPr>
        <p:spPr>
          <a:xfrm>
            <a:off x="9248338" y="4066402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7727A91-FE11-520B-1806-343B39AC3DDC}"/>
              </a:ext>
            </a:extLst>
          </p:cNvPr>
          <p:cNvSpPr/>
          <p:nvPr userDrawn="1"/>
        </p:nvSpPr>
        <p:spPr>
          <a:xfrm>
            <a:off x="10610973" y="4066402"/>
            <a:ext cx="209428" cy="2094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 Placeholder 22">
            <a:extLst>
              <a:ext uri="{FF2B5EF4-FFF2-40B4-BE49-F238E27FC236}">
                <a16:creationId xmlns:a16="http://schemas.microsoft.com/office/drawing/2014/main" id="{CEED6CF6-9A78-7FFA-89E2-394580B8BC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393578" y="4529985"/>
            <a:ext cx="1133475" cy="329184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66" name="Text Placeholder 22">
            <a:extLst>
              <a:ext uri="{FF2B5EF4-FFF2-40B4-BE49-F238E27FC236}">
                <a16:creationId xmlns:a16="http://schemas.microsoft.com/office/drawing/2014/main" id="{86779D51-5D9A-EA96-5301-2A4B301CD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60976" y="4529985"/>
            <a:ext cx="1133475" cy="329184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67" name="Text Placeholder 22">
            <a:extLst>
              <a:ext uri="{FF2B5EF4-FFF2-40B4-BE49-F238E27FC236}">
                <a16:creationId xmlns:a16="http://schemas.microsoft.com/office/drawing/2014/main" id="{6BE336A5-D3E7-95DE-A993-58438E2274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36778" y="4529985"/>
            <a:ext cx="1133475" cy="329184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68" name="Text Placeholder 22">
            <a:extLst>
              <a:ext uri="{FF2B5EF4-FFF2-40B4-BE49-F238E27FC236}">
                <a16:creationId xmlns:a16="http://schemas.microsoft.com/office/drawing/2014/main" id="{69893E58-4265-B39D-C90C-66BD649D86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08378" y="4529985"/>
            <a:ext cx="1133475" cy="329184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69" name="Text Placeholder 22">
            <a:extLst>
              <a:ext uri="{FF2B5EF4-FFF2-40B4-BE49-F238E27FC236}">
                <a16:creationId xmlns:a16="http://schemas.microsoft.com/office/drawing/2014/main" id="{6F2962E0-CCBF-D729-A217-4256F20F31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79978" y="4529985"/>
            <a:ext cx="1133475" cy="329184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70" name="Text Placeholder 22">
            <a:extLst>
              <a:ext uri="{FF2B5EF4-FFF2-40B4-BE49-F238E27FC236}">
                <a16:creationId xmlns:a16="http://schemas.microsoft.com/office/drawing/2014/main" id="{427F722B-F938-27CC-B003-68C18022619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51578" y="4529985"/>
            <a:ext cx="1133475" cy="329184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71" name="Text Placeholder 22">
            <a:extLst>
              <a:ext uri="{FF2B5EF4-FFF2-40B4-BE49-F238E27FC236}">
                <a16:creationId xmlns:a16="http://schemas.microsoft.com/office/drawing/2014/main" id="{EA2C44E4-A6EE-0532-227B-AB5CACC88A5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596284" y="4529985"/>
            <a:ext cx="1133475" cy="329184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72" name="Text Placeholder 22">
            <a:extLst>
              <a:ext uri="{FF2B5EF4-FFF2-40B4-BE49-F238E27FC236}">
                <a16:creationId xmlns:a16="http://schemas.microsoft.com/office/drawing/2014/main" id="{BC22F212-6471-9BD1-00AB-8A1A23926D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8700" y="4529985"/>
            <a:ext cx="1133475" cy="329184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73" name="Text Placeholder 22">
            <a:extLst>
              <a:ext uri="{FF2B5EF4-FFF2-40B4-BE49-F238E27FC236}">
                <a16:creationId xmlns:a16="http://schemas.microsoft.com/office/drawing/2014/main" id="{FE0E9205-0D31-CDEB-F052-FC49742DD53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398619" y="2680526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74" name="Text Placeholder 22">
            <a:extLst>
              <a:ext uri="{FF2B5EF4-FFF2-40B4-BE49-F238E27FC236}">
                <a16:creationId xmlns:a16="http://schemas.microsoft.com/office/drawing/2014/main" id="{4380D207-24E6-307C-19C1-6334ED8350C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66017" y="2680526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75" name="Text Placeholder 22">
            <a:extLst>
              <a:ext uri="{FF2B5EF4-FFF2-40B4-BE49-F238E27FC236}">
                <a16:creationId xmlns:a16="http://schemas.microsoft.com/office/drawing/2014/main" id="{795EDFAF-74EB-B6D3-1646-1893FF3317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41819" y="2680526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76" name="Text Placeholder 22">
            <a:extLst>
              <a:ext uri="{FF2B5EF4-FFF2-40B4-BE49-F238E27FC236}">
                <a16:creationId xmlns:a16="http://schemas.microsoft.com/office/drawing/2014/main" id="{5C8CC7D7-F88C-76CA-94D2-01FAE2092DE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513419" y="2680526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77" name="Text Placeholder 22">
            <a:extLst>
              <a:ext uri="{FF2B5EF4-FFF2-40B4-BE49-F238E27FC236}">
                <a16:creationId xmlns:a16="http://schemas.microsoft.com/office/drawing/2014/main" id="{EA6F9455-32B2-8B13-250F-0D85622161E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885019" y="2680526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78" name="Text Placeholder 22">
            <a:extLst>
              <a:ext uri="{FF2B5EF4-FFF2-40B4-BE49-F238E27FC236}">
                <a16:creationId xmlns:a16="http://schemas.microsoft.com/office/drawing/2014/main" id="{C0CB5E82-F6E1-BDB1-1B16-22980785B33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256619" y="2680526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79" name="Text Placeholder 22">
            <a:extLst>
              <a:ext uri="{FF2B5EF4-FFF2-40B4-BE49-F238E27FC236}">
                <a16:creationId xmlns:a16="http://schemas.microsoft.com/office/drawing/2014/main" id="{E090CB97-CE60-17DB-C8F4-3055EB6D27C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601325" y="2680526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80" name="Text Placeholder 22">
            <a:extLst>
              <a:ext uri="{FF2B5EF4-FFF2-40B4-BE49-F238E27FC236}">
                <a16:creationId xmlns:a16="http://schemas.microsoft.com/office/drawing/2014/main" id="{A1923041-2AD1-665E-EE16-3C3E9CC1E8F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33741" y="2680526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81" name="Text Placeholder 22">
            <a:extLst>
              <a:ext uri="{FF2B5EF4-FFF2-40B4-BE49-F238E27FC236}">
                <a16:creationId xmlns:a16="http://schemas.microsoft.com/office/drawing/2014/main" id="{BB23F155-C1EC-B1DE-3885-D4AD55631A6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398619" y="4981156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82" name="Text Placeholder 22">
            <a:extLst>
              <a:ext uri="{FF2B5EF4-FFF2-40B4-BE49-F238E27FC236}">
                <a16:creationId xmlns:a16="http://schemas.microsoft.com/office/drawing/2014/main" id="{49A1F25F-6524-B0A9-6441-4EB9F9EAD74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766017" y="4981156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83" name="Text Placeholder 22">
            <a:extLst>
              <a:ext uri="{FF2B5EF4-FFF2-40B4-BE49-F238E27FC236}">
                <a16:creationId xmlns:a16="http://schemas.microsoft.com/office/drawing/2014/main" id="{C9326815-3164-CA23-7402-C8246D41D6D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41819" y="4981156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84" name="Text Placeholder 22">
            <a:extLst>
              <a:ext uri="{FF2B5EF4-FFF2-40B4-BE49-F238E27FC236}">
                <a16:creationId xmlns:a16="http://schemas.microsoft.com/office/drawing/2014/main" id="{2B973D35-C81C-7C5D-88C1-657F951F4B7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513419" y="4981156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85" name="Text Placeholder 22">
            <a:extLst>
              <a:ext uri="{FF2B5EF4-FFF2-40B4-BE49-F238E27FC236}">
                <a16:creationId xmlns:a16="http://schemas.microsoft.com/office/drawing/2014/main" id="{74537144-083B-593B-F8A7-41F9E111FC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885019" y="4981156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86" name="Text Placeholder 22">
            <a:extLst>
              <a:ext uri="{FF2B5EF4-FFF2-40B4-BE49-F238E27FC236}">
                <a16:creationId xmlns:a16="http://schemas.microsoft.com/office/drawing/2014/main" id="{D96834E9-0E45-1B50-DE13-39DA14AD64C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256619" y="4981156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87" name="Text Placeholder 22">
            <a:extLst>
              <a:ext uri="{FF2B5EF4-FFF2-40B4-BE49-F238E27FC236}">
                <a16:creationId xmlns:a16="http://schemas.microsoft.com/office/drawing/2014/main" id="{2D08BEF9-615A-FE14-B606-6B5C653F82F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601325" y="4981156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  <p:sp>
        <p:nvSpPr>
          <p:cNvPr id="88" name="Text Placeholder 22">
            <a:extLst>
              <a:ext uri="{FF2B5EF4-FFF2-40B4-BE49-F238E27FC236}">
                <a16:creationId xmlns:a16="http://schemas.microsoft.com/office/drawing/2014/main" id="{2FB2640D-BEC4-0C39-8F20-A8B1A8BD6CC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033741" y="4981156"/>
            <a:ext cx="1133475" cy="100584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902900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15ECAE-980F-1E8B-DA80-6C0EF8540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3429000" cy="1295400"/>
          </a:xfrm>
        </p:spPr>
        <p:txBody>
          <a:bodyPr lIns="0" tIns="0" rIns="0" bIns="0" anchor="b">
            <a:normAutofit/>
          </a:bodyPr>
          <a:lstStyle>
            <a:lvl1pPr algn="l">
              <a:defRPr sz="3000" b="1">
                <a:solidFill>
                  <a:schemeClr val="accent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87D5FF51-D591-45EF-92E9-92F3CF8A17D0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F6CEDE5-9A7E-6F76-38A3-609118C4C0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428070"/>
            <a:ext cx="3429000" cy="389652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i="0">
                <a:solidFill>
                  <a:schemeClr val="tx1"/>
                </a:solidFill>
                <a:latin typeface="+mn-lt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7173272-1B98-FD88-99D8-618B87E81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0" y="457200"/>
            <a:ext cx="3429000" cy="5867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0B897F7-A5EB-AE95-5134-B2553663A18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05800" y="457200"/>
            <a:ext cx="3429000" cy="5867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A08DE2-E747-A4A0-A5A5-DB7C804F94B7}"/>
              </a:ext>
            </a:extLst>
          </p:cNvPr>
          <p:cNvCxnSpPr>
            <a:cxnSpLocks/>
          </p:cNvCxnSpPr>
          <p:nvPr userDrawn="1"/>
        </p:nvCxnSpPr>
        <p:spPr>
          <a:xfrm flipV="1">
            <a:off x="4135755" y="457200"/>
            <a:ext cx="0" cy="5867400"/>
          </a:xfrm>
          <a:prstGeom prst="line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D3CB86D-B752-8BFF-9EF7-9C5FFB95BF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9F25169-3EB5-929F-931C-3076494A31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954213"/>
            <a:ext cx="3429000" cy="403225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748352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go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95F0AE-B182-47C1-66F3-741AA1E262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BE3A15-4FD3-35D3-4E60-A6EE031333B6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7810500" y="1"/>
            <a:ext cx="43815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274320" tIns="274320" rIns="274320" bIns="27432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752600"/>
            <a:ext cx="7353300" cy="2095500"/>
          </a:xfrm>
        </p:spPr>
        <p:txBody>
          <a:bodyPr lIns="0" tIns="0" rIns="0" bIns="0" anchor="b">
            <a:normAutofit/>
          </a:bodyPr>
          <a:lstStyle>
            <a:lvl1pPr algn="l">
              <a:defRPr sz="6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305300"/>
            <a:ext cx="7353300" cy="20193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600" i="1">
                <a:solidFill>
                  <a:schemeClr val="bg1"/>
                </a:solidFill>
                <a:latin typeface="Roboto Serif Medium" pitchFamily="2" charset="0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70E137F-A932-4C88-9024-45EA38C36A26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96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D5E555-4021-CFE7-F8D8-527F0BB29E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640" y="150444"/>
            <a:ext cx="2782596" cy="146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5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89C51A-D915-80B9-588A-512F3D960E0E}"/>
              </a:ext>
            </a:extLst>
          </p:cNvPr>
          <p:cNvSpPr/>
          <p:nvPr userDrawn="1"/>
        </p:nvSpPr>
        <p:spPr>
          <a:xfrm>
            <a:off x="0" y="0"/>
            <a:ext cx="414201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15ECAE-980F-1E8B-DA80-6C0EF8540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3429000" cy="1295400"/>
          </a:xfrm>
        </p:spPr>
        <p:txBody>
          <a:bodyPr lIns="0" tIns="0" rIns="0" bIns="0" anchor="b">
            <a:normAutofit/>
          </a:bodyPr>
          <a:lstStyle>
            <a:lvl1pPr algn="l">
              <a:defRPr sz="3000" b="1">
                <a:solidFill>
                  <a:schemeClr val="bg1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343AEBD8-B4EE-4520-8F81-39B30A015E7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F6CEDE5-9A7E-6F76-38A3-609118C4C0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428070"/>
            <a:ext cx="3429000" cy="389652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i="0">
                <a:solidFill>
                  <a:schemeClr val="bg1"/>
                </a:solidFill>
                <a:latin typeface="+mn-lt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7173272-1B98-FD88-99D8-618B87E81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0" y="457200"/>
            <a:ext cx="3429000" cy="5867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0B897F7-A5EB-AE95-5134-B2553663A18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05800" y="457200"/>
            <a:ext cx="3429000" cy="5867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9F25169-3EB5-929F-931C-3076494A31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954213"/>
            <a:ext cx="3429000" cy="4032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7A30C8-BCD4-2DF5-FA5C-81D74AB26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268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15ECAE-980F-1E8B-DA80-6C0EF8540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3429000" cy="1295400"/>
          </a:xfrm>
        </p:spPr>
        <p:txBody>
          <a:bodyPr lIns="0" tIns="0" rIns="0" bIns="0" anchor="b">
            <a:normAutofit/>
          </a:bodyPr>
          <a:lstStyle>
            <a:lvl1pPr algn="l">
              <a:defRPr sz="3000" b="1">
                <a:solidFill>
                  <a:schemeClr val="accent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4B288A8C-3A6E-4036-A48C-2EEB40AC7F79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F6CEDE5-9A7E-6F76-38A3-609118C4C0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428070"/>
            <a:ext cx="3429000" cy="389652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i="0">
                <a:solidFill>
                  <a:schemeClr val="tx1"/>
                </a:solidFill>
                <a:latin typeface="+mn-lt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7173272-1B98-FD88-99D8-618B87E81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0" y="457200"/>
            <a:ext cx="7353300" cy="5867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A08DE2-E747-A4A0-A5A5-DB7C804F94B7}"/>
              </a:ext>
            </a:extLst>
          </p:cNvPr>
          <p:cNvCxnSpPr>
            <a:cxnSpLocks/>
          </p:cNvCxnSpPr>
          <p:nvPr userDrawn="1"/>
        </p:nvCxnSpPr>
        <p:spPr>
          <a:xfrm flipV="1">
            <a:off x="4135755" y="457200"/>
            <a:ext cx="0" cy="5867400"/>
          </a:xfrm>
          <a:prstGeom prst="line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D3CB86D-B752-8BFF-9EF7-9C5FFB95BF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9F25169-3EB5-929F-931C-3076494A31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954213"/>
            <a:ext cx="3429000" cy="403225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588417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89C51A-D915-80B9-588A-512F3D960E0E}"/>
              </a:ext>
            </a:extLst>
          </p:cNvPr>
          <p:cNvSpPr/>
          <p:nvPr userDrawn="1"/>
        </p:nvSpPr>
        <p:spPr>
          <a:xfrm>
            <a:off x="0" y="0"/>
            <a:ext cx="414201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15ECAE-980F-1E8B-DA80-6C0EF8540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3429000" cy="1295400"/>
          </a:xfrm>
        </p:spPr>
        <p:txBody>
          <a:bodyPr lIns="0" tIns="0" rIns="0" bIns="0" anchor="b">
            <a:normAutofit/>
          </a:bodyPr>
          <a:lstStyle>
            <a:lvl1pPr algn="l">
              <a:defRPr sz="3000" b="1">
                <a:solidFill>
                  <a:schemeClr val="bg1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BB3B35AD-255C-42B0-B50E-15D809D81A0F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F6CEDE5-9A7E-6F76-38A3-609118C4C0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428070"/>
            <a:ext cx="3429000" cy="389652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i="0">
                <a:solidFill>
                  <a:schemeClr val="bg1"/>
                </a:solidFill>
                <a:latin typeface="+mn-lt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7173272-1B98-FD88-99D8-618B87E81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0" y="457200"/>
            <a:ext cx="7353300" cy="5867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9F25169-3EB5-929F-931C-3076494A31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954213"/>
            <a:ext cx="3429000" cy="4032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7A30C8-BCD4-2DF5-FA5C-81D74AB26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207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5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752599"/>
            <a:ext cx="5334000" cy="800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18435"/>
            <a:ext cx="5333999" cy="33712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752599"/>
            <a:ext cx="5410200" cy="800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818435"/>
            <a:ext cx="5410199" cy="33712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6E397BE-C6E4-45A9-8E73-0089786AC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FA06836D-3F6E-49BB-AAB1-7F8AAB58E19E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9A50371-6C8B-4C31-568A-D5BC43C3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32009C1-B434-43F3-C995-A6650AB1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95791B-235D-E476-6323-F1381B54D3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C54C39F-3B13-AA1A-00C0-05DEAF4CB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11277600" cy="838200"/>
          </a:xfrm>
        </p:spPr>
        <p:txBody>
          <a:bodyPr lIns="0" tIns="0" rIns="0" bIns="0" anchor="b">
            <a:normAutofit/>
          </a:bodyPr>
          <a:lstStyle>
            <a:lvl1pPr algn="l">
              <a:defRPr sz="3000" b="1">
                <a:solidFill>
                  <a:schemeClr val="accent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083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48" userDrawn="1">
          <p15:clr>
            <a:srgbClr val="FBAE40"/>
          </p15:clr>
        </p15:guide>
        <p15:guide id="2" pos="3984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15ECAE-980F-1E8B-DA80-6C0EF8540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7353300" cy="838200"/>
          </a:xfrm>
        </p:spPr>
        <p:txBody>
          <a:bodyPr lIns="0" tIns="0" rIns="0" bIns="0" anchor="b">
            <a:normAutofit/>
          </a:bodyPr>
          <a:lstStyle>
            <a:lvl1pPr algn="l">
              <a:defRPr sz="3000" b="1">
                <a:solidFill>
                  <a:schemeClr val="accent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BD8D646D-E43D-48FF-AE8E-C840A0A7FD6A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F6CEDE5-9A7E-6F76-38A3-609118C4C0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531620"/>
            <a:ext cx="7353300" cy="102108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i="0">
                <a:solidFill>
                  <a:schemeClr val="tx1"/>
                </a:solidFill>
                <a:latin typeface="+mn-lt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E3CEB9B-C414-69FE-1F2D-600022A60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3503295"/>
            <a:ext cx="3429000" cy="28213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A7217E7-245A-81B7-AE99-2DEA05684E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1500" y="3503295"/>
            <a:ext cx="3429000" cy="28213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3893768-48D1-BF3F-1B5D-DA0A07A67D4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05800" y="3503295"/>
            <a:ext cx="3429000" cy="28213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AF10AA-7C65-8468-E77C-A8F848C4BD74}"/>
              </a:ext>
            </a:extLst>
          </p:cNvPr>
          <p:cNvCxnSpPr/>
          <p:nvPr userDrawn="1"/>
        </p:nvCxnSpPr>
        <p:spPr>
          <a:xfrm>
            <a:off x="422910" y="2775585"/>
            <a:ext cx="11277600" cy="0"/>
          </a:xfrm>
          <a:prstGeom prst="line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973DE11-324D-9BBF-12C3-B20177B4E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9DCC52F2-FB34-DA91-8FD5-5679EBC5A5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009900"/>
            <a:ext cx="3429000" cy="403225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CA6DD79-98CB-2BEA-C332-BB1982C507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1500" y="3009900"/>
            <a:ext cx="3429000" cy="403225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78471-259D-C915-2D32-238A303113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05800" y="3009900"/>
            <a:ext cx="3429000" cy="403225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891981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 -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15ECAE-980F-1E8B-DA80-6C0EF8540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7353300" cy="838200"/>
          </a:xfrm>
        </p:spPr>
        <p:txBody>
          <a:bodyPr lIns="0" tIns="0" rIns="0" bIns="0" anchor="b">
            <a:normAutofit/>
          </a:bodyPr>
          <a:lstStyle>
            <a:lvl1pPr algn="l">
              <a:defRPr sz="3000" b="1">
                <a:solidFill>
                  <a:schemeClr val="accent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72F280C3-9663-426E-8422-C7B40649AE02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F6CEDE5-9A7E-6F76-38A3-609118C4C0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531620"/>
            <a:ext cx="7353300" cy="102108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i="0">
                <a:solidFill>
                  <a:schemeClr val="tx1"/>
                </a:solidFill>
                <a:latin typeface="+mn-lt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E3CEB9B-C414-69FE-1F2D-600022A60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3503295"/>
            <a:ext cx="2478024" cy="28213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A7217E7-245A-81B7-AE99-2DEA05684E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390900" y="3503295"/>
            <a:ext cx="2478024" cy="28213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3893768-48D1-BF3F-1B5D-DA0A07A67D4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24600" y="3503295"/>
            <a:ext cx="2478024" cy="28213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AF10AA-7C65-8468-E77C-A8F848C4BD74}"/>
              </a:ext>
            </a:extLst>
          </p:cNvPr>
          <p:cNvCxnSpPr/>
          <p:nvPr userDrawn="1"/>
        </p:nvCxnSpPr>
        <p:spPr>
          <a:xfrm>
            <a:off x="422910" y="2775585"/>
            <a:ext cx="11277600" cy="0"/>
          </a:xfrm>
          <a:prstGeom prst="line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973DE11-324D-9BBF-12C3-B20177B4E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9DCC52F2-FB34-DA91-8FD5-5679EBC5A5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009900"/>
            <a:ext cx="2478024" cy="403225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CA6DD79-98CB-2BEA-C332-BB1982C507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90900" y="3009900"/>
            <a:ext cx="2478024" cy="403225"/>
          </a:xfrm>
        </p:spPr>
        <p:txBody>
          <a:bodyPr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578471-259D-C915-2D32-238A303113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600" y="3009900"/>
            <a:ext cx="2478024" cy="403225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1D46200-6FD2-6800-FEEB-AB71829F16EF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9256776" y="3503295"/>
            <a:ext cx="2478024" cy="28213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78397BC-A39F-0827-F829-B186939B3B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56776" y="3009900"/>
            <a:ext cx="2478024" cy="403225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193394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80EC9409-2480-4495-ACDB-4E0BE192DBA6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3DE11-324D-9BBF-12C3-B20177B4E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1F96B43C-D90A-B5DC-04CF-ED17CE7770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1" y="457200"/>
            <a:ext cx="112776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92411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- 2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5333999" cy="58673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4600" y="457200"/>
            <a:ext cx="5410199" cy="5867399"/>
          </a:xfrm>
        </p:spPr>
        <p:txBody>
          <a:bodyPr/>
          <a:lstStyle/>
          <a:p>
            <a:pPr lvl="0"/>
            <a:r>
              <a:rPr lang="en-US" dirty="0" err="1"/>
              <a:t>Cick</a:t>
            </a:r>
            <a:r>
              <a:rPr lang="en-US" dirty="0"/>
              <a:t>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6E397BE-C6E4-45A9-8E73-0089786AC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A4B46A02-A8CF-44C7-A7EE-3CDB3717100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9A50371-6C8B-4C31-568A-D5BC43C3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32009C1-B434-43F3-C995-A6650AB1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95791B-235D-E476-6323-F1381B54D3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35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48" userDrawn="1">
          <p15:clr>
            <a:srgbClr val="FBAE40"/>
          </p15:clr>
        </p15:guide>
        <p15:guide id="2" pos="3984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- 3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457200"/>
            <a:ext cx="3429000" cy="58673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381501" y="457200"/>
            <a:ext cx="3429000" cy="5867399"/>
          </a:xfrm>
        </p:spPr>
        <p:txBody>
          <a:bodyPr/>
          <a:lstStyle/>
          <a:p>
            <a:pPr lvl="0"/>
            <a:r>
              <a:rPr lang="en-US" dirty="0" err="1"/>
              <a:t>Cick</a:t>
            </a:r>
            <a:r>
              <a:rPr lang="en-US" dirty="0"/>
              <a:t>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6E397BE-C6E4-45A9-8E73-0089786AC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546EE813-6767-427F-AD9F-26B5F6C6870F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9A50371-6C8B-4C31-568A-D5BC43C3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32009C1-B434-43F3-C995-A6650AB1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95791B-235D-E476-6323-F1381B54D3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237D0-11A5-4660-7D67-28A26950A5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05800" y="457200"/>
            <a:ext cx="34290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9436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48" userDrawn="1">
          <p15:clr>
            <a:srgbClr val="FBAE40"/>
          </p15:clr>
        </p15:guide>
        <p15:guide id="2" pos="3984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- 4 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1"/>
            <a:ext cx="5333999" cy="2651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4600" y="457201"/>
            <a:ext cx="5410199" cy="2651760"/>
          </a:xfrm>
        </p:spPr>
        <p:txBody>
          <a:bodyPr/>
          <a:lstStyle/>
          <a:p>
            <a:pPr lvl="0"/>
            <a:r>
              <a:rPr lang="en-US" dirty="0" err="1"/>
              <a:t>Cick</a:t>
            </a:r>
            <a:r>
              <a:rPr lang="en-US" dirty="0"/>
              <a:t>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6E397BE-C6E4-45A9-8E73-0089786AC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70065BDB-CE00-476C-9876-CAECD5FBDAFA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9A50371-6C8B-4C31-568A-D5BC43C3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32009C1-B434-43F3-C995-A6650AB1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95791B-235D-E476-6323-F1381B54D3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ACB30CE-E18B-C8EC-8FEE-DD33327967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24601" y="3672840"/>
            <a:ext cx="5410199" cy="2651760"/>
          </a:xfrm>
        </p:spPr>
        <p:txBody>
          <a:bodyPr/>
          <a:lstStyle/>
          <a:p>
            <a:pPr lvl="0"/>
            <a:r>
              <a:rPr lang="en-US" dirty="0" err="1"/>
              <a:t>Cick</a:t>
            </a:r>
            <a:r>
              <a:rPr lang="en-US" dirty="0"/>
              <a:t>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96510BF-F9A6-BCE7-5C16-A092F92BF1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7200" y="3672840"/>
            <a:ext cx="5333999" cy="2651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635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48" userDrawn="1">
          <p15:clr>
            <a:srgbClr val="FBAE40"/>
          </p15:clr>
        </p15:guide>
        <p15:guide id="2" pos="398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ogo -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95F0AE-B182-47C1-66F3-741AA1E262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752600"/>
            <a:ext cx="7353300" cy="2095500"/>
          </a:xfrm>
        </p:spPr>
        <p:txBody>
          <a:bodyPr lIns="0" tIns="0" rIns="0" bIns="0" anchor="b">
            <a:normAutofit/>
          </a:bodyPr>
          <a:lstStyle>
            <a:lvl1pPr algn="l">
              <a:defRPr sz="6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305300"/>
            <a:ext cx="7353300" cy="20193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600" i="1">
                <a:solidFill>
                  <a:schemeClr val="bg1"/>
                </a:solidFill>
                <a:latin typeface="Roboto Serif Medium" pitchFamily="2" charset="0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3639BECE-BE13-4B0C-BFD7-E0F606C09095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896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D5E555-4021-CFE7-F8D8-527F0BB29E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640" y="150444"/>
            <a:ext cx="2782596" cy="146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178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3" y="304811"/>
            <a:ext cx="10668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2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1252" y="1752600"/>
            <a:ext cx="5232400" cy="42672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F03F1-B05C-44A8-9046-BFCCF755E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68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BE3A15-4FD3-35D3-4E60-A6EE031333B6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7810500" y="1"/>
            <a:ext cx="43815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274320" tIns="274320" rIns="274320" bIns="27432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7353300" cy="2095500"/>
          </a:xfrm>
        </p:spPr>
        <p:txBody>
          <a:bodyPr lIns="0" tIns="0" rIns="0" bIns="0" anchor="b">
            <a:normAutofit/>
          </a:bodyPr>
          <a:lstStyle>
            <a:lvl1pPr algn="l">
              <a:defRPr sz="64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09900"/>
            <a:ext cx="7353300" cy="33147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600" i="1">
                <a:solidFill>
                  <a:schemeClr val="accent1"/>
                </a:solidFill>
                <a:latin typeface="Roboto Serif Medium" pitchFamily="2" charset="0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8252537C-8FA5-4BCB-A1C9-46999CBBCF4C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CE5D7-8D76-F7E4-EC20-9B81646C27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988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 - No Foo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BE3A15-4FD3-35D3-4E60-A6EE031333B6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7810500" y="1"/>
            <a:ext cx="43815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274320" tIns="274320" rIns="274320" bIns="27432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7353300" cy="2095500"/>
          </a:xfrm>
        </p:spPr>
        <p:txBody>
          <a:bodyPr lIns="0" tIns="0" rIns="0" bIns="0" anchor="b">
            <a:normAutofit/>
          </a:bodyPr>
          <a:lstStyle>
            <a:lvl1pPr algn="l">
              <a:defRPr sz="64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09900"/>
            <a:ext cx="7353300" cy="33147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600" i="1">
                <a:solidFill>
                  <a:schemeClr val="accent1"/>
                </a:solidFill>
                <a:latin typeface="Roboto Serif Medium" pitchFamily="2" charset="0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9EE9487C-CDED-4222-8F2E-378AE183E0E0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CE5D7-8D76-F7E4-EC20-9B81646C27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074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93138E-2978-AD01-A0C9-7B052AEEE8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BF1171F-D9AF-FC0E-1A95-DF7196305DD3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7810500" y="1"/>
            <a:ext cx="43815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274320" tIns="274320" rIns="274320" bIns="274320" anchor="t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7353300" cy="2095500"/>
          </a:xfrm>
        </p:spPr>
        <p:txBody>
          <a:bodyPr lIns="0" tIns="0" rIns="0" bIns="0" anchor="b">
            <a:normAutofit/>
          </a:bodyPr>
          <a:lstStyle>
            <a:lvl1pPr algn="l">
              <a:defRPr sz="6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09900"/>
            <a:ext cx="7353300" cy="33147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600" i="1">
                <a:solidFill>
                  <a:schemeClr val="bg1"/>
                </a:solidFill>
                <a:latin typeface="Roboto Serif Medium" pitchFamily="2" charset="0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0151B45A-0F8C-4C4D-87B5-5911FA0FD892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ECCA84-F6A7-CBED-69C3-E876DB53B4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036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5AFF9AB-5F02-34A7-2EB6-E6290E53568F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7810500" y="1"/>
            <a:ext cx="43815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274320" tIns="274320" rIns="274320" bIns="27432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15ECAE-980F-1E8B-DA80-6C0EF8540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6896100" cy="2095500"/>
          </a:xfrm>
        </p:spPr>
        <p:txBody>
          <a:bodyPr lIns="0" tIns="0" rIns="0" bIns="0" anchor="b">
            <a:normAutofit/>
          </a:bodyPr>
          <a:lstStyle>
            <a:lvl1pPr algn="l">
              <a:defRPr sz="4200" b="1">
                <a:solidFill>
                  <a:schemeClr val="accent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5D881D-7DC6-7A3F-FD9D-52559720A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009900"/>
            <a:ext cx="6896100" cy="33147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i="0">
                <a:solidFill>
                  <a:schemeClr val="tx1"/>
                </a:solidFill>
                <a:latin typeface="+mn-lt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D4F5993A-7EC0-4EF0-87BB-525D53797DC7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26B44-AF7E-CD5F-057F-D71199B54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69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Light - No Foo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5AFF9AB-5F02-34A7-2EB6-E6290E53568F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7810500" y="1"/>
            <a:ext cx="43815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274320" tIns="274320" rIns="274320" bIns="27432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15ECAE-980F-1E8B-DA80-6C0EF8540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6896100" cy="2095500"/>
          </a:xfrm>
        </p:spPr>
        <p:txBody>
          <a:bodyPr lIns="0" tIns="0" rIns="0" bIns="0" anchor="b">
            <a:normAutofit/>
          </a:bodyPr>
          <a:lstStyle>
            <a:lvl1pPr algn="l">
              <a:defRPr sz="4200" b="1">
                <a:solidFill>
                  <a:schemeClr val="accent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5D881D-7DC6-7A3F-FD9D-52559720A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009900"/>
            <a:ext cx="6896100" cy="33147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i="0">
                <a:solidFill>
                  <a:schemeClr val="tx1"/>
                </a:solidFill>
                <a:latin typeface="+mn-lt"/>
                <a:cs typeface="Roboto Serif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380482-9099-2FDB-8638-D35A77B8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239B0A75-C65F-493B-856E-0D738B52F93F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47E517-99AA-9EAC-E86E-D7069F44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B4BDA8-8A72-804D-79CF-273DEF02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z="1400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26B44-AF7E-CD5F-057F-D71199B54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09" y="6346403"/>
            <a:ext cx="731520" cy="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82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7600" cy="838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11277600" cy="43510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D7E35-331D-8576-FF09-C034EDB9C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F099E83D-0AD4-4E07-A7BC-1ACA5463380D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4B639-0C60-7047-C10C-E6E781847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36665-629C-ED98-AAF8-B2652725B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076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8" r:id="rId2"/>
    <p:sldLayoutId id="2147483695" r:id="rId3"/>
    <p:sldLayoutId id="2147483696" r:id="rId4"/>
    <p:sldLayoutId id="2147483673" r:id="rId5"/>
    <p:sldLayoutId id="2147483699" r:id="rId6"/>
    <p:sldLayoutId id="2147483685" r:id="rId7"/>
    <p:sldLayoutId id="2147483674" r:id="rId8"/>
    <p:sldLayoutId id="2147483700" r:id="rId9"/>
    <p:sldLayoutId id="2147483686" r:id="rId10"/>
    <p:sldLayoutId id="2147483697" r:id="rId11"/>
    <p:sldLayoutId id="2147483683" r:id="rId12"/>
    <p:sldLayoutId id="2147483687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84" userDrawn="1">
          <p15:clr>
            <a:srgbClr val="F26B43"/>
          </p15:clr>
        </p15:guide>
        <p15:guide id="2" pos="2448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6" pos="4920" userDrawn="1">
          <p15:clr>
            <a:srgbClr val="F26B43"/>
          </p15:clr>
        </p15:guide>
        <p15:guide id="7" pos="2760" userDrawn="1">
          <p15:clr>
            <a:srgbClr val="F26B43"/>
          </p15:clr>
        </p15:guide>
        <p15:guide id="8" pos="5232" userDrawn="1">
          <p15:clr>
            <a:srgbClr val="F26B43"/>
          </p15:clr>
        </p15:guide>
        <p15:guide id="9" orient="horz" pos="816" userDrawn="1">
          <p15:clr>
            <a:srgbClr val="F26B43"/>
          </p15:clr>
        </p15:guide>
        <p15:guide id="10" orient="horz" pos="3504" userDrawn="1">
          <p15:clr>
            <a:srgbClr val="F26B43"/>
          </p15:clr>
        </p15:guide>
        <p15:guide id="11" orient="horz" pos="1104" userDrawn="1">
          <p15:clr>
            <a:srgbClr val="F26B43"/>
          </p15:clr>
        </p15:guide>
        <p15:guide id="12" orient="horz" pos="3216" userDrawn="1">
          <p15:clr>
            <a:srgbClr val="F26B43"/>
          </p15:clr>
        </p15:guide>
        <p15:guide id="13" orient="horz" pos="1608" userDrawn="1">
          <p15:clr>
            <a:srgbClr val="F26B43"/>
          </p15:clr>
        </p15:guide>
        <p15:guide id="14" orient="horz" pos="2712" userDrawn="1">
          <p15:clr>
            <a:srgbClr val="F26B43"/>
          </p15:clr>
        </p15:guide>
        <p15:guide id="15" orient="horz" pos="1896" userDrawn="1">
          <p15:clr>
            <a:srgbClr val="F26B43"/>
          </p15:clr>
        </p15:guide>
        <p15:guide id="16" orient="horz" pos="24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7600" cy="838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11277600" cy="43510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D7E35-331D-8576-FF09-C034EDB9C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43AC2C4E-09BC-42A0-9624-2ED06583526D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4B639-0C60-7047-C10C-E6E781847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36665-629C-ED98-AAF8-B2652725B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788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6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84" userDrawn="1">
          <p15:clr>
            <a:srgbClr val="F26B43"/>
          </p15:clr>
        </p15:guide>
        <p15:guide id="2" pos="2448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6" pos="4920" userDrawn="1">
          <p15:clr>
            <a:srgbClr val="F26B43"/>
          </p15:clr>
        </p15:guide>
        <p15:guide id="7" pos="2760" userDrawn="1">
          <p15:clr>
            <a:srgbClr val="F26B43"/>
          </p15:clr>
        </p15:guide>
        <p15:guide id="8" pos="5232" userDrawn="1">
          <p15:clr>
            <a:srgbClr val="F26B43"/>
          </p15:clr>
        </p15:guide>
        <p15:guide id="9" orient="horz" pos="816" userDrawn="1">
          <p15:clr>
            <a:srgbClr val="F26B43"/>
          </p15:clr>
        </p15:guide>
        <p15:guide id="10" orient="horz" pos="3504" userDrawn="1">
          <p15:clr>
            <a:srgbClr val="F26B43"/>
          </p15:clr>
        </p15:guide>
        <p15:guide id="11" orient="horz" pos="1104" userDrawn="1">
          <p15:clr>
            <a:srgbClr val="F26B43"/>
          </p15:clr>
        </p15:guide>
        <p15:guide id="12" orient="horz" pos="3216" userDrawn="1">
          <p15:clr>
            <a:srgbClr val="F26B43"/>
          </p15:clr>
        </p15:guide>
        <p15:guide id="13" orient="horz" pos="1608" userDrawn="1">
          <p15:clr>
            <a:srgbClr val="F26B43"/>
          </p15:clr>
        </p15:guide>
        <p15:guide id="14" orient="horz" pos="2712" userDrawn="1">
          <p15:clr>
            <a:srgbClr val="F26B43"/>
          </p15:clr>
        </p15:guide>
        <p15:guide id="15" orient="horz" pos="1896" userDrawn="1">
          <p15:clr>
            <a:srgbClr val="F26B43"/>
          </p15:clr>
        </p15:guide>
        <p15:guide id="16" orient="horz" pos="242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7600" cy="838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11277600" cy="43510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D7E35-331D-8576-FF09-C034EDB9C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B871EBE8-ED10-41A5-A234-20165F49A9E9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4B639-0C60-7047-C10C-E6E781847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36665-629C-ED98-AAF8-B2652725B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965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84" userDrawn="1">
          <p15:clr>
            <a:srgbClr val="F26B43"/>
          </p15:clr>
        </p15:guide>
        <p15:guide id="2" pos="2448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6" pos="4920" userDrawn="1">
          <p15:clr>
            <a:srgbClr val="F26B43"/>
          </p15:clr>
        </p15:guide>
        <p15:guide id="7" pos="2760" userDrawn="1">
          <p15:clr>
            <a:srgbClr val="F26B43"/>
          </p15:clr>
        </p15:guide>
        <p15:guide id="8" pos="5232" userDrawn="1">
          <p15:clr>
            <a:srgbClr val="F26B43"/>
          </p15:clr>
        </p15:guide>
        <p15:guide id="9" orient="horz" pos="816" userDrawn="1">
          <p15:clr>
            <a:srgbClr val="F26B43"/>
          </p15:clr>
        </p15:guide>
        <p15:guide id="10" orient="horz" pos="3504" userDrawn="1">
          <p15:clr>
            <a:srgbClr val="F26B43"/>
          </p15:clr>
        </p15:guide>
        <p15:guide id="11" orient="horz" pos="1104" userDrawn="1">
          <p15:clr>
            <a:srgbClr val="F26B43"/>
          </p15:clr>
        </p15:guide>
        <p15:guide id="12" orient="horz" pos="3216" userDrawn="1">
          <p15:clr>
            <a:srgbClr val="F26B43"/>
          </p15:clr>
        </p15:guide>
        <p15:guide id="13" orient="horz" pos="1608" userDrawn="1">
          <p15:clr>
            <a:srgbClr val="F26B43"/>
          </p15:clr>
        </p15:guide>
        <p15:guide id="14" orient="horz" pos="2712" userDrawn="1">
          <p15:clr>
            <a:srgbClr val="F26B43"/>
          </p15:clr>
        </p15:guide>
        <p15:guide id="15" orient="horz" pos="1896" userDrawn="1">
          <p15:clr>
            <a:srgbClr val="F26B43"/>
          </p15:clr>
        </p15:guide>
        <p15:guide id="16" orient="horz" pos="242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7600" cy="838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11277600" cy="43510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D7E35-331D-8576-FF09-C034EDB9C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97239" y="6484104"/>
            <a:ext cx="2312671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AC61F7CF-1F3E-4758-AEE4-8731C9EC244E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4B639-0C60-7047-C10C-E6E781847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12544" y="6484104"/>
            <a:ext cx="7077075" cy="25145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36665-629C-ED98-AAF8-B2652725B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5625" y="6484104"/>
            <a:ext cx="1019175" cy="25717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 b="1"/>
            </a:lvl1pPr>
          </a:lstStyle>
          <a:p>
            <a:fld id="{E51FB1A3-686B-46A4-A53C-5243AC33830F}" type="slidenum">
              <a:rPr lang="en-US" smtClean="0">
                <a:latin typeface="+mj-lt"/>
              </a:rPr>
              <a:pPr/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33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65" r:id="rId2"/>
    <p:sldLayoutId id="2147483784" r:id="rId3"/>
    <p:sldLayoutId id="2147483787" r:id="rId4"/>
    <p:sldLayoutId id="2147483767" r:id="rId5"/>
    <p:sldLayoutId id="2147483785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9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84" userDrawn="1">
          <p15:clr>
            <a:srgbClr val="F26B43"/>
          </p15:clr>
        </p15:guide>
        <p15:guide id="2" pos="2448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6" pos="4920" userDrawn="1">
          <p15:clr>
            <a:srgbClr val="F26B43"/>
          </p15:clr>
        </p15:guide>
        <p15:guide id="7" pos="2760" userDrawn="1">
          <p15:clr>
            <a:srgbClr val="F26B43"/>
          </p15:clr>
        </p15:guide>
        <p15:guide id="8" pos="5232" userDrawn="1">
          <p15:clr>
            <a:srgbClr val="F26B43"/>
          </p15:clr>
        </p15:guide>
        <p15:guide id="9" orient="horz" pos="816" userDrawn="1">
          <p15:clr>
            <a:srgbClr val="F26B43"/>
          </p15:clr>
        </p15:guide>
        <p15:guide id="10" orient="horz" pos="3504" userDrawn="1">
          <p15:clr>
            <a:srgbClr val="F26B43"/>
          </p15:clr>
        </p15:guide>
        <p15:guide id="11" orient="horz" pos="1104" userDrawn="1">
          <p15:clr>
            <a:srgbClr val="F26B43"/>
          </p15:clr>
        </p15:guide>
        <p15:guide id="12" orient="horz" pos="3216" userDrawn="1">
          <p15:clr>
            <a:srgbClr val="F26B43"/>
          </p15:clr>
        </p15:guide>
        <p15:guide id="13" orient="horz" pos="1608" userDrawn="1">
          <p15:clr>
            <a:srgbClr val="F26B43"/>
          </p15:clr>
        </p15:guide>
        <p15:guide id="14" orient="horz" pos="2712" userDrawn="1">
          <p15:clr>
            <a:srgbClr val="F26B43"/>
          </p15:clr>
        </p15:guide>
        <p15:guide id="15" orient="horz" pos="1896" userDrawn="1">
          <p15:clr>
            <a:srgbClr val="F26B43"/>
          </p15:clr>
        </p15:guide>
        <p15:guide id="16" orient="horz" pos="24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C2E1DEC-1CED-FDFE-37D0-DC09E2E4C0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7F6E2A-AE92-360B-80DA-5ABA4AC658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200" dirty="0"/>
              <a:t>Social Security:</a:t>
            </a:r>
            <a:br>
              <a:rPr lang="en-US" sz="5000" dirty="0"/>
            </a:br>
            <a:r>
              <a:rPr lang="en-US" sz="5000" dirty="0"/>
              <a:t>What Should You Know?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EF7FA5B-E901-EC79-63CB-310A3C55F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162549"/>
            <a:ext cx="7353300" cy="145014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Christine Wade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Information &amp; Communication Center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2024 Annual Delegates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E8C5F-31BD-E5A2-E813-987DFB64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mtClean="0">
                <a:latin typeface="+mj-lt"/>
              </a:rPr>
              <a:pPr/>
              <a:t>1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1036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54216-1C2C-52E9-D98F-AB6B652DA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Maximum Taxable Earnings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F1DB1-BEA5-8C94-EA5C-1B00492C8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683BC-F76F-8B48-E3C8-4067B88B3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33692-A784-A597-D95A-656C0E8D8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10</a:t>
            </a:fld>
            <a:endParaRPr lang="en-US" dirty="0"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FAF75D-9EB2-9D96-54F5-50F305856E64}"/>
              </a:ext>
            </a:extLst>
          </p:cNvPr>
          <p:cNvGrpSpPr/>
          <p:nvPr/>
        </p:nvGrpSpPr>
        <p:grpSpPr>
          <a:xfrm>
            <a:off x="1430632" y="1521155"/>
            <a:ext cx="9330735" cy="4737193"/>
            <a:chOff x="277393" y="2213830"/>
            <a:chExt cx="8135659" cy="4719665"/>
          </a:xfrm>
        </p:grpSpPr>
        <p:pic>
          <p:nvPicPr>
            <p:cNvPr id="12" name="Picture 1" descr="Table&#10;&#10;Description automatically generated">
              <a:extLst>
                <a:ext uri="{FF2B5EF4-FFF2-40B4-BE49-F238E27FC236}">
                  <a16:creationId xmlns:a16="http://schemas.microsoft.com/office/drawing/2014/main" id="{43939C2B-D032-188A-85CC-A679181CBF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77393" y="2213830"/>
              <a:ext cx="8135659" cy="4719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980281-6C0A-A523-2402-08F1FF7673BD}"/>
                </a:ext>
              </a:extLst>
            </p:cNvPr>
            <p:cNvSpPr txBox="1"/>
            <p:nvPr/>
          </p:nvSpPr>
          <p:spPr>
            <a:xfrm>
              <a:off x="6038807" y="6207163"/>
              <a:ext cx="2298946" cy="682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95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2023	         	               160,200</a:t>
              </a:r>
            </a:p>
            <a:p>
              <a:pPr>
                <a:spcBef>
                  <a:spcPts val="450"/>
                </a:spcBef>
              </a:pPr>
              <a:r>
                <a:rPr lang="en-US" sz="95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2024		               168,600</a:t>
              </a:r>
            </a:p>
            <a:p>
              <a:pPr>
                <a:spcBef>
                  <a:spcPts val="500"/>
                </a:spcBef>
              </a:pPr>
              <a:r>
                <a:rPr lang="en-US" sz="95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2025		               176,100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8282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AD6A9-91EF-9BD3-5D2B-2DF2AFC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857F-9DD9-4EBA-A9C9-2513BC2DEC2A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8BC7E-2B2B-4454-0C6A-37141190C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40438-6272-1627-0C34-84945209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11</a:t>
            </a:fld>
            <a:endParaRPr lang="en-US" dirty="0">
              <a:latin typeface="+mj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EEAAD5-BA3A-CD1C-1EDE-5A98364453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latin typeface="+mn-lt"/>
              </a:rPr>
              <a:t>How is my benefit calculated?</a:t>
            </a:r>
          </a:p>
        </p:txBody>
      </p:sp>
      <p:pic>
        <p:nvPicPr>
          <p:cNvPr id="8" name="Picture 7" descr="A person with a yellow shirt and blue pants&#10;&#10;Description automatically generated">
            <a:extLst>
              <a:ext uri="{FF2B5EF4-FFF2-40B4-BE49-F238E27FC236}">
                <a16:creationId xmlns:a16="http://schemas.microsoft.com/office/drawing/2014/main" id="{B45387D0-3096-975C-A8F8-9E7E2692C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71" y="1749543"/>
            <a:ext cx="4575057" cy="45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79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5DB5C-0B0D-AF3C-650F-7F50C8D65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7201"/>
            <a:ext cx="11277600" cy="838200"/>
          </a:xfrm>
        </p:spPr>
        <p:txBody>
          <a:bodyPr anchor="ctr">
            <a:normAutofit/>
          </a:bodyPr>
          <a:lstStyle/>
          <a:p>
            <a:r>
              <a:rPr lang="en-US" dirty="0"/>
              <a:t>Retirement Benefit Calculation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1DD61-3206-E164-1E89-AF15155FF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39" y="6484104"/>
            <a:ext cx="2312671" cy="25145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08058B5-41EF-4C99-B326-2E4B7C17BED8}" type="datetime1">
              <a:rPr lang="en-US" smtClean="0"/>
              <a:pPr>
                <a:spcAft>
                  <a:spcPts val="600"/>
                </a:spcAft>
              </a:pPr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5F389-55F1-337D-8B74-E37DBD97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544" y="6484104"/>
            <a:ext cx="7077075" cy="25145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Social Security: What Should I Know?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B9C78-153B-CD49-740C-5071EEF7A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5625" y="6484104"/>
            <a:ext cx="1019175" cy="25717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51FB1A3-686B-46A4-A53C-5243AC33830F}" type="slidenum">
              <a:rPr lang="en-US" dirty="0" smtClean="0"/>
              <a:pPr>
                <a:spcAft>
                  <a:spcPts val="600"/>
                </a:spcAft>
              </a:pPr>
              <a:t>12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DD746F-061C-99FE-24BC-586AC80CC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3" y="1490376"/>
            <a:ext cx="10618672" cy="382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5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B87BD-D9AB-4E5C-F21D-0DEBB7173E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Retirement Benefit Calculation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578AF-ECA9-7FCA-C820-71987B08D8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10441858" cy="4572000"/>
          </a:xfrm>
        </p:spPr>
        <p:txBody>
          <a:bodyPr/>
          <a:lstStyle/>
          <a:p>
            <a:r>
              <a:rPr lang="en-US" dirty="0"/>
              <a:t>Multi-step progressive formula to determine and replace a percentage of your average monthly earnings based on your: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Lifetime earnings, and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Age at the time you claim benefits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38A6F-540D-4B5E-34F5-AC815AA66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688A9-F89B-FB67-6CB0-F2BCC23B7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Social Security: What Should I Know?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104AB-011F-CB1B-B071-7FD7C56C2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13</a:t>
            </a:fld>
            <a:endParaRPr lang="en-US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CCC1AC-83CB-7865-8F00-0C062769E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955" y="4038600"/>
            <a:ext cx="5275845" cy="209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24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D9DE3-C8CE-3888-EFFD-EBF653F0E4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Average Indexed Monthly Earnings (AIME)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9AC63-03DF-CF8B-9B70-3380D26C1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11277600" cy="4478079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Social Security Administration (SSA) will: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Adjust or "index" earnings through the year you turn 59;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Then, add up your 35 highest years of indexed earnings; and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Divide that figure by 420 (i.e., the number of months in 35 years).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The result is your Average Indexed Monthly Earnings (AIME) –                         or the average monthly income you had over the course of your career.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2025 Maximum AIME: $13,689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6EB4B-C0F4-2F7F-7EE6-2D81D1FF3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060C6-841F-3BCC-ABB7-212B5C4B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Social Security: What Should I Know?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5E9D0-F1C9-6762-0D0C-9A20EB456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14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1650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126E1-DF79-7BCC-B612-50F5518352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Primary Insurance Amount (PIA)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33B944-5266-6BB0-CA91-019F5A6FE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9740900" cy="4572000"/>
          </a:xfrm>
        </p:spPr>
        <p:txBody>
          <a:bodyPr>
            <a:normAutofit/>
          </a:bodyPr>
          <a:lstStyle/>
          <a:p>
            <a:r>
              <a:rPr lang="en-US" dirty="0"/>
              <a:t>If you first became eligible for Social Security retirement benefits in 2025 by reaching age 62, your PIA would be the sum of:</a:t>
            </a:r>
          </a:p>
          <a:p>
            <a:pPr marL="45720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90% of the first $1,226 of your AIME, plus</a:t>
            </a:r>
          </a:p>
          <a:p>
            <a:pPr marL="45720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32% of your AIME over $1,226 and through $7,391, plus</a:t>
            </a:r>
          </a:p>
          <a:p>
            <a:pPr marL="45720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15% of your  AIME over $7,391</a:t>
            </a:r>
          </a:p>
          <a:p>
            <a:pPr marL="45720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14297" indent="0">
              <a:buNone/>
            </a:pPr>
            <a:r>
              <a:rPr lang="en-US" sz="2400" dirty="0">
                <a:solidFill>
                  <a:schemeClr val="tx2"/>
                </a:solidFill>
              </a:rPr>
              <a:t>AIME:$1,167 ($14,000 annually)</a:t>
            </a:r>
          </a:p>
          <a:p>
            <a:pPr marL="114297" indent="0">
              <a:buNone/>
            </a:pPr>
            <a:r>
              <a:rPr lang="en-US" sz="2400" dirty="0">
                <a:solidFill>
                  <a:schemeClr val="tx2"/>
                </a:solidFill>
              </a:rPr>
              <a:t>PIA replaces about 90% of AIME</a:t>
            </a:r>
            <a:endParaRPr lang="en-US" sz="2400" dirty="0"/>
          </a:p>
          <a:p>
            <a:pPr marL="45720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66553-A980-4353-68C3-2F331BF74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41A4-6AAD-3318-937A-50C93E280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Social Security: What Should I Know?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59C38-4149-967E-9C70-BC8490364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15</a:t>
            </a:fld>
            <a:endParaRPr lang="en-US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6CAEB8-5468-1678-336E-89527321FF4B}"/>
              </a:ext>
            </a:extLst>
          </p:cNvPr>
          <p:cNvSpPr txBox="1"/>
          <p:nvPr/>
        </p:nvSpPr>
        <p:spPr>
          <a:xfrm>
            <a:off x="8776175" y="2207836"/>
            <a:ext cx="272954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Roboto"/>
              <a:ea typeface="+mn-ea"/>
            </a:endParaRPr>
          </a:p>
          <a:p>
            <a:pPr marL="457200" indent="-365760" defTabSz="914400"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$1,050.30</a:t>
            </a:r>
          </a:p>
          <a:p>
            <a:pPr marL="457200" indent="-365760" defTabSz="914400"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 </a:t>
            </a:r>
          </a:p>
          <a:p>
            <a:pPr marL="457200" indent="-365760" defTabSz="914400"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 </a:t>
            </a:r>
          </a:p>
          <a:p>
            <a:pPr marL="457200" indent="-365760" defTabSz="914400"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$1,050.30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E4E69A-6D7E-38BF-31FC-0EAD0397088A}"/>
              </a:ext>
            </a:extLst>
          </p:cNvPr>
          <p:cNvCxnSpPr>
            <a:cxnSpLocks/>
          </p:cNvCxnSpPr>
          <p:nvPr/>
        </p:nvCxnSpPr>
        <p:spPr>
          <a:xfrm>
            <a:off x="9284677" y="4419600"/>
            <a:ext cx="1425233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82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126E1-DF79-7BCC-B612-50F5518352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Primary Insurance Amount (PIA)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33B944-5266-6BB0-CA91-019F5A6FE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9740900" cy="4572000"/>
          </a:xfrm>
        </p:spPr>
        <p:txBody>
          <a:bodyPr>
            <a:normAutofit/>
          </a:bodyPr>
          <a:lstStyle/>
          <a:p>
            <a:r>
              <a:rPr lang="en-US" dirty="0"/>
              <a:t>If you first became eligible for Social Security retirement benefits in 2025 by reaching age 62, your PIA would be the sum of:</a:t>
            </a:r>
          </a:p>
          <a:p>
            <a:pPr marL="45720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90% of the first $1,226 of your AIME, plus</a:t>
            </a:r>
          </a:p>
          <a:p>
            <a:pPr marL="45720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32% of your AIME over $1,226 and through $7,391, plus</a:t>
            </a:r>
          </a:p>
          <a:p>
            <a:pPr marL="45720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15% of your  AIME over $7,391</a:t>
            </a:r>
          </a:p>
          <a:p>
            <a:pPr marL="45720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14297" indent="0">
              <a:buNone/>
            </a:pPr>
            <a:r>
              <a:rPr lang="en-US" sz="2400" dirty="0">
                <a:solidFill>
                  <a:schemeClr val="tx2"/>
                </a:solidFill>
              </a:rPr>
              <a:t>AIME:$9,500 ($114,000 annually)</a:t>
            </a:r>
          </a:p>
          <a:p>
            <a:pPr marL="114297" indent="0">
              <a:buNone/>
            </a:pPr>
            <a:r>
              <a:rPr lang="en-US" sz="2400" dirty="0">
                <a:solidFill>
                  <a:schemeClr val="tx2"/>
                </a:solidFill>
              </a:rPr>
              <a:t>PIA replaces about 36% of AIME</a:t>
            </a:r>
            <a:endParaRPr lang="en-US" sz="2400" dirty="0"/>
          </a:p>
          <a:p>
            <a:pPr marL="45720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66553-A980-4353-68C3-2F331BF74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41A4-6AAD-3318-937A-50C93E280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Social Security: What Should I Know?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59C38-4149-967E-9C70-BC8490364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16</a:t>
            </a:fld>
            <a:endParaRPr lang="en-US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6CAEB8-5468-1678-336E-89527321FF4B}"/>
              </a:ext>
            </a:extLst>
          </p:cNvPr>
          <p:cNvSpPr txBox="1"/>
          <p:nvPr/>
        </p:nvSpPr>
        <p:spPr>
          <a:xfrm>
            <a:off x="8776175" y="2207836"/>
            <a:ext cx="259483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Roboto"/>
              <a:ea typeface="+mn-ea"/>
            </a:endParaRPr>
          </a:p>
          <a:p>
            <a:pPr marL="457200" indent="-365760" defTabSz="914400"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   $1,103.40</a:t>
            </a:r>
          </a:p>
          <a:p>
            <a:pPr marL="457200" indent="-365760" defTabSz="914400"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   $1,972.80</a:t>
            </a:r>
          </a:p>
          <a:p>
            <a:pPr marL="457200" indent="-365760" defTabSz="914400"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+ $  316.30</a:t>
            </a:r>
          </a:p>
          <a:p>
            <a:pPr marL="457200" indent="-365760" defTabSz="914400"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</a:rPr>
              <a:t>   $3,392.50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294A5E-E71B-E751-C4CD-21BDE13C8968}"/>
              </a:ext>
            </a:extLst>
          </p:cNvPr>
          <p:cNvCxnSpPr>
            <a:cxnSpLocks/>
          </p:cNvCxnSpPr>
          <p:nvPr/>
        </p:nvCxnSpPr>
        <p:spPr>
          <a:xfrm>
            <a:off x="9284677" y="4442460"/>
            <a:ext cx="1791362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60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2818-7A0B-E213-13A5-73C0EB6977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Primary Insurance Amount (PIA)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374CEE-12BA-A841-D596-0A06516CB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6040877" cy="4572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PIA is the benefit you would receive if you claim the benefit at your full retirement age.</a:t>
            </a:r>
          </a:p>
          <a:p>
            <a:pPr>
              <a:spcAft>
                <a:spcPts val="1200"/>
              </a:spcAft>
            </a:pPr>
            <a:r>
              <a:rPr lang="en-US" dirty="0"/>
              <a:t>Your monthly retirement benefit may be higher or lower.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140CD-D576-4138-2E9A-08242A15B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E1255-A1FE-403A-5148-B36F137C7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Social Security: What Should I Know?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C4E21-E966-C83E-18AA-F781E166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17</a:t>
            </a:fld>
            <a:endParaRPr lang="en-US" dirty="0">
              <a:latin typeface="+mj-lt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D14AA40-9CA3-1694-E798-70CE00EBD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2804" y="1593096"/>
            <a:ext cx="4364323" cy="41423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492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893D53-2206-2C59-90AB-F18750E46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457200"/>
            <a:ext cx="3666565" cy="2095500"/>
          </a:xfrm>
        </p:spPr>
        <p:txBody>
          <a:bodyPr/>
          <a:lstStyle/>
          <a:p>
            <a:r>
              <a:rPr lang="en-US" dirty="0"/>
              <a:t>Full Retirement Age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A478B-511C-2DA3-FBD4-B313A7651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8A66C-9AF2-41AE-98CC-B27F52E47763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3D50B-5203-9B21-ACB9-7D9EA18B3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Social Security: What Should I Know?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E03B8-251A-9F41-BA4E-768D91529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18</a:t>
            </a:fld>
            <a:endParaRPr lang="en-US" dirty="0">
              <a:latin typeface="+mj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C4E33F-CDA6-F639-82AA-9FE23D94F3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135403"/>
            <a:ext cx="4043082" cy="1544171"/>
          </a:xfrm>
        </p:spPr>
        <p:txBody>
          <a:bodyPr>
            <a:normAutofit/>
          </a:bodyPr>
          <a:lstStyle/>
          <a:p>
            <a:r>
              <a:rPr lang="en-US" sz="2600" i="0" dirty="0">
                <a:latin typeface="+mn-lt"/>
              </a:rPr>
              <a:t>Year of birth determines your Full Retirement Age (FRA)</a:t>
            </a:r>
          </a:p>
          <a:p>
            <a:endParaRPr lang="en-US" sz="18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A9397DA-3F38-1509-B405-9D34038BBA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247737"/>
              </p:ext>
            </p:extLst>
          </p:nvPr>
        </p:nvGraphicFramePr>
        <p:xfrm>
          <a:off x="5109883" y="362962"/>
          <a:ext cx="5862916" cy="6172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267">
                  <a:extLst>
                    <a:ext uri="{9D8B030D-6E8A-4147-A177-3AD203B41FA5}">
                      <a16:colId xmlns:a16="http://schemas.microsoft.com/office/drawing/2014/main" val="55843555"/>
                    </a:ext>
                  </a:extLst>
                </a:gridCol>
                <a:gridCol w="3223649">
                  <a:extLst>
                    <a:ext uri="{9D8B030D-6E8A-4147-A177-3AD203B41FA5}">
                      <a16:colId xmlns:a16="http://schemas.microsoft.com/office/drawing/2014/main" val="1928894073"/>
                    </a:ext>
                  </a:extLst>
                </a:gridCol>
              </a:tblGrid>
              <a:tr h="497650">
                <a:tc>
                  <a:txBody>
                    <a:bodyPr/>
                    <a:lstStyle/>
                    <a:p>
                      <a:r>
                        <a:rPr lang="en-US" dirty="0"/>
                        <a:t>Year of Birth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 Retirement 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157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1937 and prior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1213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1938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65 and 2 months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689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1939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65 and 4 months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7622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1940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65 and 6 months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8356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1941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65 and 8 months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3287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1942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65 and 10 months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048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1943-54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66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2838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1955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66 and 2 months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2972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1956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66 and 4 months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8490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1957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66 and 6 months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775547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1958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66 and 8 months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72094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1959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66 and 10 months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702728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1960 and later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67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614079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400" dirty="0"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endParaRPr lang="en-US" sz="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297337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Persons born on January 1 of any year should refer to the normal retirement age for the previous year.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107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189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089FCC-8184-734D-9CAD-9AF2C414C1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52" y="1940648"/>
            <a:ext cx="10843671" cy="42975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B2B97-10CC-4D89-8C3C-48A6809DF148}"/>
              </a:ext>
            </a:extLst>
          </p:cNvPr>
          <p:cNvSpPr txBox="1"/>
          <p:nvPr/>
        </p:nvSpPr>
        <p:spPr>
          <a:xfrm>
            <a:off x="238200" y="409224"/>
            <a:ext cx="10881360" cy="1482335"/>
          </a:xfrm>
          <a:prstGeom prst="rect">
            <a:avLst/>
          </a:prstGeom>
          <a:solidFill>
            <a:srgbClr val="003366"/>
          </a:solidFill>
          <a:ln w="19050"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Monthly Benefit Amounts Differ Based on the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Age You Decide to Start Receiving Benefits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E67327-F490-46D4-98BE-1BFDF1734AB5}"/>
              </a:ext>
            </a:extLst>
          </p:cNvPr>
          <p:cNvSpPr/>
          <p:nvPr/>
        </p:nvSpPr>
        <p:spPr>
          <a:xfrm>
            <a:off x="6685481" y="3301803"/>
            <a:ext cx="1130300" cy="1271301"/>
          </a:xfrm>
          <a:prstGeom prst="ellipse">
            <a:avLst/>
          </a:prstGeom>
          <a:solidFill>
            <a:srgbClr val="FF9900">
              <a:alpha val="40000"/>
            </a:srgbClr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2800"/>
                      <a:gd name="connsiteY0" fmla="*/ 403225 h 806450"/>
                      <a:gd name="connsiteX1" fmla="*/ 406400 w 812800"/>
                      <a:gd name="connsiteY1" fmla="*/ 0 h 806450"/>
                      <a:gd name="connsiteX2" fmla="*/ 812800 w 812800"/>
                      <a:gd name="connsiteY2" fmla="*/ 403225 h 806450"/>
                      <a:gd name="connsiteX3" fmla="*/ 406400 w 812800"/>
                      <a:gd name="connsiteY3" fmla="*/ 806450 h 806450"/>
                      <a:gd name="connsiteX4" fmla="*/ 0 w 812800"/>
                      <a:gd name="connsiteY4" fmla="*/ 403225 h 806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2800" h="806450" fill="none" extrusionOk="0">
                        <a:moveTo>
                          <a:pt x="0" y="403225"/>
                        </a:moveTo>
                        <a:cubicBezTo>
                          <a:pt x="49015" y="186345"/>
                          <a:pt x="190087" y="-16744"/>
                          <a:pt x="406400" y="0"/>
                        </a:cubicBezTo>
                        <a:cubicBezTo>
                          <a:pt x="618226" y="-1933"/>
                          <a:pt x="785193" y="206522"/>
                          <a:pt x="812800" y="403225"/>
                        </a:cubicBezTo>
                        <a:cubicBezTo>
                          <a:pt x="810351" y="602562"/>
                          <a:pt x="612997" y="831260"/>
                          <a:pt x="406400" y="806450"/>
                        </a:cubicBezTo>
                        <a:cubicBezTo>
                          <a:pt x="210622" y="822501"/>
                          <a:pt x="19576" y="630627"/>
                          <a:pt x="0" y="403225"/>
                        </a:cubicBezTo>
                        <a:close/>
                      </a:path>
                      <a:path w="812800" h="806450" stroke="0" extrusionOk="0">
                        <a:moveTo>
                          <a:pt x="0" y="403225"/>
                        </a:moveTo>
                        <a:cubicBezTo>
                          <a:pt x="-34290" y="159379"/>
                          <a:pt x="147283" y="13011"/>
                          <a:pt x="406400" y="0"/>
                        </a:cubicBezTo>
                        <a:cubicBezTo>
                          <a:pt x="655999" y="5295"/>
                          <a:pt x="795868" y="181068"/>
                          <a:pt x="812800" y="403225"/>
                        </a:cubicBezTo>
                        <a:cubicBezTo>
                          <a:pt x="796343" y="641991"/>
                          <a:pt x="624067" y="843935"/>
                          <a:pt x="406400" y="806450"/>
                        </a:cubicBezTo>
                        <a:cubicBezTo>
                          <a:pt x="162996" y="796079"/>
                          <a:pt x="15051" y="633111"/>
                          <a:pt x="0" y="40322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B058F-7F96-4E73-AFA4-95472F747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07" y="2678410"/>
            <a:ext cx="609653" cy="1162405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7F0739A1-2B6A-4DC3-AE95-269E4FF07F67}"/>
              </a:ext>
            </a:extLst>
          </p:cNvPr>
          <p:cNvSpPr/>
          <p:nvPr/>
        </p:nvSpPr>
        <p:spPr>
          <a:xfrm rot="10800000">
            <a:off x="10139454" y="4605190"/>
            <a:ext cx="605396" cy="116089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9087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98CA37-D9B3-11CD-F708-D211EEE43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2C842-6B07-48E4-91D4-4A9072D11549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DFBF11-2434-455F-2961-A71A113A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99C1C-C998-A33C-2C6A-F649F9484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dirty="0" smtClean="0">
                <a:latin typeface="+mj-lt"/>
              </a:rPr>
              <a:pPr/>
              <a:t>2</a:t>
            </a:fld>
            <a:endParaRPr lang="en-US" sz="11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63F23-AED3-8FBC-1747-B3B4F5FC8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621" y="496295"/>
            <a:ext cx="8570758" cy="571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95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AD6A9-91EF-9BD3-5D2B-2DF2AFC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857F-9DD9-4EBA-A9C9-2513BC2DEC2A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8BC7E-2B2B-4454-0C6A-37141190C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Social Security: What Should I Know?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40438-6272-1627-0C34-84945209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20</a:t>
            </a:fld>
            <a:endParaRPr lang="en-US" dirty="0">
              <a:latin typeface="+mj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EEAAD5-BA3A-CD1C-1EDE-5A98364453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should I start collecting?</a:t>
            </a:r>
          </a:p>
        </p:txBody>
      </p:sp>
      <p:pic>
        <p:nvPicPr>
          <p:cNvPr id="8" name="Picture 7" descr="A person with a yellow shirt and blue pants&#10;&#10;Description automatically generated">
            <a:extLst>
              <a:ext uri="{FF2B5EF4-FFF2-40B4-BE49-F238E27FC236}">
                <a16:creationId xmlns:a16="http://schemas.microsoft.com/office/drawing/2014/main" id="{B45387D0-3096-975C-A8F8-9E7E2692C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71" y="1749543"/>
            <a:ext cx="4575057" cy="45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32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EB6517-4B45-755B-8E4A-72085E439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6350" y="2435953"/>
            <a:ext cx="3558989" cy="800101"/>
          </a:xfrm>
        </p:spPr>
        <p:txBody>
          <a:bodyPr/>
          <a:lstStyle/>
          <a:p>
            <a:r>
              <a:rPr lang="en-US" sz="2400" dirty="0"/>
              <a:t> Age 67 (PIA/FRA)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83A59-DE84-605A-9E90-102286625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96350" y="3501789"/>
            <a:ext cx="3558988" cy="33712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$ 2,000  per month </a:t>
            </a:r>
          </a:p>
          <a:p>
            <a:pPr marL="0" indent="0">
              <a:buNone/>
            </a:pPr>
            <a:r>
              <a:rPr lang="en-US" u="sng" dirty="0"/>
              <a:t>X      12</a:t>
            </a:r>
            <a:r>
              <a:rPr lang="en-US" dirty="0"/>
              <a:t>   months </a:t>
            </a:r>
          </a:p>
          <a:p>
            <a:pPr marL="0" indent="0">
              <a:buNone/>
            </a:pPr>
            <a:r>
              <a:rPr lang="en-US" dirty="0"/>
              <a:t>$24,000  annual benefit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E9FC7-50EE-CB52-99D1-5DF28BDFE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4600" y="2435953"/>
            <a:ext cx="5410200" cy="800101"/>
          </a:xfrm>
        </p:spPr>
        <p:txBody>
          <a:bodyPr/>
          <a:lstStyle/>
          <a:p>
            <a:r>
              <a:rPr lang="en-US" sz="2400" dirty="0"/>
              <a:t>Age 62 (30% Reduction)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874C52-1222-9D2A-11CA-20E27661A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4600" y="3501789"/>
            <a:ext cx="5410199" cy="33712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$  1,400   per month</a:t>
            </a:r>
          </a:p>
          <a:p>
            <a:pPr marL="0" indent="0">
              <a:buNone/>
            </a:pPr>
            <a:r>
              <a:rPr lang="en-US" u="sng" dirty="0"/>
              <a:t>X      12</a:t>
            </a:r>
            <a:r>
              <a:rPr lang="en-US" dirty="0"/>
              <a:t>    months </a:t>
            </a:r>
          </a:p>
          <a:p>
            <a:pPr marL="0" indent="0">
              <a:buNone/>
            </a:pPr>
            <a:r>
              <a:rPr lang="en-US" dirty="0"/>
              <a:t>$ 16,800 annual benefit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D4B5BD-FA23-506E-8320-3914A0405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6836D-3F6E-49BB-AAB1-7F8AAB58E19E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1DA125B-BACA-64AC-D492-8038DEE94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Social Security: What Should I Know?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59A05D-1933-8130-E3B1-208AF7CB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21</a:t>
            </a:fld>
            <a:endParaRPr lang="en-US" dirty="0">
              <a:latin typeface="+mj-lt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6D5CE2C-B510-A739-0B10-D48D9F0664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Considering “Reduced” Benefits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C75975C-0E22-244E-182B-A9B457ACD134}"/>
              </a:ext>
            </a:extLst>
          </p:cNvPr>
          <p:cNvSpPr txBox="1">
            <a:spLocks/>
          </p:cNvSpPr>
          <p:nvPr/>
        </p:nvSpPr>
        <p:spPr>
          <a:xfrm>
            <a:off x="997527" y="1542618"/>
            <a:ext cx="10120746" cy="961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60" eaLnBrk="0" fontAlgn="base" hangingPunct="0">
              <a:spcBef>
                <a:spcPct val="30000"/>
              </a:spcBef>
              <a:spcAft>
                <a:spcPct val="0"/>
              </a:spcAft>
              <a:buClrTx/>
              <a:buNone/>
              <a:defRPr/>
            </a:pPr>
            <a:r>
              <a:rPr lang="en-US" sz="2600" dirty="0">
                <a:solidFill>
                  <a:schemeClr val="accent2"/>
                </a:solidFill>
              </a:rPr>
              <a:t>“Should I wait to collect and receive a higher amount, or collect earlier and receive a lower amount for a longer period?”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4292B90-50E2-4BAF-7006-1211011DA058}"/>
              </a:ext>
            </a:extLst>
          </p:cNvPr>
          <p:cNvSpPr txBox="1">
            <a:spLocks/>
          </p:cNvSpPr>
          <p:nvPr/>
        </p:nvSpPr>
        <p:spPr>
          <a:xfrm>
            <a:off x="1832168" y="5559531"/>
            <a:ext cx="7197531" cy="5278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7" indent="0" algn="ctr">
              <a:buNone/>
            </a:pPr>
            <a:r>
              <a:rPr lang="en-US" sz="2500" dirty="0">
                <a:solidFill>
                  <a:schemeClr val="tx2"/>
                </a:solidFill>
              </a:rPr>
              <a:t>The difference between the annual benefits is $7,200 per year.</a:t>
            </a:r>
          </a:p>
        </p:txBody>
      </p:sp>
    </p:spTree>
    <p:extLst>
      <p:ext uri="{BB962C8B-B14F-4D97-AF65-F5344CB8AC3E}">
        <p14:creationId xmlns:p14="http://schemas.microsoft.com/office/powerpoint/2010/main" val="357502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B1ED4-BC46-80F2-E6DB-E05D332332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Determining the Break-Even 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B4CF5-09C7-331A-5ED7-787C9EE03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8199886" cy="4256314"/>
          </a:xfrm>
        </p:spPr>
        <p:txBody>
          <a:bodyPr>
            <a:normAutofit/>
          </a:bodyPr>
          <a:lstStyle/>
          <a:p>
            <a:pPr marR="0" algn="l" rtl="0" eaLnBrk="1" fontAlgn="auto" latinLnBrk="0" hangingPunct="1"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If I decided to collect at age 62, potential benefit from age 62 to 67 would be $16,800 x 5 years = $84,000</a:t>
            </a:r>
          </a:p>
          <a:p>
            <a:pPr marR="0" algn="l" rtl="0" eaLnBrk="1" fontAlgn="auto" latinLnBrk="0" hangingPunct="1"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My benefit at age 67 would be $7,200 more per year</a:t>
            </a:r>
          </a:p>
          <a:p>
            <a:pPr marR="0" algn="l" rtl="0" eaLnBrk="1" fontAlgn="auto" latinLnBrk="0" hangingPunct="1"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Once I start collecting at age 67, I would need to collect for at least 11 years – 8 months to break even on the money that could have been collected in those 5 years*</a:t>
            </a:r>
          </a:p>
          <a:p>
            <a:pPr marR="0" algn="l" rtl="0" eaLnBrk="1" fontAlgn="auto" latinLnBrk="0" hangingPunct="1">
              <a:spcBef>
                <a:spcPts val="1200"/>
              </a:spcBef>
              <a:spcAft>
                <a:spcPts val="1200"/>
              </a:spcAft>
            </a:pPr>
            <a:endParaRPr lang="en-US" sz="1800" b="0" i="0" u="none" strike="noStrike" kern="1200" dirty="0">
              <a:solidFill>
                <a:srgbClr val="7F7F7F"/>
              </a:solidFill>
              <a:effectLst/>
            </a:endParaRPr>
          </a:p>
          <a:p>
            <a:pPr marR="0" algn="l" rtl="0" eaLnBrk="1" fontAlgn="auto" latinLnBrk="0" hangingPunct="1">
              <a:spcBef>
                <a:spcPts val="1200"/>
              </a:spcBef>
              <a:spcAft>
                <a:spcPts val="1200"/>
              </a:spcAft>
            </a:pPr>
            <a:r>
              <a:rPr lang="en-US" sz="1800" b="0" i="0" u="none" strike="noStrike" kern="1200" dirty="0">
                <a:solidFill>
                  <a:srgbClr val="7F7F7F"/>
                </a:solidFill>
                <a:effectLst/>
              </a:rPr>
              <a:t>*Doesn’t account for potential CO</a:t>
            </a:r>
            <a:r>
              <a:rPr lang="en-US" sz="1800" dirty="0">
                <a:solidFill>
                  <a:srgbClr val="7F7F7F"/>
                </a:solidFill>
              </a:rPr>
              <a:t>LA</a:t>
            </a: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C3D7E-9250-7AE1-BC71-D5ED1E85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6D301-0167-BB90-FE94-B2D381B3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3BD9E-05E6-DACC-B47F-B2B63BB1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22</a:t>
            </a:fld>
            <a:endParaRPr lang="en-US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8E985C-9CFC-37DA-1990-9FF4DEE03321}"/>
              </a:ext>
            </a:extLst>
          </p:cNvPr>
          <p:cNvSpPr txBox="1"/>
          <p:nvPr/>
        </p:nvSpPr>
        <p:spPr>
          <a:xfrm>
            <a:off x="8962554" y="1752600"/>
            <a:ext cx="2772247" cy="2292359"/>
          </a:xfrm>
          <a:prstGeom prst="rect">
            <a:avLst/>
          </a:prstGeom>
          <a:solidFill>
            <a:srgbClr val="003300"/>
          </a:solidFill>
          <a:ln w="69850"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pPr marL="91440" defTabSz="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en-US" sz="2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$ 84,000</a:t>
            </a:r>
          </a:p>
          <a:p>
            <a:pPr marL="91440" defTabSz="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en-US" sz="2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÷ $   7,200</a:t>
            </a:r>
          </a:p>
          <a:p>
            <a:pPr marL="91440" defTabSz="9144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en-US" sz="2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11.66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6A390F-9F6D-DD40-5BDE-20F509AC4AF1}"/>
              </a:ext>
            </a:extLst>
          </p:cNvPr>
          <p:cNvCxnSpPr>
            <a:cxnSpLocks/>
          </p:cNvCxnSpPr>
          <p:nvPr/>
        </p:nvCxnSpPr>
        <p:spPr>
          <a:xfrm>
            <a:off x="9172104" y="3409949"/>
            <a:ext cx="2257229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65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5E2A0-30CE-6CD0-B5BD-68414D5FE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Benefits are Adjusted for Inflation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42A850-7EAE-F898-2EEF-5F8D6305B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366" y="2888096"/>
            <a:ext cx="2949846" cy="277528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83D6189-8500-107A-8F2F-EDB793356E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752599"/>
            <a:ext cx="11277600" cy="838200"/>
          </a:xfrm>
        </p:spPr>
        <p:txBody>
          <a:bodyPr>
            <a:normAutofit/>
          </a:bodyPr>
          <a:lstStyle/>
          <a:p>
            <a:pPr defTabSz="931774">
              <a:buClr>
                <a:schemeClr val="tx2"/>
              </a:buClr>
              <a:defRPr/>
            </a:pPr>
            <a:r>
              <a:rPr lang="en-US" dirty="0"/>
              <a:t>To preserve the buying power of your Social Security income, payments are adjusted for inflation through an annual Cost-of-Living-Adjustment (COLA).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9A144-E63C-FED5-42A4-9F795F10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A5C35-D54A-BA6C-237A-26CB7CAB3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Social Security: What Should I Know?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20A70-18CF-E8B3-F83F-A1038C93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23</a:t>
            </a:fld>
            <a:endParaRPr lang="en-US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5574D-AF74-D397-CE35-03DF0F81178F}"/>
              </a:ext>
            </a:extLst>
          </p:cNvPr>
          <p:cNvSpPr txBox="1"/>
          <p:nvPr/>
        </p:nvSpPr>
        <p:spPr>
          <a:xfrm>
            <a:off x="444103" y="2773689"/>
            <a:ext cx="707707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31774">
              <a:buClr>
                <a:schemeClr val="tx2"/>
              </a:buClr>
              <a:defRPr/>
            </a:pPr>
            <a:r>
              <a:rPr lang="en-US" sz="2300" dirty="0">
                <a:solidFill>
                  <a:schemeClr val="accent2"/>
                </a:solidFill>
              </a:rPr>
              <a:t>Each year, the COLA is determined based on the percentage increase in the Consumer Price Index for Urban Wage Earners and Clerical Workers (CPI-W) from the third quarter of the previous year to the third quarter of the current year.</a:t>
            </a:r>
          </a:p>
          <a:p>
            <a:pPr defTabSz="931774">
              <a:buClr>
                <a:schemeClr val="tx2"/>
              </a:buClr>
              <a:defRPr/>
            </a:pPr>
            <a:endParaRPr lang="en-US" sz="2300" dirty="0">
              <a:solidFill>
                <a:schemeClr val="accent2"/>
              </a:solidFill>
            </a:endParaRPr>
          </a:p>
          <a:p>
            <a:pPr defTabSz="931774">
              <a:buClr>
                <a:schemeClr val="tx2"/>
              </a:buClr>
              <a:defRPr/>
            </a:pPr>
            <a:r>
              <a:rPr lang="en-US" sz="2300" dirty="0">
                <a:solidFill>
                  <a:schemeClr val="accent2"/>
                </a:solidFill>
              </a:rPr>
              <a:t>If there is no increase in the CPI-W, there will be no COLA for that year.</a:t>
            </a:r>
          </a:p>
          <a:p>
            <a:pPr defTabSz="931774">
              <a:buClr>
                <a:schemeClr val="tx2"/>
              </a:buClr>
              <a:defRPr/>
            </a:pPr>
            <a:endParaRPr lang="en-US" sz="2400" dirty="0">
              <a:solidFill>
                <a:schemeClr val="accent2"/>
              </a:solidFill>
            </a:endParaRPr>
          </a:p>
          <a:p>
            <a:pPr defTabSz="931774">
              <a:buClr>
                <a:schemeClr val="tx2"/>
              </a:buClr>
              <a:defRPr/>
            </a:pPr>
            <a:endParaRPr lang="en-US" sz="2400" dirty="0">
              <a:solidFill>
                <a:schemeClr val="accent2"/>
              </a:solidFill>
            </a:endParaRPr>
          </a:p>
          <a:p>
            <a:pPr defTabSz="931774">
              <a:buClr>
                <a:schemeClr val="tx2"/>
              </a:buClr>
              <a:defRPr/>
            </a:pP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0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4EA61-DF7A-8B51-30A3-977812CE0D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Benefits are Adjusted for Inflation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EC2755-0240-5699-9353-A0BEF3F9E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187" y="1504335"/>
            <a:ext cx="10559845" cy="4820265"/>
          </a:xfrm>
        </p:spPr>
        <p:txBody>
          <a:bodyPr/>
          <a:lstStyle/>
          <a:p>
            <a:r>
              <a:rPr lang="en-US" dirty="0"/>
              <a:t>COLA increases are applied to benefits that are currently paid and to those that have not yet been claimed.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8D979-7592-2000-F4DC-18AE7B88D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F24F0-18CB-8EE0-F593-B071685FE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Social Security: What Should I Know?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6B8CF-ECE9-1137-A858-DF0BDEA06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24</a:t>
            </a:fld>
            <a:endParaRPr lang="en-US" dirty="0">
              <a:latin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01E031C-0F1D-4B43-752F-78E6357DA3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972781"/>
              </p:ext>
            </p:extLst>
          </p:nvPr>
        </p:nvGraphicFramePr>
        <p:xfrm>
          <a:off x="722967" y="2552957"/>
          <a:ext cx="10308530" cy="3089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523">
                  <a:extLst>
                    <a:ext uri="{9D8B030D-6E8A-4147-A177-3AD203B41FA5}">
                      <a16:colId xmlns:a16="http://schemas.microsoft.com/office/drawing/2014/main" val="711263015"/>
                    </a:ext>
                  </a:extLst>
                </a:gridCol>
                <a:gridCol w="2523523">
                  <a:extLst>
                    <a:ext uri="{9D8B030D-6E8A-4147-A177-3AD203B41FA5}">
                      <a16:colId xmlns:a16="http://schemas.microsoft.com/office/drawing/2014/main" val="691473711"/>
                    </a:ext>
                  </a:extLst>
                </a:gridCol>
                <a:gridCol w="214438">
                  <a:extLst>
                    <a:ext uri="{9D8B030D-6E8A-4147-A177-3AD203B41FA5}">
                      <a16:colId xmlns:a16="http://schemas.microsoft.com/office/drawing/2014/main" val="251869849"/>
                    </a:ext>
                  </a:extLst>
                </a:gridCol>
                <a:gridCol w="2523523">
                  <a:extLst>
                    <a:ext uri="{9D8B030D-6E8A-4147-A177-3AD203B41FA5}">
                      <a16:colId xmlns:a16="http://schemas.microsoft.com/office/drawing/2014/main" val="3026271941"/>
                    </a:ext>
                  </a:extLst>
                </a:gridCol>
                <a:gridCol w="2523523">
                  <a:extLst>
                    <a:ext uri="{9D8B030D-6E8A-4147-A177-3AD203B41FA5}">
                      <a16:colId xmlns:a16="http://schemas.microsoft.com/office/drawing/2014/main" val="644259182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/>
                        <a:t>COLA 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/>
                        <a:t>Year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/>
                        <a:t>COLA Increase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989412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679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2.8%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096919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8.7%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907171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5.9%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101563"/>
                  </a:ext>
                </a:extLst>
              </a:tr>
              <a:tr h="50898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  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188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608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BD9B6-FF06-61A2-6FF7-C399A6C421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Additional Factors to Consider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B1DE6-10AE-8C8E-255B-C6CB1550CF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Will family members qualify for benefits on your record?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91463-CD24-3A7F-BE0F-2E4FB54C7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88447-473A-DEC5-5ECD-60BB864F3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9C2FF-B469-5388-98CC-018132D0F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25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9088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A5872-2970-B543-B130-A8E2E2D7EE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Family Benefits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A96BD-9DAF-CD5E-1CF7-2A74CC4B89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If you are collecting </a:t>
            </a:r>
            <a:r>
              <a:rPr lang="en-US" dirty="0"/>
              <a:t>Social Security benefits, your qualifying spouse and/or child may each receive a monthly payment of up to one-half of your PIA.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D50D6-C7DD-90F9-934E-026C942E2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45573-8F29-764A-01FF-0D9EE5CE4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6182C-EC96-67ED-8786-9F4A9234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26</a:t>
            </a:fld>
            <a:endParaRPr lang="en-US" dirty="0">
              <a:latin typeface="+mj-lt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54FD3D6-8C6F-302C-35C6-8076F0FC89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824571"/>
              </p:ext>
            </p:extLst>
          </p:nvPr>
        </p:nvGraphicFramePr>
        <p:xfrm>
          <a:off x="1562434" y="2745893"/>
          <a:ext cx="8750045" cy="322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64775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0AD6-EC01-4FCE-9F13-61F400C000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Spousal Benefits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C4430E-9175-8FA9-83A9-E3D13A071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1" y="1752600"/>
            <a:ext cx="10766322" cy="4572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maximum spousal benefit is one-half of your PIA.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your spouse qualifies for benefits on their own record, they receive their benefit first.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the spousal benefit is higher, your spouse will receive an additional amount from your record, so that the combination of the two benefits equals that higher amount.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your spouse begins receiving benefits between age 62 and their own full retirement age, your spouse’s benefit will be permanently reduced.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2035E-CC01-33A4-8352-F72C4F437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02B5B-084B-23BD-5439-B0746C283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Social Security: What Should I Know?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AB7C1-0DA6-6A7E-B76C-F58A95984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27</a:t>
            </a:fld>
            <a:endParaRPr lang="en-US" dirty="0">
              <a:latin typeface="+mj-lt"/>
            </a:endParaRPr>
          </a:p>
        </p:txBody>
      </p:sp>
      <p:pic>
        <p:nvPicPr>
          <p:cNvPr id="7" name="Picture 2" descr="http://gaynorgrozieracupuncture.com/wp-content/uploads/2014/04/wedding-rings1.jpg">
            <a:extLst>
              <a:ext uri="{FF2B5EF4-FFF2-40B4-BE49-F238E27FC236}">
                <a16:creationId xmlns:a16="http://schemas.microsoft.com/office/drawing/2014/main" id="{2109C81D-D81E-850C-9A97-FE8EE6E04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10454" y="333812"/>
            <a:ext cx="2324346" cy="192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46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A5872-2970-B543-B130-A8E2E2D7EE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Survivor Benefits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A96BD-9DAF-CD5E-1CF7-2A74CC4B89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After you pass</a:t>
            </a:r>
            <a:r>
              <a:rPr lang="en-US" dirty="0"/>
              <a:t>, an eligible spouse and/or child can receive Social Security benefits based on your work record.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D50D6-C7DD-90F9-934E-026C942E2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45573-8F29-764A-01FF-0D9EE5CE4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6182C-EC96-67ED-8786-9F4A9234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28</a:t>
            </a:fld>
            <a:endParaRPr lang="en-US" dirty="0">
              <a:latin typeface="+mj-lt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54FD3D6-8C6F-302C-35C6-8076F0FC89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047339"/>
              </p:ext>
            </p:extLst>
          </p:nvPr>
        </p:nvGraphicFramePr>
        <p:xfrm>
          <a:off x="1562434" y="2745893"/>
          <a:ext cx="8750045" cy="322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9322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9D30404-F820-09B8-DBFF-48ACF6DAE445}"/>
              </a:ext>
            </a:extLst>
          </p:cNvPr>
          <p:cNvSpPr>
            <a:spLocks noChangeAspect="1"/>
          </p:cNvSpPr>
          <p:nvPr/>
        </p:nvSpPr>
        <p:spPr>
          <a:xfrm>
            <a:off x="9229165" y="3834038"/>
            <a:ext cx="2560320" cy="256032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CBD9B6-FF06-61A2-6FF7-C399A6C421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Factors to Consider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B1DE6-10AE-8C8E-255B-C6CB1550C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9170894" cy="4572000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Will family members qualify for benefits on your record?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How is your health, and your family’s health history?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Do you have other retirement income to support you if you decide to delay receiving your benefits?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Are you eligible for benefits on someone else’s record?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Are you still working?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91463-CD24-3A7F-BE0F-2E4FB54C7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88447-473A-DEC5-5ECD-60BB864F3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9C2FF-B469-5388-98CC-018132D0F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29</a:t>
            </a:fld>
            <a:endParaRPr lang="en-US" dirty="0">
              <a:latin typeface="+mj-lt"/>
            </a:endParaRPr>
          </a:p>
        </p:txBody>
      </p:sp>
      <p:pic>
        <p:nvPicPr>
          <p:cNvPr id="7" name="Picture 6" descr="A person with a yellow shirt and blue pants&#10;&#10;Description automatically generated">
            <a:extLst>
              <a:ext uri="{FF2B5EF4-FFF2-40B4-BE49-F238E27FC236}">
                <a16:creationId xmlns:a16="http://schemas.microsoft.com/office/drawing/2014/main" id="{FDF7099E-C494-FA75-7DC9-D6FB9C2D9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179" y="3916837"/>
            <a:ext cx="2415988" cy="24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6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085BA4-7764-1386-EF91-226B3A79A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598D-2287-42B3-9478-765B9E4858A7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A39D25-71A1-BD1D-F653-520E1BDA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Social Security: What Should I Know?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54250-9EC0-73B0-E0CC-6A4942DED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3</a:t>
            </a:fld>
            <a:endParaRPr lang="en-US" dirty="0">
              <a:latin typeface="+mj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33EA7D-6E5E-D8E9-EFDA-3EE1DC3910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Typical Questions: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54A3072-1F27-2A7F-D9A8-713FAC24A0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How do I qualify for benefits?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How is my benefit calculated?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When should I start collecting?</a:t>
            </a:r>
          </a:p>
          <a:p>
            <a:pPr marL="465455" indent="-465455">
              <a:spcBef>
                <a:spcPts val="611"/>
              </a:spcBef>
              <a:spcAft>
                <a:spcPts val="1223"/>
              </a:spcAft>
              <a:buFont typeface="Arial" panose="020B0604020202020204" pitchFamily="34" charset="0"/>
              <a:buChar char="•"/>
            </a:pPr>
            <a:r>
              <a:rPr lang="en-US" dirty="0"/>
              <a:t>Are Social</a:t>
            </a:r>
            <a:r>
              <a:rPr lang="en-US" dirty="0">
                <a:latin typeface="+mn-lt"/>
              </a:rPr>
              <a:t> Security </a:t>
            </a:r>
            <a:r>
              <a:rPr lang="en-US" dirty="0"/>
              <a:t>benefits </a:t>
            </a:r>
            <a:r>
              <a:rPr lang="en-US" dirty="0">
                <a:latin typeface="+mn-lt"/>
              </a:rPr>
              <a:t>taxed?</a:t>
            </a:r>
            <a:endParaRPr lang="en-US" dirty="0">
              <a:latin typeface="+mn-lt"/>
              <a:ea typeface="Roboto"/>
            </a:endParaRPr>
          </a:p>
          <a:p>
            <a:pPr marL="465455" indent="-465455">
              <a:spcBef>
                <a:spcPts val="611"/>
              </a:spcBef>
              <a:spcAft>
                <a:spcPts val="1223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How do I apply for benefits?</a:t>
            </a:r>
            <a:endParaRPr lang="en-US" dirty="0">
              <a:latin typeface="+mn-lt"/>
              <a:ea typeface="Roboto"/>
            </a:endParaRPr>
          </a:p>
          <a:p>
            <a:endParaRPr lang="en-US" dirty="0"/>
          </a:p>
        </p:txBody>
      </p:sp>
      <p:pic>
        <p:nvPicPr>
          <p:cNvPr id="9" name="Picture 8" descr="A person with a yellow shirt and blue pants&#10;&#10;Description automatically generated">
            <a:extLst>
              <a:ext uri="{FF2B5EF4-FFF2-40B4-BE49-F238E27FC236}">
                <a16:creationId xmlns:a16="http://schemas.microsoft.com/office/drawing/2014/main" id="{5C5245FA-7755-77B1-49BB-F6835DBBD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73" y="1454904"/>
            <a:ext cx="4575057" cy="45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57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ocial Security Income Limit 2023 – Social Security Intelligence">
            <a:extLst>
              <a:ext uri="{FF2B5EF4-FFF2-40B4-BE49-F238E27FC236}">
                <a16:creationId xmlns:a16="http://schemas.microsoft.com/office/drawing/2014/main" id="{D8075B75-56AE-C481-F351-AF463753F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905" y="731004"/>
            <a:ext cx="4479337" cy="559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EB0AA9-F761-74C7-84E5-875122705A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Earnings Limitation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C962A3-C864-EE69-6A9A-84107A35F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1752600"/>
            <a:ext cx="6856705" cy="4572000"/>
          </a:xfrm>
        </p:spPr>
        <p:txBody>
          <a:bodyPr>
            <a:normAutofit/>
          </a:bodyPr>
          <a:lstStyle/>
          <a:p>
            <a:pPr marL="114300">
              <a:spcBef>
                <a:spcPts val="0"/>
              </a:spcBef>
              <a:defRPr/>
            </a:pPr>
            <a:r>
              <a:rPr lang="en-US" dirty="0"/>
              <a:t>If you collect Social Security retirement benefits and have not yet reached your </a:t>
            </a:r>
            <a:r>
              <a:rPr lang="en-US" sz="2600" i="0" dirty="0">
                <a:latin typeface="+mn-lt"/>
              </a:rPr>
              <a:t>full </a:t>
            </a:r>
            <a:r>
              <a:rPr lang="en-US" dirty="0"/>
              <a:t>r</a:t>
            </a:r>
            <a:r>
              <a:rPr lang="en-US" sz="2600" i="0" dirty="0">
                <a:latin typeface="+mn-lt"/>
              </a:rPr>
              <a:t>etirement </a:t>
            </a:r>
            <a:r>
              <a:rPr lang="en-US" dirty="0"/>
              <a:t>a</a:t>
            </a:r>
            <a:r>
              <a:rPr lang="en-US" sz="2600" i="0" dirty="0">
                <a:latin typeface="+mn-lt"/>
              </a:rPr>
              <a:t>ge, </a:t>
            </a:r>
            <a:r>
              <a:rPr lang="en-US" dirty="0"/>
              <a:t>Social Security imposes a limitation on your earnings.  </a:t>
            </a: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04798-D563-5FE8-E953-0DD0DB3AE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79DF7-A042-9837-A40F-30002971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F474F-762B-B01B-1482-191C1FAA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30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7422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ocial Security Income Limit 2023 – Social Security Intelligence">
            <a:extLst>
              <a:ext uri="{FF2B5EF4-FFF2-40B4-BE49-F238E27FC236}">
                <a16:creationId xmlns:a16="http://schemas.microsoft.com/office/drawing/2014/main" id="{213CBCF1-B666-6BDD-4A63-3145659BC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905" y="731004"/>
            <a:ext cx="4479337" cy="559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EB0AA9-F761-74C7-84E5-875122705A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Earnings Limitation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C962A3-C864-EE69-6A9A-84107A35F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1752600"/>
            <a:ext cx="7077075" cy="4572000"/>
          </a:xfrm>
        </p:spPr>
        <p:txBody>
          <a:bodyPr>
            <a:normAutofit/>
          </a:bodyPr>
          <a:lstStyle/>
          <a:p>
            <a:pPr marL="114300">
              <a:spcBef>
                <a:spcPts val="0"/>
              </a:spcBef>
              <a:defRPr/>
            </a:pPr>
            <a:r>
              <a:rPr lang="en-US" dirty="0"/>
              <a:t>For those collecting Social Security who have </a:t>
            </a:r>
            <a:r>
              <a:rPr lang="en-US" b="1" dirty="0"/>
              <a:t>not reached the year </a:t>
            </a:r>
            <a:r>
              <a:rPr lang="en-US" dirty="0"/>
              <a:t>of their full retirement age, the 2025 limit on earnings:</a:t>
            </a:r>
          </a:p>
          <a:p>
            <a:pPr marL="114300" indent="0">
              <a:buNone/>
            </a:pPr>
            <a:endParaRPr lang="en-US" dirty="0">
              <a:latin typeface="+mj-lt"/>
            </a:endParaRPr>
          </a:p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/>
              <a:t>$23,400/yr. </a:t>
            </a:r>
            <a:endParaRPr lang="en-US" dirty="0"/>
          </a:p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$1 in Social Security benefits is withheld for          every $2 in earnings above this limit</a:t>
            </a:r>
          </a:p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04798-D563-5FE8-E953-0DD0DB3AE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79DF7-A042-9837-A40F-30002971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F474F-762B-B01B-1482-191C1FAA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31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940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4763E1-44EC-55AC-B6B8-5927B79D14E1}"/>
              </a:ext>
            </a:extLst>
          </p:cNvPr>
          <p:cNvSpPr/>
          <p:nvPr/>
        </p:nvSpPr>
        <p:spPr>
          <a:xfrm>
            <a:off x="1731196" y="1497531"/>
            <a:ext cx="8639505" cy="4634373"/>
          </a:xfrm>
          <a:prstGeom prst="rect">
            <a:avLst/>
          </a:prstGeom>
          <a:solidFill>
            <a:srgbClr val="003300"/>
          </a:solidFill>
          <a:ln w="69850">
            <a:solidFill>
              <a:srgbClr val="9966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3734E-F71C-4DF8-D38C-A011B22F7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97211"/>
            <a:ext cx="11277600" cy="838200"/>
          </a:xfrm>
        </p:spPr>
        <p:txBody>
          <a:bodyPr/>
          <a:lstStyle/>
          <a:p>
            <a:r>
              <a:rPr lang="en-US" dirty="0"/>
              <a:t>Earnings Limitation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C4164-F348-A086-293C-519DAB8EA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35846-DC71-F3C9-7F2D-E3C7A08A8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CD5F7-91DB-FEB4-2812-24CE4CBB0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32</a:t>
            </a:fld>
            <a:endParaRPr lang="en-US" dirty="0">
              <a:latin typeface="+mj-lt"/>
            </a:endParaRPr>
          </a:p>
        </p:txBody>
      </p:sp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F19DCFB5-7FE4-3AE8-54A9-5A0C51223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468323"/>
              </p:ext>
            </p:extLst>
          </p:nvPr>
        </p:nvGraphicFramePr>
        <p:xfrm>
          <a:off x="2248348" y="1964987"/>
          <a:ext cx="7534038" cy="36576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40998">
                  <a:extLst>
                    <a:ext uri="{9D8B030D-6E8A-4147-A177-3AD203B41FA5}">
                      <a16:colId xmlns:a16="http://schemas.microsoft.com/office/drawing/2014/main" val="884018766"/>
                    </a:ext>
                  </a:extLst>
                </a:gridCol>
                <a:gridCol w="684848">
                  <a:extLst>
                    <a:ext uri="{9D8B030D-6E8A-4147-A177-3AD203B41FA5}">
                      <a16:colId xmlns:a16="http://schemas.microsoft.com/office/drawing/2014/main" val="2542393171"/>
                    </a:ext>
                  </a:extLst>
                </a:gridCol>
                <a:gridCol w="2308192">
                  <a:extLst>
                    <a:ext uri="{9D8B030D-6E8A-4147-A177-3AD203B41FA5}">
                      <a16:colId xmlns:a16="http://schemas.microsoft.com/office/drawing/2014/main" val="4049765311"/>
                    </a:ext>
                  </a:extLst>
                </a:gridCol>
              </a:tblGrid>
              <a:tr h="713882">
                <a:tc>
                  <a:txBody>
                    <a:bodyPr/>
                    <a:lstStyle/>
                    <a:p>
                      <a:pPr lvl="0"/>
                      <a:r>
                        <a:rPr lang="en-US" sz="2600" b="0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Annual Earnings </a:t>
                      </a:r>
                    </a:p>
                  </a:txBody>
                  <a:tcPr marL="45720" marR="45720" anchor="ctr">
                    <a:lnR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endParaRPr lang="en-US" sz="2600" b="0" dirty="0">
                        <a:solidFill>
                          <a:schemeClr val="bg1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2600" b="0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$26,400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231040"/>
                  </a:ext>
                </a:extLst>
              </a:tr>
              <a:tr h="735930">
                <a:tc>
                  <a:txBody>
                    <a:bodyPr/>
                    <a:lstStyle/>
                    <a:p>
                      <a:pPr lvl="0"/>
                      <a:r>
                        <a:rPr lang="en-US" sz="2600" b="0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Earnings Limitation</a:t>
                      </a:r>
                    </a:p>
                  </a:txBody>
                  <a:tcPr marL="45720" marR="45720" anchor="ctr">
                    <a:lnR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2600" b="0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-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2600" b="0" u="none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$23,400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208646"/>
                  </a:ext>
                </a:extLst>
              </a:tr>
              <a:tr h="735930">
                <a:tc>
                  <a:txBody>
                    <a:bodyPr/>
                    <a:lstStyle/>
                    <a:p>
                      <a:pPr lvl="0"/>
                      <a:r>
                        <a:rPr lang="en-US" sz="2600" b="0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Over the Limitation</a:t>
                      </a:r>
                    </a:p>
                  </a:txBody>
                  <a:tcPr marL="45720" marR="45720" anchor="ctr">
                    <a:lnR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vl="0" algn="r"/>
                      <a:endParaRPr lang="en-US" sz="2600" b="0" dirty="0">
                        <a:solidFill>
                          <a:schemeClr val="bg1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2600" b="0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$  3,000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414424"/>
                  </a:ext>
                </a:extLst>
              </a:tr>
              <a:tr h="735930">
                <a:tc>
                  <a:txBody>
                    <a:bodyPr/>
                    <a:lstStyle/>
                    <a:p>
                      <a:pPr lvl="0"/>
                      <a:endParaRPr lang="en-US" sz="2600" b="0" dirty="0">
                        <a:solidFill>
                          <a:schemeClr val="bg1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marL="45720" marR="45720" anchor="ctr">
                    <a:lnR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2600" b="0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÷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algn="ctr" defTabSz="914400" rtl="0" eaLnBrk="1" latinLnBrk="0" hangingPunct="1"/>
                      <a:r>
                        <a:rPr lang="en-US" sz="2600" b="0" kern="1200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</a:rPr>
                        <a:t> 2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286694"/>
                  </a:ext>
                </a:extLst>
              </a:tr>
              <a:tr h="735930">
                <a:tc>
                  <a:txBody>
                    <a:bodyPr/>
                    <a:lstStyle/>
                    <a:p>
                      <a:pPr lvl="0"/>
                      <a:r>
                        <a:rPr lang="en-US" sz="2600" b="0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Benefit Withheld </a:t>
                      </a:r>
                    </a:p>
                  </a:txBody>
                  <a:tcPr marL="45720" marR="45720" anchor="ctr">
                    <a:lnR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2600" b="0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=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2600" b="0" dirty="0">
                          <a:solidFill>
                            <a:schemeClr val="bg1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$  1,500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250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31994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ocial Security Income Limit 2023 – Social Security Intelligence">
            <a:extLst>
              <a:ext uri="{FF2B5EF4-FFF2-40B4-BE49-F238E27FC236}">
                <a16:creationId xmlns:a16="http://schemas.microsoft.com/office/drawing/2014/main" id="{213CBCF1-B666-6BDD-4A63-3145659BC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905" y="731004"/>
            <a:ext cx="4479337" cy="559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EB0AA9-F761-74C7-84E5-875122705A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Earnings Limitation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C962A3-C864-EE69-6A9A-84107A35F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1752600"/>
            <a:ext cx="7077075" cy="4572000"/>
          </a:xfrm>
        </p:spPr>
        <p:txBody>
          <a:bodyPr>
            <a:normAutofit/>
          </a:bodyPr>
          <a:lstStyle/>
          <a:p>
            <a:pPr marL="114300">
              <a:spcBef>
                <a:spcPts val="0"/>
              </a:spcBef>
              <a:defRPr/>
            </a:pPr>
            <a:r>
              <a:rPr lang="en-US" dirty="0"/>
              <a:t>For those collecting Social Security who have </a:t>
            </a:r>
            <a:r>
              <a:rPr lang="en-US" b="1" dirty="0"/>
              <a:t>not reached the year </a:t>
            </a:r>
            <a:r>
              <a:rPr lang="en-US" dirty="0"/>
              <a:t>of their full retirement age, the 2025 limit on earnings:</a:t>
            </a:r>
          </a:p>
          <a:p>
            <a:pPr marL="114300" indent="0">
              <a:buNone/>
            </a:pPr>
            <a:endParaRPr lang="en-US" dirty="0">
              <a:latin typeface="+mj-lt"/>
            </a:endParaRPr>
          </a:p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/>
              <a:t>$23,400/yr. </a:t>
            </a:r>
            <a:r>
              <a:rPr lang="en-US" sz="3600" b="1" dirty="0"/>
              <a:t>($1,950/mo.) </a:t>
            </a:r>
          </a:p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$1 in Social Security benefits is withheld for          every $2 in earnings above this limit</a:t>
            </a:r>
          </a:p>
          <a:p>
            <a:pPr marL="1143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04798-D563-5FE8-E953-0DD0DB3AE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79DF7-A042-9837-A40F-30002971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F474F-762B-B01B-1482-191C1FAA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33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048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089FCC-8184-734D-9CAD-9AF2C414C1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52" y="1940648"/>
            <a:ext cx="10843671" cy="42975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B2B97-10CC-4D89-8C3C-48A6809DF148}"/>
              </a:ext>
            </a:extLst>
          </p:cNvPr>
          <p:cNvSpPr txBox="1"/>
          <p:nvPr/>
        </p:nvSpPr>
        <p:spPr>
          <a:xfrm>
            <a:off x="238200" y="409224"/>
            <a:ext cx="10881360" cy="1482335"/>
          </a:xfrm>
          <a:prstGeom prst="rect">
            <a:avLst/>
          </a:prstGeom>
          <a:solidFill>
            <a:srgbClr val="003366"/>
          </a:solidFill>
          <a:ln w="19050"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Adjustment of the Reduction Factor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B058F-7F96-4E73-AFA4-95472F747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07" y="2722655"/>
            <a:ext cx="609653" cy="11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55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089FCC-8184-734D-9CAD-9AF2C414C1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52" y="1940648"/>
            <a:ext cx="10843671" cy="42975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B2B97-10CC-4D89-8C3C-48A6809DF148}"/>
              </a:ext>
            </a:extLst>
          </p:cNvPr>
          <p:cNvSpPr txBox="1"/>
          <p:nvPr/>
        </p:nvSpPr>
        <p:spPr>
          <a:xfrm>
            <a:off x="238200" y="409224"/>
            <a:ext cx="10881360" cy="1482335"/>
          </a:xfrm>
          <a:prstGeom prst="rect">
            <a:avLst/>
          </a:prstGeom>
          <a:solidFill>
            <a:srgbClr val="003366"/>
          </a:solidFill>
          <a:ln w="19050"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Adjustment of the Reduction Factor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DCC89A-F9BB-6040-1BEE-13DD2E846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99" y="2683330"/>
            <a:ext cx="609653" cy="11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84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cial Security Income Limit 2023 – Social Security Intelligence">
            <a:extLst>
              <a:ext uri="{FF2B5EF4-FFF2-40B4-BE49-F238E27FC236}">
                <a16:creationId xmlns:a16="http://schemas.microsoft.com/office/drawing/2014/main" id="{173E8831-99BE-E400-9D77-8B4A7A06E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905" y="731004"/>
            <a:ext cx="4479337" cy="559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EB0AA9-F761-74C7-84E5-875122705A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Earnings Limitation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C962A3-C864-EE69-6A9A-84107A35F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1752600"/>
            <a:ext cx="7182465" cy="4572000"/>
          </a:xfrm>
        </p:spPr>
        <p:txBody>
          <a:bodyPr>
            <a:normAutofit/>
          </a:bodyPr>
          <a:lstStyle/>
          <a:p>
            <a:r>
              <a:rPr lang="en-US" dirty="0"/>
              <a:t>The earnings limit for workers reaching their full retirement age in 2025</a:t>
            </a:r>
          </a:p>
          <a:p>
            <a:endParaRPr lang="en-US" dirty="0"/>
          </a:p>
          <a:p>
            <a:pPr algn="ctr"/>
            <a:r>
              <a:rPr lang="en-US" sz="3600" dirty="0"/>
              <a:t>$62,160/yr. ($5,180/mo.)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$1 in Social Security benefits is withheld for every $3 in earnings above this limit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04798-D563-5FE8-E953-0DD0DB3AE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79DF7-A042-9837-A40F-30002971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F474F-762B-B01B-1482-191C1FAA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36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8845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B0AA9-F761-74C7-84E5-875122705A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Earnings Limitation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C962A3-C864-EE69-6A9A-84107A35F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1752600"/>
            <a:ext cx="5826869" cy="4572000"/>
          </a:xfrm>
        </p:spPr>
        <p:txBody>
          <a:bodyPr>
            <a:normAutofit/>
          </a:bodyPr>
          <a:lstStyle/>
          <a:p>
            <a:r>
              <a:rPr lang="en-US" dirty="0"/>
              <a:t>There is no limit on earnings for workers who are their full retirement age or older for the entire year.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04798-D563-5FE8-E953-0DD0DB3AE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79DF7-A042-9837-A40F-30002971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F474F-762B-B01B-1482-191C1FAA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37</a:t>
            </a:fld>
            <a:endParaRPr lang="en-US" dirty="0">
              <a:latin typeface="+mj-lt"/>
            </a:endParaRPr>
          </a:p>
        </p:txBody>
      </p:sp>
      <p:pic>
        <p:nvPicPr>
          <p:cNvPr id="2050" name="Picture 2" descr="Premium Vector | NO LIMIT, stop sign on ...">
            <a:extLst>
              <a:ext uri="{FF2B5EF4-FFF2-40B4-BE49-F238E27FC236}">
                <a16:creationId xmlns:a16="http://schemas.microsoft.com/office/drawing/2014/main" id="{EE3CF559-AEA0-AAA9-F852-01F4F50F5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53" y="1295400"/>
            <a:ext cx="4964349" cy="496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585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AD6A9-91EF-9BD3-5D2B-2DF2AFC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857F-9DD9-4EBA-A9C9-2513BC2DEC2A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8BC7E-2B2B-4454-0C6A-37141190C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40438-6272-1627-0C34-84945209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38</a:t>
            </a:fld>
            <a:endParaRPr lang="en-US" dirty="0">
              <a:latin typeface="+mj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EEAAD5-BA3A-CD1C-1EDE-5A98364453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Are Social Security benefits taxed?</a:t>
            </a:r>
          </a:p>
        </p:txBody>
      </p:sp>
      <p:pic>
        <p:nvPicPr>
          <p:cNvPr id="8" name="Picture 7" descr="A person with a yellow shirt and blue pants&#10;&#10;Description automatically generated">
            <a:extLst>
              <a:ext uri="{FF2B5EF4-FFF2-40B4-BE49-F238E27FC236}">
                <a16:creationId xmlns:a16="http://schemas.microsoft.com/office/drawing/2014/main" id="{B45387D0-3096-975C-A8F8-9E7E2692C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71" y="1749543"/>
            <a:ext cx="4575057" cy="45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836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37A7-F154-9638-5FF4-84CF4C7B76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Your Benefits may be Taxed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93B58E-B41D-E18C-6BF8-395CBCF4C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1" y="1752600"/>
            <a:ext cx="7077076" cy="4572000"/>
          </a:xfrm>
        </p:spPr>
        <p:txBody>
          <a:bodyPr/>
          <a:lstStyle/>
          <a:p>
            <a:r>
              <a:rPr lang="en-US" dirty="0"/>
              <a:t>Most states do not tax Social Security benefits.</a:t>
            </a:r>
          </a:p>
          <a:p>
            <a:endParaRPr lang="en-US" dirty="0"/>
          </a:p>
          <a:p>
            <a:r>
              <a:rPr lang="en-US" dirty="0"/>
              <a:t>New York does not tax Social Security benefits.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R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etired 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P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ublic 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E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mployees 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A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ssociation (rpea.org)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F2549-9FB7-B89E-2ACC-0DCE3ED0A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61968-9B05-A06D-9616-B44CA7FF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6C2F7-8EF7-43E9-A19F-A939D384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39</a:t>
            </a:fld>
            <a:endParaRPr lang="en-US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413DD0-DE91-5924-670A-57ADFE3F7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39" y="1729391"/>
            <a:ext cx="3339353" cy="333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9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AD6A9-91EF-9BD3-5D2B-2DF2AFC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857F-9DD9-4EBA-A9C9-2513BC2DEC2A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8BC7E-2B2B-4454-0C6A-37141190C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40438-6272-1627-0C34-84945209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4</a:t>
            </a:fld>
            <a:endParaRPr lang="en-US" dirty="0">
              <a:latin typeface="+mj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EEAAD5-BA3A-CD1C-1EDE-5A98364453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latin typeface="+mn-lt"/>
              </a:rPr>
              <a:t>Will Social Security benefits be there for me?</a:t>
            </a:r>
          </a:p>
        </p:txBody>
      </p:sp>
      <p:pic>
        <p:nvPicPr>
          <p:cNvPr id="8" name="Picture 7" descr="A person with a yellow shirt and blue pants&#10;&#10;Description automatically generated">
            <a:extLst>
              <a:ext uri="{FF2B5EF4-FFF2-40B4-BE49-F238E27FC236}">
                <a16:creationId xmlns:a16="http://schemas.microsoft.com/office/drawing/2014/main" id="{B45387D0-3096-975C-A8F8-9E7E2692C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71" y="1749543"/>
            <a:ext cx="4575057" cy="45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00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37A7-F154-9638-5FF4-84CF4C7B76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Your Benefits may be Taxed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93B58E-B41D-E18C-6BF8-395CBCF4C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7610167" cy="4572000"/>
          </a:xfrm>
        </p:spPr>
        <p:txBody>
          <a:bodyPr/>
          <a:lstStyle/>
          <a:p>
            <a:pPr marL="114297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dirty="0"/>
              <a:t>Up to 85% of your benefit may be </a:t>
            </a:r>
            <a:r>
              <a:rPr lang="en-US" b="1" dirty="0"/>
              <a:t>federally taxable</a:t>
            </a:r>
            <a:r>
              <a:rPr lang="en-US" dirty="0"/>
              <a:t>, depending on your total combined income.</a:t>
            </a:r>
          </a:p>
          <a:p>
            <a:pPr marL="114297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dirty="0"/>
              <a:t>“Combined income” is the sum of your adjusted gross income, plus nontaxable interest, plus half  of your Social Security benefits.</a:t>
            </a:r>
          </a:p>
          <a:p>
            <a:pPr marL="114297" indent="0">
              <a:spcBef>
                <a:spcPts val="600"/>
              </a:spcBef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F2549-9FB7-B89E-2ACC-0DCE3ED0A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61968-9B05-A06D-9616-B44CA7FF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6C2F7-8EF7-43E9-A19F-A939D384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40</a:t>
            </a:fld>
            <a:endParaRPr lang="en-US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413DD0-DE91-5924-670A-57ADFE3F7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39" y="1729391"/>
            <a:ext cx="3339353" cy="333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59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336FB-D02B-1334-71EE-1A19F3B3FE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Taxing Social Security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B97459-D934-2D48-D28D-3EA630F653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Combined income determines potential taxability.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38775-5C9E-A5B6-08E9-4F6010BF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47049-BB80-790F-B5BD-FB8D104A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29142-1FBF-8776-8883-DC96FC2AA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41</a:t>
            </a:fld>
            <a:endParaRPr lang="en-US" dirty="0">
              <a:latin typeface="+mj-lt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FA5E935E-1FEE-AA15-D369-D902BE39CF3C}"/>
              </a:ext>
            </a:extLst>
          </p:cNvPr>
          <p:cNvGraphicFramePr>
            <a:graphicFrameLocks noGrp="1"/>
          </p:cNvGraphicFramePr>
          <p:nvPr/>
        </p:nvGraphicFramePr>
        <p:xfrm>
          <a:off x="953961" y="2543567"/>
          <a:ext cx="10424160" cy="2990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4720">
                  <a:extLst>
                    <a:ext uri="{9D8B030D-6E8A-4147-A177-3AD203B41FA5}">
                      <a16:colId xmlns:a16="http://schemas.microsoft.com/office/drawing/2014/main" val="361965782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2863785181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79566690"/>
                    </a:ext>
                  </a:extLst>
                </a:gridCol>
              </a:tblGrid>
              <a:tr h="69980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Individual Return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Joint Return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May be Taxable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6020797"/>
                  </a:ext>
                </a:extLst>
              </a:tr>
              <a:tr h="7634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Under $25,000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Under $32,000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6590682"/>
                  </a:ext>
                </a:extLst>
              </a:tr>
              <a:tr h="763421">
                <a:tc>
                  <a:txBody>
                    <a:bodyPr/>
                    <a:lstStyle/>
                    <a:p>
                      <a:pPr algn="ctr"/>
                      <a:r>
                        <a:rPr lang="en-US" sz="2400" u="none"/>
                        <a:t> $25,000 - $34,000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/>
                        <a:t> $32,000 - $44,000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Up to 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7427259"/>
                  </a:ext>
                </a:extLst>
              </a:tr>
              <a:tr h="763421">
                <a:tc>
                  <a:txBody>
                    <a:bodyPr/>
                    <a:lstStyle/>
                    <a:p>
                      <a:pPr algn="ctr"/>
                      <a:r>
                        <a:rPr lang="en-US" sz="2400" u="none"/>
                        <a:t>Over $34,000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/>
                        <a:t>Over $44,000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Up to 85%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1650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3761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ocial Security Administration - Wikipedia">
            <a:extLst>
              <a:ext uri="{FF2B5EF4-FFF2-40B4-BE49-F238E27FC236}">
                <a16:creationId xmlns:a16="http://schemas.microsoft.com/office/drawing/2014/main" id="{224B4991-0A92-597A-F68B-EF6F126FF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308" y="383239"/>
            <a:ext cx="2563492" cy="257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8CAACF-989A-6F76-57D4-D39A95D715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Getting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A26BF-E2C9-7A25-568A-89C8FCDB3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9227820" cy="4572000"/>
          </a:xfrm>
        </p:spPr>
        <p:txBody>
          <a:bodyPr/>
          <a:lstStyle/>
          <a:p>
            <a:r>
              <a:rPr lang="en-US" dirty="0"/>
              <a:t>Call (800) 772-1213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Speak to a representative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touch tone to access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Representatives are available weekdays (8 a.m. - 7 p.m.)</a:t>
            </a:r>
          </a:p>
          <a:p>
            <a:endParaRPr lang="en-US" dirty="0"/>
          </a:p>
          <a:p>
            <a:r>
              <a:rPr lang="en-US" dirty="0"/>
              <a:t>Visit a local Social Security office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Verify ability to visit and/or book an appointment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2DDF6-9DDC-C057-654D-242A26C89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AF559-23D3-51CC-CFE1-B122D7B2F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7EF77-1F16-1864-10CE-B67AF996C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42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1527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ocial Security Administration - Wikipedia">
            <a:extLst>
              <a:ext uri="{FF2B5EF4-FFF2-40B4-BE49-F238E27FC236}">
                <a16:creationId xmlns:a16="http://schemas.microsoft.com/office/drawing/2014/main" id="{224B4991-0A92-597A-F68B-EF6F126FF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308" y="383239"/>
            <a:ext cx="2563492" cy="257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8CAACF-989A-6F76-57D4-D39A95D715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Getting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A26BF-E2C9-7A25-568A-89C8FCDB3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9227820" cy="4572000"/>
          </a:xfrm>
        </p:spPr>
        <p:txBody>
          <a:bodyPr/>
          <a:lstStyle/>
          <a:p>
            <a:r>
              <a:rPr lang="en-US" dirty="0"/>
              <a:t>Utilize the website: </a:t>
            </a:r>
            <a:r>
              <a:rPr lang="en-US" sz="32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ssa.gov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Download publications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Generate calculations: ssa.gov/estimator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Review latest COLA’s, earning limitations,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Register for your                               account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2DDF6-9DDC-C057-654D-242A26C89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AF559-23D3-51CC-CFE1-B122D7B2F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7EF77-1F16-1864-10CE-B67AF996C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43</a:t>
            </a:fld>
            <a:endParaRPr lang="en-US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EBBE87-B2F1-B9C6-0B72-C52FA3553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50" y="3958711"/>
            <a:ext cx="2316032" cy="33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065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714-C289-2FA6-DF59-6E11EE3104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Social Security Statement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A74E9-B264-F9D6-0F3A-1281D4BD4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BC689-381E-A35B-2A46-B90638242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E7AC4-7766-1426-6E1B-CA3EFA9E7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44</a:t>
            </a:fld>
            <a:endParaRPr lang="en-US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B8DD5C-0AE4-943B-0379-EDFE7ED4E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64" y="1498912"/>
            <a:ext cx="11277600" cy="386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58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714-C289-2FA6-DF59-6E11EE3104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Social Security Statement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A74E9-B264-F9D6-0F3A-1281D4BD4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BC689-381E-A35B-2A46-B90638242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E7AC4-7766-1426-6E1B-CA3EFA9E7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45</a:t>
            </a:fld>
            <a:endParaRPr lang="en-US" dirty="0">
              <a:latin typeface="+mj-lt"/>
            </a:endParaRPr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55AC73A5-4C9E-BAD3-26EC-CA15D7D28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159876"/>
            <a:ext cx="6234710" cy="3738665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2670CB6B-C748-1565-95AE-C407EB2C1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00" y="116722"/>
            <a:ext cx="4652761" cy="699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120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AD6A9-91EF-9BD3-5D2B-2DF2AFC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857F-9DD9-4EBA-A9C9-2513BC2DEC2A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8BC7E-2B2B-4454-0C6A-37141190C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40438-6272-1627-0C34-84945209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46</a:t>
            </a:fld>
            <a:endParaRPr lang="en-US" dirty="0">
              <a:latin typeface="+mj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EEAAD5-BA3A-CD1C-1EDE-5A98364453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I apply for benefits?</a:t>
            </a:r>
          </a:p>
        </p:txBody>
      </p:sp>
      <p:pic>
        <p:nvPicPr>
          <p:cNvPr id="8" name="Picture 7" descr="A person with a yellow shirt and blue pants&#10;&#10;Description automatically generated">
            <a:extLst>
              <a:ext uri="{FF2B5EF4-FFF2-40B4-BE49-F238E27FC236}">
                <a16:creationId xmlns:a16="http://schemas.microsoft.com/office/drawing/2014/main" id="{B45387D0-3096-975C-A8F8-9E7E2692C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71" y="1749543"/>
            <a:ext cx="4575057" cy="45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68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321CF-7192-E16F-4AD7-4CFA89D63F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Apply for Benefits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56D0E-2863-9AC9-E45E-1B9BE472D1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You can apply up to 4 months prior to benefit start date: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In person at a local office (appointments recommended)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By telephone (800) 772-1213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Online: ssa.gov/apply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A78D8-0C4F-F9FB-A0D8-E49767269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2A039-9607-599C-07E1-BB6613EB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85D58-8B8C-1775-DADB-051403434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47</a:t>
            </a:fld>
            <a:endParaRPr lang="en-US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BAD28E-8661-FD6B-45D5-021013B3D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162" y="3464825"/>
            <a:ext cx="4176050" cy="236078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242216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642C6F-3253-AF9B-82BC-972616C0E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598D-2287-42B3-9478-765B9E4858A7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B880-A842-9E06-FD7D-D87C08031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A36D7-70AA-31BF-A966-B2FD7161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smtClean="0">
                <a:latin typeface="+mj-lt"/>
              </a:rPr>
              <a:pPr/>
              <a:t>48</a:t>
            </a:fld>
            <a:endParaRPr lang="en-US" dirty="0">
              <a:latin typeface="+mj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D88C8F-944A-44D5-48B7-9B69334276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You Should Know: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06969FE-02CE-F18D-FDA5-E1E3B8523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955" y="1678860"/>
            <a:ext cx="7728155" cy="4572000"/>
          </a:xfrm>
        </p:spPr>
        <p:txBody>
          <a:bodyPr/>
          <a:lstStyle/>
          <a:p>
            <a:r>
              <a:rPr lang="en-US" dirty="0"/>
              <a:t>Choosing when to collect Social Security retirement benefits has significant financial impact.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Utilize the tools and resources 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Evaluate your options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Consult with a professional </a:t>
            </a:r>
          </a:p>
        </p:txBody>
      </p:sp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D538E92-62DA-E16E-1E12-D38035D68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42" y="973394"/>
            <a:ext cx="4354686" cy="51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2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2A3B6-4B2A-01C6-63FB-58D25551F2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are Americans Concerned?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9477CF-2589-0887-03C1-4B754D2335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Social Security is a pay-as-you-go plan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Retiree population is growing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Working population is shrinking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Taxes collected currently are not sufficient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Reserves are being utilized to pay benefits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84C28-3E78-40AC-9179-819F4F355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92191-2944-49CB-8603-D317A8105489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B218-A1F1-DA27-275B-25349B11C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A2441-733C-5415-A499-DE1A00F22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5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4376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80912-8F4E-B842-B6E4-06F5D2D574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Trust Funds are Running Low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0A208-866F-FB43-67AE-E376B40A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B36D0-FA87-44C5-B8F8-0DEDE534BA04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95BD1-AC5E-8F67-DD6A-B00484EF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1CF3C-57B6-7927-2003-20781CEE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6</a:t>
            </a:fld>
            <a:endParaRPr lang="en-US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9A7041-AF48-A511-BA7C-282FE6B97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" y="1683742"/>
            <a:ext cx="10689771" cy="3970045"/>
          </a:xfrm>
          <a:prstGeom prst="rect">
            <a:avLst/>
          </a:prstGeom>
          <a:ln w="12700">
            <a:solidFill>
              <a:srgbClr val="CFBCB1"/>
            </a:solidFill>
          </a:ln>
        </p:spPr>
      </p:pic>
    </p:spTree>
    <p:extLst>
      <p:ext uri="{BB962C8B-B14F-4D97-AF65-F5344CB8AC3E}">
        <p14:creationId xmlns:p14="http://schemas.microsoft.com/office/powerpoint/2010/main" val="1539798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AD6A9-91EF-9BD3-5D2B-2DF2AFC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857F-9DD9-4EBA-A9C9-2513BC2DEC2A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8BC7E-2B2B-4454-0C6A-37141190C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40438-6272-1627-0C34-84945209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7</a:t>
            </a:fld>
            <a:endParaRPr lang="en-US" dirty="0">
              <a:latin typeface="+mj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EEAAD5-BA3A-CD1C-1EDE-5A98364453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dirty="0"/>
              <a:t>How do I qualify for benefits?</a:t>
            </a:r>
          </a:p>
        </p:txBody>
      </p:sp>
      <p:pic>
        <p:nvPicPr>
          <p:cNvPr id="8" name="Picture 7" descr="A person with a yellow shirt and blue pants&#10;&#10;Description automatically generated">
            <a:extLst>
              <a:ext uri="{FF2B5EF4-FFF2-40B4-BE49-F238E27FC236}">
                <a16:creationId xmlns:a16="http://schemas.microsoft.com/office/drawing/2014/main" id="{B45387D0-3096-975C-A8F8-9E7E2692C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71" y="1749543"/>
            <a:ext cx="4575057" cy="45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81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50868-F46B-E7D5-6DAE-18CD675231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Qualify for Social Security Retirement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46D54-CAE0-56F4-0242-891C431CD8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As you work and pay Social Security taxes, you earn Social Security credits.</a:t>
            </a:r>
          </a:p>
          <a:p>
            <a:endParaRPr lang="en-US" sz="105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Credits are based on your annual earnings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may earn up to four credits in any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need 40 credits (10 years of work)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91036-6BBE-183F-A415-E265ACC3D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EA9B6-D0E0-9FFE-365D-F4195D64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B8425-D5D0-FDD3-1B88-53329433A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8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5756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1C6E-3376-B754-A515-28A51A56CD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Social Security Payroll Taxes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C339CE-653B-603C-4683-C6701F1824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Federal Insurance Contributions Act (FICA)</a:t>
            </a:r>
          </a:p>
          <a:p>
            <a:pPr>
              <a:lnSpc>
                <a:spcPct val="150000"/>
              </a:lnSpc>
            </a:pPr>
            <a:r>
              <a:rPr lang="en-US" sz="3400" dirty="0"/>
              <a:t>7.65% tax you pay on gross wages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/>
              <a:t>6.2% to fund Social Security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/>
              <a:t>1.45% to fund Medicare</a:t>
            </a:r>
          </a:p>
          <a:p>
            <a:pPr>
              <a:lnSpc>
                <a:spcPct val="150000"/>
              </a:lnSpc>
            </a:pPr>
            <a:endParaRPr lang="en-US" sz="3400" dirty="0"/>
          </a:p>
          <a:p>
            <a:pPr>
              <a:lnSpc>
                <a:spcPct val="120000"/>
              </a:lnSpc>
            </a:pPr>
            <a:r>
              <a:rPr lang="en-US" sz="3400" dirty="0"/>
              <a:t> “Maximum taxable earnings” amount changes annually</a:t>
            </a:r>
          </a:p>
          <a:p>
            <a:pPr>
              <a:lnSpc>
                <a:spcPct val="120000"/>
              </a:lnSpc>
            </a:pPr>
            <a:r>
              <a:rPr lang="en-US" sz="3400" dirty="0"/>
              <a:t>6.2% is matched by your employer; the self-employed pay 12.4% of net earnings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E4E7-FC91-8411-89B2-D765B2DD9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58B5-41EF-4C99-B326-2E4B7C17BED8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C8E53-C766-2473-0698-F7AB6049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Social Security: What Should I Know?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110A0-10B5-81DF-C5D8-B60B35582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B1A3-686B-46A4-A53C-5243AC33830F}" type="slidenum">
              <a:rPr lang="en-US" sz="1400" dirty="0" smtClean="0">
                <a:latin typeface="+mj-lt"/>
              </a:rPr>
              <a:pPr/>
              <a:t>9</a:t>
            </a:fld>
            <a:endParaRPr lang="en-US" dirty="0">
              <a:latin typeface="+mj-lt"/>
            </a:endParaRPr>
          </a:p>
        </p:txBody>
      </p:sp>
      <p:pic>
        <p:nvPicPr>
          <p:cNvPr id="7" name="Picture 2" descr="Payroll Tax Responsibilities">
            <a:extLst>
              <a:ext uri="{FF2B5EF4-FFF2-40B4-BE49-F238E27FC236}">
                <a16:creationId xmlns:a16="http://schemas.microsoft.com/office/drawing/2014/main" id="{C26ACF1D-547F-99F6-B9B8-5C0135D10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73957" y="1593096"/>
            <a:ext cx="3660843" cy="29130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292623"/>
      </p:ext>
    </p:extLst>
  </p:cSld>
  <p:clrMapOvr>
    <a:masterClrMapping/>
  </p:clrMapOvr>
</p:sld>
</file>

<file path=ppt/theme/theme1.xml><?xml version="1.0" encoding="utf-8"?>
<a:theme xmlns:a="http://schemas.openxmlformats.org/drawingml/2006/main" name="Header and Intro">
  <a:themeElements>
    <a:clrScheme name="NYSTRS Color Palette">
      <a:dk1>
        <a:srgbClr val="003E51"/>
      </a:dk1>
      <a:lt1>
        <a:sysClr val="window" lastClr="FFFFFF"/>
      </a:lt1>
      <a:dk2>
        <a:srgbClr val="373A36"/>
      </a:dk2>
      <a:lt2>
        <a:srgbClr val="F5F5F5"/>
      </a:lt2>
      <a:accent1>
        <a:srgbClr val="007FA3"/>
      </a:accent1>
      <a:accent2>
        <a:srgbClr val="003E51"/>
      </a:accent2>
      <a:accent3>
        <a:srgbClr val="B7BF10"/>
      </a:accent3>
      <a:accent4>
        <a:srgbClr val="FFC845"/>
      </a:accent4>
      <a:accent5>
        <a:srgbClr val="EE5340"/>
      </a:accent5>
      <a:accent6>
        <a:srgbClr val="CAE5ED"/>
      </a:accent6>
      <a:hlink>
        <a:srgbClr val="66B2C8"/>
      </a:hlink>
      <a:folHlink>
        <a:srgbClr val="003E51"/>
      </a:folHlink>
    </a:clrScheme>
    <a:fontScheme name="NYSTRS Fonts">
      <a:majorFont>
        <a:latin typeface="Roboto Serif SemiBol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C4BA096-AB86-4DBD-BCBE-9CC184CA6808}" vid="{BDD49F8A-C1CB-4A4B-B405-93A9C7E00FEC}"/>
    </a:ext>
  </a:extLst>
</a:theme>
</file>

<file path=ppt/theme/theme2.xml><?xml version="1.0" encoding="utf-8"?>
<a:theme xmlns:a="http://schemas.openxmlformats.org/drawingml/2006/main" name="Blank">
  <a:themeElements>
    <a:clrScheme name="NYSTRS Color Palette">
      <a:dk1>
        <a:srgbClr val="003E51"/>
      </a:dk1>
      <a:lt1>
        <a:sysClr val="window" lastClr="FFFFFF"/>
      </a:lt1>
      <a:dk2>
        <a:srgbClr val="373A36"/>
      </a:dk2>
      <a:lt2>
        <a:srgbClr val="F5F5F5"/>
      </a:lt2>
      <a:accent1>
        <a:srgbClr val="007FA3"/>
      </a:accent1>
      <a:accent2>
        <a:srgbClr val="003E51"/>
      </a:accent2>
      <a:accent3>
        <a:srgbClr val="B7BF10"/>
      </a:accent3>
      <a:accent4>
        <a:srgbClr val="FFC845"/>
      </a:accent4>
      <a:accent5>
        <a:srgbClr val="EE5340"/>
      </a:accent5>
      <a:accent6>
        <a:srgbClr val="CAE5ED"/>
      </a:accent6>
      <a:hlink>
        <a:srgbClr val="66B2C8"/>
      </a:hlink>
      <a:folHlink>
        <a:srgbClr val="003E51"/>
      </a:folHlink>
    </a:clrScheme>
    <a:fontScheme name="NYSTRS Fonts">
      <a:majorFont>
        <a:latin typeface="Roboto Serif SemiBol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C4BA096-AB86-4DBD-BCBE-9CC184CA6808}" vid="{CE098CDE-BE87-41CA-8867-347015A9EEC7}"/>
    </a:ext>
  </a:extLst>
</a:theme>
</file>

<file path=ppt/theme/theme3.xml><?xml version="1.0" encoding="utf-8"?>
<a:theme xmlns:a="http://schemas.openxmlformats.org/drawingml/2006/main" name="Quote">
  <a:themeElements>
    <a:clrScheme name="NYSTRS Color Palette">
      <a:dk1>
        <a:srgbClr val="003E51"/>
      </a:dk1>
      <a:lt1>
        <a:sysClr val="window" lastClr="FFFFFF"/>
      </a:lt1>
      <a:dk2>
        <a:srgbClr val="373A36"/>
      </a:dk2>
      <a:lt2>
        <a:srgbClr val="F5F5F5"/>
      </a:lt2>
      <a:accent1>
        <a:srgbClr val="007FA3"/>
      </a:accent1>
      <a:accent2>
        <a:srgbClr val="003E51"/>
      </a:accent2>
      <a:accent3>
        <a:srgbClr val="B7BF10"/>
      </a:accent3>
      <a:accent4>
        <a:srgbClr val="FFC845"/>
      </a:accent4>
      <a:accent5>
        <a:srgbClr val="EE5340"/>
      </a:accent5>
      <a:accent6>
        <a:srgbClr val="CAE5ED"/>
      </a:accent6>
      <a:hlink>
        <a:srgbClr val="66B2C8"/>
      </a:hlink>
      <a:folHlink>
        <a:srgbClr val="003E51"/>
      </a:folHlink>
    </a:clrScheme>
    <a:fontScheme name="NYSTRS Fonts">
      <a:majorFont>
        <a:latin typeface="Roboto Serif SemiBol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C4BA096-AB86-4DBD-BCBE-9CC184CA6808}" vid="{5749834B-EA57-4463-AEA2-6B59C26603A0}"/>
    </a:ext>
  </a:extLst>
</a:theme>
</file>

<file path=ppt/theme/theme4.xml><?xml version="1.0" encoding="utf-8"?>
<a:theme xmlns:a="http://schemas.openxmlformats.org/drawingml/2006/main" name="Content">
  <a:themeElements>
    <a:clrScheme name="NYSTRS Color Palette">
      <a:dk1>
        <a:srgbClr val="003E51"/>
      </a:dk1>
      <a:lt1>
        <a:sysClr val="window" lastClr="FFFFFF"/>
      </a:lt1>
      <a:dk2>
        <a:srgbClr val="373A36"/>
      </a:dk2>
      <a:lt2>
        <a:srgbClr val="F5F5F5"/>
      </a:lt2>
      <a:accent1>
        <a:srgbClr val="007FA3"/>
      </a:accent1>
      <a:accent2>
        <a:srgbClr val="003E51"/>
      </a:accent2>
      <a:accent3>
        <a:srgbClr val="B7BF10"/>
      </a:accent3>
      <a:accent4>
        <a:srgbClr val="FFC845"/>
      </a:accent4>
      <a:accent5>
        <a:srgbClr val="EE5340"/>
      </a:accent5>
      <a:accent6>
        <a:srgbClr val="CAE5ED"/>
      </a:accent6>
      <a:hlink>
        <a:srgbClr val="66B2C8"/>
      </a:hlink>
      <a:folHlink>
        <a:srgbClr val="003E51"/>
      </a:folHlink>
    </a:clrScheme>
    <a:fontScheme name="NYSTRS Fonts">
      <a:majorFont>
        <a:latin typeface="Roboto Serif SemiBol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C4BA096-AB86-4DBD-BCBE-9CC184CA6808}" vid="{DE28AE81-B95C-48DA-8749-95A0C1316EB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NYSTRS_PowerPoint_Template_v4 (3)</Template>
  <TotalTime>0</TotalTime>
  <Words>2312</Words>
  <Application>Microsoft Office PowerPoint</Application>
  <PresentationFormat>Widescreen</PresentationFormat>
  <Paragraphs>477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Arial</vt:lpstr>
      <vt:lpstr>Calibri</vt:lpstr>
      <vt:lpstr>Cavolini</vt:lpstr>
      <vt:lpstr>Roboto</vt:lpstr>
      <vt:lpstr>Roboto Serif Medium</vt:lpstr>
      <vt:lpstr>Roboto Serif SemiBold</vt:lpstr>
      <vt:lpstr>Verdana</vt:lpstr>
      <vt:lpstr>Header and Intro</vt:lpstr>
      <vt:lpstr>Blank</vt:lpstr>
      <vt:lpstr>Quote</vt:lpstr>
      <vt:lpstr>Content</vt:lpstr>
      <vt:lpstr>Social Security: What Should You Know? </vt:lpstr>
      <vt:lpstr>PowerPoint Presentation</vt:lpstr>
      <vt:lpstr>Typical Questions:</vt:lpstr>
      <vt:lpstr>Will Social Security benefits be there for me?</vt:lpstr>
      <vt:lpstr>Why are Americans Concerned?</vt:lpstr>
      <vt:lpstr>Trust Funds are Running Low</vt:lpstr>
      <vt:lpstr>How do I qualify for benefits?</vt:lpstr>
      <vt:lpstr>Qualify for Social Security Retirement</vt:lpstr>
      <vt:lpstr>Social Security Payroll Taxes</vt:lpstr>
      <vt:lpstr>Maximum Taxable Earnings</vt:lpstr>
      <vt:lpstr>How is my benefit calculated?</vt:lpstr>
      <vt:lpstr>Retirement Benefit Calculation</vt:lpstr>
      <vt:lpstr>Retirement Benefit Calculation</vt:lpstr>
      <vt:lpstr>Average Indexed Monthly Earnings (AIME)</vt:lpstr>
      <vt:lpstr>Primary Insurance Amount (PIA)</vt:lpstr>
      <vt:lpstr>Primary Insurance Amount (PIA)</vt:lpstr>
      <vt:lpstr>Primary Insurance Amount (PIA)</vt:lpstr>
      <vt:lpstr>Full Retirement Age</vt:lpstr>
      <vt:lpstr>PowerPoint Presentation</vt:lpstr>
      <vt:lpstr>When should I start collecting?</vt:lpstr>
      <vt:lpstr>Considering “Reduced” Benefits</vt:lpstr>
      <vt:lpstr>Determining the Break-Even Age</vt:lpstr>
      <vt:lpstr>Benefits are Adjusted for Inflation</vt:lpstr>
      <vt:lpstr>Benefits are Adjusted for Inflation</vt:lpstr>
      <vt:lpstr>Additional Factors to Consider</vt:lpstr>
      <vt:lpstr>Family Benefits</vt:lpstr>
      <vt:lpstr>Spousal Benefits</vt:lpstr>
      <vt:lpstr>Survivor Benefits</vt:lpstr>
      <vt:lpstr>Factors to Consider</vt:lpstr>
      <vt:lpstr>Earnings Limitation</vt:lpstr>
      <vt:lpstr>Earnings Limitation</vt:lpstr>
      <vt:lpstr>Earnings Limitation </vt:lpstr>
      <vt:lpstr>Earnings Limitation</vt:lpstr>
      <vt:lpstr>PowerPoint Presentation</vt:lpstr>
      <vt:lpstr>PowerPoint Presentation</vt:lpstr>
      <vt:lpstr>Earnings Limitation</vt:lpstr>
      <vt:lpstr>Earnings Limitation</vt:lpstr>
      <vt:lpstr>Are Social Security benefits taxed?</vt:lpstr>
      <vt:lpstr>Your Benefits may be Taxed</vt:lpstr>
      <vt:lpstr>Your Benefits may be Taxed</vt:lpstr>
      <vt:lpstr>Taxing Social Security</vt:lpstr>
      <vt:lpstr>Getting Information</vt:lpstr>
      <vt:lpstr>Getting Information</vt:lpstr>
      <vt:lpstr>Social Security Statement</vt:lpstr>
      <vt:lpstr>Social Security Statement</vt:lpstr>
      <vt:lpstr>How do I apply for benefits?</vt:lpstr>
      <vt:lpstr>Apply for Benefits</vt:lpstr>
      <vt:lpstr>You Should Know: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2024-11-04T19:21:20Z</dcterms:created>
  <dcterms:modified xsi:type="dcterms:W3CDTF">2024-11-04T19:21:25Z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38a20d4-07da-4df4-8619-210a968fd12c_Enabled">
    <vt:lpwstr>true</vt:lpwstr>
  </property>
  <property fmtid="{D5CDD505-2E9C-101B-9397-08002B2CF9AE}" pid="3" name="MSIP_Label_d38a20d4-07da-4df4-8619-210a968fd12c_SetDate">
    <vt:lpwstr>2024-11-04T19:21:25Z</vt:lpwstr>
  </property>
  <property fmtid="{D5CDD505-2E9C-101B-9397-08002B2CF9AE}" pid="4" name="MSIP_Label_d38a20d4-07da-4df4-8619-210a968fd12c_Method">
    <vt:lpwstr>Standard</vt:lpwstr>
  </property>
  <property fmtid="{D5CDD505-2E9C-101B-9397-08002B2CF9AE}" pid="5" name="MSIP_Label_d38a20d4-07da-4df4-8619-210a968fd12c_Name">
    <vt:lpwstr>General</vt:lpwstr>
  </property>
  <property fmtid="{D5CDD505-2E9C-101B-9397-08002B2CF9AE}" pid="6" name="MSIP_Label_d38a20d4-07da-4df4-8619-210a968fd12c_SiteId">
    <vt:lpwstr>1de59e1d-cf0e-4685-a5ef-51cd8ca8ab11</vt:lpwstr>
  </property>
  <property fmtid="{D5CDD505-2E9C-101B-9397-08002B2CF9AE}" pid="7" name="MSIP_Label_d38a20d4-07da-4df4-8619-210a968fd12c_ActionId">
    <vt:lpwstr>e889bc9d-4b00-4feb-b882-32fc23c863e9</vt:lpwstr>
  </property>
  <property fmtid="{D5CDD505-2E9C-101B-9397-08002B2CF9AE}" pid="8" name="MSIP_Label_d38a20d4-07da-4df4-8619-210a968fd12c_ContentBits">
    <vt:lpwstr>0</vt:lpwstr>
  </property>
</Properties>
</file>