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2" r:id="rId1"/>
    <p:sldMasterId id="2147483781" r:id="rId2"/>
    <p:sldMasterId id="2147483727" r:id="rId3"/>
    <p:sldMasterId id="2147483759" r:id="rId4"/>
  </p:sldMasterIdLst>
  <p:notesMasterIdLst>
    <p:notesMasterId r:id="rId56"/>
  </p:notesMasterIdLst>
  <p:sldIdLst>
    <p:sldId id="256" r:id="rId5"/>
    <p:sldId id="283" r:id="rId6"/>
    <p:sldId id="284" r:id="rId7"/>
    <p:sldId id="258" r:id="rId8"/>
    <p:sldId id="307" r:id="rId9"/>
    <p:sldId id="296" r:id="rId10"/>
    <p:sldId id="259" r:id="rId11"/>
    <p:sldId id="263" r:id="rId12"/>
    <p:sldId id="261" r:id="rId13"/>
    <p:sldId id="907" r:id="rId14"/>
    <p:sldId id="260" r:id="rId15"/>
    <p:sldId id="270" r:id="rId16"/>
    <p:sldId id="272" r:id="rId17"/>
    <p:sldId id="268" r:id="rId18"/>
    <p:sldId id="308" r:id="rId19"/>
    <p:sldId id="1061" r:id="rId20"/>
    <p:sldId id="983" r:id="rId21"/>
    <p:sldId id="273" r:id="rId22"/>
    <p:sldId id="1045" r:id="rId23"/>
    <p:sldId id="275" r:id="rId24"/>
    <p:sldId id="264" r:id="rId25"/>
    <p:sldId id="269" r:id="rId26"/>
    <p:sldId id="274" r:id="rId27"/>
    <p:sldId id="265" r:id="rId28"/>
    <p:sldId id="304" r:id="rId29"/>
    <p:sldId id="301" r:id="rId30"/>
    <p:sldId id="300" r:id="rId31"/>
    <p:sldId id="303" r:id="rId32"/>
    <p:sldId id="276" r:id="rId33"/>
    <p:sldId id="277" r:id="rId34"/>
    <p:sldId id="279" r:id="rId35"/>
    <p:sldId id="1062" r:id="rId36"/>
    <p:sldId id="1063" r:id="rId37"/>
    <p:sldId id="280" r:id="rId38"/>
    <p:sldId id="282" r:id="rId39"/>
    <p:sldId id="281" r:id="rId40"/>
    <p:sldId id="1040" r:id="rId41"/>
    <p:sldId id="1064" r:id="rId42"/>
    <p:sldId id="1066" r:id="rId43"/>
    <p:sldId id="289" r:id="rId44"/>
    <p:sldId id="310" r:id="rId45"/>
    <p:sldId id="297" r:id="rId46"/>
    <p:sldId id="291" r:id="rId47"/>
    <p:sldId id="292" r:id="rId48"/>
    <p:sldId id="293" r:id="rId49"/>
    <p:sldId id="294" r:id="rId50"/>
    <p:sldId id="295" r:id="rId51"/>
    <p:sldId id="1065" r:id="rId52"/>
    <p:sldId id="299" r:id="rId53"/>
    <p:sldId id="298" r:id="rId54"/>
    <p:sldId id="302" r:id="rId5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D08A20-FEFD-4E75-A5F4-1DD46D6DFE95}" v="4" dt="2024-11-04T19:22:02.7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6" d="100"/>
          <a:sy n="106" d="100"/>
        </p:scale>
        <p:origin x="732" y="78"/>
      </p:cViewPr>
      <p:guideLst/>
    </p:cSldViewPr>
  </p:slideViewPr>
  <p:notesTextViewPr>
    <p:cViewPr>
      <p:scale>
        <a:sx n="1" d="1"/>
        <a:sy n="1" d="1"/>
      </p:scale>
      <p:origin x="0" y="0"/>
    </p:cViewPr>
  </p:notesTextViewPr>
  <p:notesViewPr>
    <p:cSldViewPr snapToGrid="0">
      <p:cViewPr varScale="1">
        <p:scale>
          <a:sx n="81" d="100"/>
          <a:sy n="81" d="100"/>
        </p:scale>
        <p:origin x="322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82EE62-0BBB-4DA9-8EBB-413D5F8E6312}"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F3918341-9A55-4C06-8EF0-B56D0DA1B44A}">
      <dgm:prSet custT="1"/>
      <dgm:spPr/>
      <dgm:t>
        <a:bodyPr/>
        <a:lstStyle/>
        <a:p>
          <a:r>
            <a:rPr lang="en-US" sz="2000" dirty="0">
              <a:solidFill>
                <a:schemeClr val="bg1"/>
              </a:solidFill>
            </a:rPr>
            <a:t>Have an active membership with at least 10 years of NYS service credit*</a:t>
          </a:r>
        </a:p>
      </dgm:t>
    </dgm:pt>
    <dgm:pt modelId="{D6ADBC56-E051-44B9-9510-826D1C5D8DD8}" type="parTrans" cxnId="{B8C56F8A-5449-4267-AC30-B82D93D8F53E}">
      <dgm:prSet/>
      <dgm:spPr/>
      <dgm:t>
        <a:bodyPr/>
        <a:lstStyle/>
        <a:p>
          <a:endParaRPr lang="en-US"/>
        </a:p>
      </dgm:t>
    </dgm:pt>
    <dgm:pt modelId="{C2BB3A6C-FAF2-4391-B34B-DB906B5E32AB}" type="sibTrans" cxnId="{B8C56F8A-5449-4267-AC30-B82D93D8F53E}">
      <dgm:prSet/>
      <dgm:spPr/>
      <dgm:t>
        <a:bodyPr/>
        <a:lstStyle/>
        <a:p>
          <a:endParaRPr lang="en-US"/>
        </a:p>
      </dgm:t>
    </dgm:pt>
    <dgm:pt modelId="{4D9DA30C-41E8-43F7-AB33-B19BAB4451F7}">
      <dgm:prSet/>
      <dgm:spPr/>
      <dgm:t>
        <a:bodyPr/>
        <a:lstStyle/>
        <a:p>
          <a:r>
            <a:rPr lang="en-US" dirty="0">
              <a:solidFill>
                <a:schemeClr val="bg1"/>
              </a:solidFill>
            </a:rPr>
            <a:t>Be totally and permanently incapacitated from all further gainful employment at the time you cease teaching</a:t>
          </a:r>
        </a:p>
      </dgm:t>
    </dgm:pt>
    <dgm:pt modelId="{7A1B4331-BB35-4FA1-B449-1D7070984897}" type="parTrans" cxnId="{878F2727-E941-4643-B2A0-D2A3BE385A24}">
      <dgm:prSet/>
      <dgm:spPr/>
      <dgm:t>
        <a:bodyPr/>
        <a:lstStyle/>
        <a:p>
          <a:endParaRPr lang="en-US"/>
        </a:p>
      </dgm:t>
    </dgm:pt>
    <dgm:pt modelId="{638C875B-2CC5-441A-852F-81C8876AC7E7}" type="sibTrans" cxnId="{878F2727-E941-4643-B2A0-D2A3BE385A24}">
      <dgm:prSet/>
      <dgm:spPr/>
      <dgm:t>
        <a:bodyPr/>
        <a:lstStyle/>
        <a:p>
          <a:endParaRPr lang="en-US"/>
        </a:p>
      </dgm:t>
    </dgm:pt>
    <dgm:pt modelId="{D72EDE6E-D50F-4B0B-98C8-F961D95041CD}">
      <dgm:prSet/>
      <dgm:spPr/>
      <dgm:t>
        <a:bodyPr/>
        <a:lstStyle/>
        <a:p>
          <a:pPr>
            <a:buFont typeface="Arial" panose="020B0604020202020204" pitchFamily="34" charset="0"/>
            <a:buChar char="•"/>
          </a:pPr>
          <a:r>
            <a:rPr lang="en-US" dirty="0">
              <a:solidFill>
                <a:schemeClr val="bg1"/>
              </a:solidFill>
            </a:rPr>
            <a:t>Apply for disability retirement </a:t>
          </a:r>
          <a:r>
            <a:rPr lang="en-US" b="1" dirty="0">
              <a:solidFill>
                <a:schemeClr val="bg1"/>
              </a:solidFill>
            </a:rPr>
            <a:t>within one year of leaving payroll </a:t>
          </a:r>
          <a:r>
            <a:rPr lang="en-US" dirty="0">
              <a:solidFill>
                <a:schemeClr val="bg1"/>
              </a:solidFill>
            </a:rPr>
            <a:t>(If you are on a medical leave without pay, you may file within a year of the date your medical leave ends)</a:t>
          </a:r>
        </a:p>
      </dgm:t>
    </dgm:pt>
    <dgm:pt modelId="{C19E669D-A1E8-4BC3-8AD4-6C946507FD37}" type="parTrans" cxnId="{307822A9-3621-410B-A3B7-932B2193FCD1}">
      <dgm:prSet/>
      <dgm:spPr/>
      <dgm:t>
        <a:bodyPr/>
        <a:lstStyle/>
        <a:p>
          <a:endParaRPr lang="en-US"/>
        </a:p>
      </dgm:t>
    </dgm:pt>
    <dgm:pt modelId="{7DDE9318-BAA8-4942-B010-BCA88CE3CB4C}" type="sibTrans" cxnId="{307822A9-3621-410B-A3B7-932B2193FCD1}">
      <dgm:prSet/>
      <dgm:spPr/>
      <dgm:t>
        <a:bodyPr/>
        <a:lstStyle/>
        <a:p>
          <a:endParaRPr lang="en-US"/>
        </a:p>
      </dgm:t>
    </dgm:pt>
    <dgm:pt modelId="{6B0609AB-0AEA-41AD-9FA9-B869F0D88822}">
      <dgm:prSet/>
      <dgm:spPr/>
      <dgm:t>
        <a:bodyPr/>
        <a:lstStyle/>
        <a:p>
          <a:pPr>
            <a:buFont typeface="Arial" panose="020B0604020202020204" pitchFamily="34" charset="0"/>
            <a:buChar char="•"/>
          </a:pPr>
          <a:r>
            <a:rPr lang="en-US" dirty="0">
              <a:solidFill>
                <a:schemeClr val="bg1"/>
              </a:solidFill>
            </a:rPr>
            <a:t>Continue to be disabled from all gainful employment</a:t>
          </a:r>
        </a:p>
      </dgm:t>
    </dgm:pt>
    <dgm:pt modelId="{E3C1E023-32F4-4B38-8ADC-21E984017779}" type="parTrans" cxnId="{080B5734-173E-4A05-84AA-A9D4E079B285}">
      <dgm:prSet/>
      <dgm:spPr/>
      <dgm:t>
        <a:bodyPr/>
        <a:lstStyle/>
        <a:p>
          <a:endParaRPr lang="en-US"/>
        </a:p>
      </dgm:t>
    </dgm:pt>
    <dgm:pt modelId="{A307DDF2-AA05-4826-80B7-0866BB92B6B1}" type="sibTrans" cxnId="{080B5734-173E-4A05-84AA-A9D4E079B285}">
      <dgm:prSet/>
      <dgm:spPr/>
      <dgm:t>
        <a:bodyPr/>
        <a:lstStyle/>
        <a:p>
          <a:endParaRPr lang="en-US"/>
        </a:p>
      </dgm:t>
    </dgm:pt>
    <dgm:pt modelId="{7929E8B4-2922-4DF2-922D-243E228F1593}">
      <dgm:prSet/>
      <dgm:spPr/>
      <dgm:t>
        <a:bodyPr/>
        <a:lstStyle/>
        <a:p>
          <a:pPr>
            <a:buFont typeface="Arial" panose="020B0604020202020204" pitchFamily="34" charset="0"/>
            <a:buChar char="•"/>
          </a:pPr>
          <a:r>
            <a:rPr lang="en-US" dirty="0">
              <a:solidFill>
                <a:schemeClr val="bg1"/>
              </a:solidFill>
            </a:rPr>
            <a:t>Have the NYSTRS Medical &amp; Retirement Boards approve your retirement.</a:t>
          </a:r>
        </a:p>
      </dgm:t>
    </dgm:pt>
    <dgm:pt modelId="{C022FA0C-D096-4C61-89FC-D5475A13C739}" type="parTrans" cxnId="{A01D0C83-D5D9-44CC-8780-09DB573B2B0A}">
      <dgm:prSet/>
      <dgm:spPr/>
      <dgm:t>
        <a:bodyPr/>
        <a:lstStyle/>
        <a:p>
          <a:endParaRPr lang="en-US"/>
        </a:p>
      </dgm:t>
    </dgm:pt>
    <dgm:pt modelId="{C5311C19-37D6-4424-894D-BA2E38A76849}" type="sibTrans" cxnId="{A01D0C83-D5D9-44CC-8780-09DB573B2B0A}">
      <dgm:prSet/>
      <dgm:spPr/>
      <dgm:t>
        <a:bodyPr/>
        <a:lstStyle/>
        <a:p>
          <a:endParaRPr lang="en-US"/>
        </a:p>
      </dgm:t>
    </dgm:pt>
    <dgm:pt modelId="{2773415A-90D7-4608-A16D-8B55647B08E1}" type="pres">
      <dgm:prSet presAssocID="{D582EE62-0BBB-4DA9-8EBB-413D5F8E6312}" presName="linear" presStyleCnt="0">
        <dgm:presLayoutVars>
          <dgm:animLvl val="lvl"/>
          <dgm:resizeHandles val="exact"/>
        </dgm:presLayoutVars>
      </dgm:prSet>
      <dgm:spPr/>
    </dgm:pt>
    <dgm:pt modelId="{9DCCD472-DBE9-4AF8-B062-F7BFD659ABB8}" type="pres">
      <dgm:prSet presAssocID="{F3918341-9A55-4C06-8EF0-B56D0DA1B44A}" presName="parentText" presStyleLbl="node1" presStyleIdx="0" presStyleCnt="5" custLinFactNeighborX="831" custLinFactNeighborY="-3960">
        <dgm:presLayoutVars>
          <dgm:chMax val="0"/>
          <dgm:bulletEnabled val="1"/>
        </dgm:presLayoutVars>
      </dgm:prSet>
      <dgm:spPr/>
    </dgm:pt>
    <dgm:pt modelId="{E13690E5-B9C1-451C-99C0-A0C3EB164B71}" type="pres">
      <dgm:prSet presAssocID="{C2BB3A6C-FAF2-4391-B34B-DB906B5E32AB}" presName="spacer" presStyleCnt="0"/>
      <dgm:spPr/>
    </dgm:pt>
    <dgm:pt modelId="{729FA9DD-FB1A-4581-97E6-0DD661A1B35E}" type="pres">
      <dgm:prSet presAssocID="{4D9DA30C-41E8-43F7-AB33-B19BAB4451F7}" presName="parentText" presStyleLbl="node1" presStyleIdx="1" presStyleCnt="5">
        <dgm:presLayoutVars>
          <dgm:chMax val="0"/>
          <dgm:bulletEnabled val="1"/>
        </dgm:presLayoutVars>
      </dgm:prSet>
      <dgm:spPr/>
    </dgm:pt>
    <dgm:pt modelId="{41D3AFFD-17CB-4C82-9E27-3D02C379895A}" type="pres">
      <dgm:prSet presAssocID="{638C875B-2CC5-441A-852F-81C8876AC7E7}" presName="spacer" presStyleCnt="0"/>
      <dgm:spPr/>
    </dgm:pt>
    <dgm:pt modelId="{184D4DC1-C761-409C-BCEF-6546B37E3E46}" type="pres">
      <dgm:prSet presAssocID="{6B0609AB-0AEA-41AD-9FA9-B869F0D88822}" presName="parentText" presStyleLbl="node1" presStyleIdx="2" presStyleCnt="5" custLinFactNeighborY="12998">
        <dgm:presLayoutVars>
          <dgm:chMax val="0"/>
          <dgm:bulletEnabled val="1"/>
        </dgm:presLayoutVars>
      </dgm:prSet>
      <dgm:spPr/>
    </dgm:pt>
    <dgm:pt modelId="{88CA6F34-DA32-4010-A423-85D27943D4AC}" type="pres">
      <dgm:prSet presAssocID="{A307DDF2-AA05-4826-80B7-0866BB92B6B1}" presName="spacer" presStyleCnt="0"/>
      <dgm:spPr/>
    </dgm:pt>
    <dgm:pt modelId="{6C58DEDC-2B81-4CAF-A6FC-D533BC18752E}" type="pres">
      <dgm:prSet presAssocID="{D72EDE6E-D50F-4B0B-98C8-F961D95041CD}" presName="parentText" presStyleLbl="node1" presStyleIdx="3" presStyleCnt="5">
        <dgm:presLayoutVars>
          <dgm:chMax val="0"/>
          <dgm:bulletEnabled val="1"/>
        </dgm:presLayoutVars>
      </dgm:prSet>
      <dgm:spPr/>
    </dgm:pt>
    <dgm:pt modelId="{59AAAFE1-F937-494D-99AD-414DFDD260E1}" type="pres">
      <dgm:prSet presAssocID="{7DDE9318-BAA8-4942-B010-BCA88CE3CB4C}" presName="spacer" presStyleCnt="0"/>
      <dgm:spPr/>
    </dgm:pt>
    <dgm:pt modelId="{071652A7-9F48-4F27-8705-1D912F4B1A2D}" type="pres">
      <dgm:prSet presAssocID="{7929E8B4-2922-4DF2-922D-243E228F1593}" presName="parentText" presStyleLbl="node1" presStyleIdx="4" presStyleCnt="5">
        <dgm:presLayoutVars>
          <dgm:chMax val="0"/>
          <dgm:bulletEnabled val="1"/>
        </dgm:presLayoutVars>
      </dgm:prSet>
      <dgm:spPr/>
    </dgm:pt>
  </dgm:ptLst>
  <dgm:cxnLst>
    <dgm:cxn modelId="{A742A917-295A-4D8A-986A-A49DCEC79202}" type="presOf" srcId="{D582EE62-0BBB-4DA9-8EBB-413D5F8E6312}" destId="{2773415A-90D7-4608-A16D-8B55647B08E1}" srcOrd="0" destOrd="0" presId="urn:microsoft.com/office/officeart/2005/8/layout/vList2"/>
    <dgm:cxn modelId="{878F2727-E941-4643-B2A0-D2A3BE385A24}" srcId="{D582EE62-0BBB-4DA9-8EBB-413D5F8E6312}" destId="{4D9DA30C-41E8-43F7-AB33-B19BAB4451F7}" srcOrd="1" destOrd="0" parTransId="{7A1B4331-BB35-4FA1-B449-1D7070984897}" sibTransId="{638C875B-2CC5-441A-852F-81C8876AC7E7}"/>
    <dgm:cxn modelId="{080B5734-173E-4A05-84AA-A9D4E079B285}" srcId="{D582EE62-0BBB-4DA9-8EBB-413D5F8E6312}" destId="{6B0609AB-0AEA-41AD-9FA9-B869F0D88822}" srcOrd="2" destOrd="0" parTransId="{E3C1E023-32F4-4B38-8ADC-21E984017779}" sibTransId="{A307DDF2-AA05-4826-80B7-0866BB92B6B1}"/>
    <dgm:cxn modelId="{D09D8558-CCE9-4B85-9E8E-60D19297E53A}" type="presOf" srcId="{6B0609AB-0AEA-41AD-9FA9-B869F0D88822}" destId="{184D4DC1-C761-409C-BCEF-6546B37E3E46}" srcOrd="0" destOrd="0" presId="urn:microsoft.com/office/officeart/2005/8/layout/vList2"/>
    <dgm:cxn modelId="{A01D0C83-D5D9-44CC-8780-09DB573B2B0A}" srcId="{D582EE62-0BBB-4DA9-8EBB-413D5F8E6312}" destId="{7929E8B4-2922-4DF2-922D-243E228F1593}" srcOrd="4" destOrd="0" parTransId="{C022FA0C-D096-4C61-89FC-D5475A13C739}" sibTransId="{C5311C19-37D6-4424-894D-BA2E38A76849}"/>
    <dgm:cxn modelId="{B8C56F8A-5449-4267-AC30-B82D93D8F53E}" srcId="{D582EE62-0BBB-4DA9-8EBB-413D5F8E6312}" destId="{F3918341-9A55-4C06-8EF0-B56D0DA1B44A}" srcOrd="0" destOrd="0" parTransId="{D6ADBC56-E051-44B9-9510-826D1C5D8DD8}" sibTransId="{C2BB3A6C-FAF2-4391-B34B-DB906B5E32AB}"/>
    <dgm:cxn modelId="{DE216599-D2A0-4E0B-ACD9-6C14C3454A07}" type="presOf" srcId="{4D9DA30C-41E8-43F7-AB33-B19BAB4451F7}" destId="{729FA9DD-FB1A-4581-97E6-0DD661A1B35E}" srcOrd="0" destOrd="0" presId="urn:microsoft.com/office/officeart/2005/8/layout/vList2"/>
    <dgm:cxn modelId="{307822A9-3621-410B-A3B7-932B2193FCD1}" srcId="{D582EE62-0BBB-4DA9-8EBB-413D5F8E6312}" destId="{D72EDE6E-D50F-4B0B-98C8-F961D95041CD}" srcOrd="3" destOrd="0" parTransId="{C19E669D-A1E8-4BC3-8AD4-6C946507FD37}" sibTransId="{7DDE9318-BAA8-4942-B010-BCA88CE3CB4C}"/>
    <dgm:cxn modelId="{377E36B2-6D4D-4F4F-B73B-E3F559941FDF}" type="presOf" srcId="{7929E8B4-2922-4DF2-922D-243E228F1593}" destId="{071652A7-9F48-4F27-8705-1D912F4B1A2D}" srcOrd="0" destOrd="0" presId="urn:microsoft.com/office/officeart/2005/8/layout/vList2"/>
    <dgm:cxn modelId="{F5CE9FDF-2F2B-4B3E-93A7-6866187DCBA7}" type="presOf" srcId="{F3918341-9A55-4C06-8EF0-B56D0DA1B44A}" destId="{9DCCD472-DBE9-4AF8-B062-F7BFD659ABB8}" srcOrd="0" destOrd="0" presId="urn:microsoft.com/office/officeart/2005/8/layout/vList2"/>
    <dgm:cxn modelId="{73FE20E4-C89F-44D8-8898-007E53CE4ED4}" type="presOf" srcId="{D72EDE6E-D50F-4B0B-98C8-F961D95041CD}" destId="{6C58DEDC-2B81-4CAF-A6FC-D533BC18752E}" srcOrd="0" destOrd="0" presId="urn:microsoft.com/office/officeart/2005/8/layout/vList2"/>
    <dgm:cxn modelId="{1355190F-7BEA-4592-A87A-53C5AA574AB8}" type="presParOf" srcId="{2773415A-90D7-4608-A16D-8B55647B08E1}" destId="{9DCCD472-DBE9-4AF8-B062-F7BFD659ABB8}" srcOrd="0" destOrd="0" presId="urn:microsoft.com/office/officeart/2005/8/layout/vList2"/>
    <dgm:cxn modelId="{2445998F-CB6C-416D-961C-300FB8F4C438}" type="presParOf" srcId="{2773415A-90D7-4608-A16D-8B55647B08E1}" destId="{E13690E5-B9C1-451C-99C0-A0C3EB164B71}" srcOrd="1" destOrd="0" presId="urn:microsoft.com/office/officeart/2005/8/layout/vList2"/>
    <dgm:cxn modelId="{435418DF-7B4C-4568-B88E-8C99A7EF942F}" type="presParOf" srcId="{2773415A-90D7-4608-A16D-8B55647B08E1}" destId="{729FA9DD-FB1A-4581-97E6-0DD661A1B35E}" srcOrd="2" destOrd="0" presId="urn:microsoft.com/office/officeart/2005/8/layout/vList2"/>
    <dgm:cxn modelId="{CF55AC58-B5C8-4F7E-8AD8-CA11CD05529F}" type="presParOf" srcId="{2773415A-90D7-4608-A16D-8B55647B08E1}" destId="{41D3AFFD-17CB-4C82-9E27-3D02C379895A}" srcOrd="3" destOrd="0" presId="urn:microsoft.com/office/officeart/2005/8/layout/vList2"/>
    <dgm:cxn modelId="{E192263A-1540-4B35-BDA5-8017D56093C3}" type="presParOf" srcId="{2773415A-90D7-4608-A16D-8B55647B08E1}" destId="{184D4DC1-C761-409C-BCEF-6546B37E3E46}" srcOrd="4" destOrd="0" presId="urn:microsoft.com/office/officeart/2005/8/layout/vList2"/>
    <dgm:cxn modelId="{0997F98B-C375-4261-A46A-2654E0171277}" type="presParOf" srcId="{2773415A-90D7-4608-A16D-8B55647B08E1}" destId="{88CA6F34-DA32-4010-A423-85D27943D4AC}" srcOrd="5" destOrd="0" presId="urn:microsoft.com/office/officeart/2005/8/layout/vList2"/>
    <dgm:cxn modelId="{41E4CA29-6E57-49F4-8692-B2955B812F24}" type="presParOf" srcId="{2773415A-90D7-4608-A16D-8B55647B08E1}" destId="{6C58DEDC-2B81-4CAF-A6FC-D533BC18752E}" srcOrd="6" destOrd="0" presId="urn:microsoft.com/office/officeart/2005/8/layout/vList2"/>
    <dgm:cxn modelId="{75AC791C-E0B1-4240-85A5-E76CEAAD2235}" type="presParOf" srcId="{2773415A-90D7-4608-A16D-8B55647B08E1}" destId="{59AAAFE1-F937-494D-99AD-414DFDD260E1}" srcOrd="7" destOrd="0" presId="urn:microsoft.com/office/officeart/2005/8/layout/vList2"/>
    <dgm:cxn modelId="{DC940FAC-517E-4413-B21C-71A09AD9603F}" type="presParOf" srcId="{2773415A-90D7-4608-A16D-8B55647B08E1}" destId="{071652A7-9F48-4F27-8705-1D912F4B1A2D}"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269DF0B-6C6C-4B1A-87AC-E4BFAEC59F38}" type="doc">
      <dgm:prSet loTypeId="urn:microsoft.com/office/officeart/2005/8/layout/arrow1" loCatId="process" qsTypeId="urn:microsoft.com/office/officeart/2005/8/quickstyle/simple5" qsCatId="simple" csTypeId="urn:microsoft.com/office/officeart/2005/8/colors/accent1_2" csCatId="accent1" phldr="1"/>
      <dgm:spPr/>
    </dgm:pt>
    <dgm:pt modelId="{CABA539F-32D6-44D6-B85E-DDEC7EBD337A}">
      <dgm:prSet phldrT="[Text]" custT="1"/>
      <dgm:spPr/>
      <dgm:t>
        <a:bodyPr/>
        <a:lstStyle/>
        <a:p>
          <a:pPr>
            <a:buFont typeface="Arial" panose="020B0604020202020204" pitchFamily="34" charset="0"/>
            <a:buChar char="•"/>
          </a:pPr>
          <a:r>
            <a:rPr lang="en-US" sz="3200" dirty="0">
              <a:ea typeface="Tahoma" panose="020B0604030504040204" pitchFamily="34" charset="0"/>
              <a:cs typeface="Tahoma" panose="020B0604030504040204" pitchFamily="34" charset="0"/>
            </a:rPr>
            <a:t>Withdraw</a:t>
          </a:r>
          <a:r>
            <a:rPr lang="en-US" sz="2800" dirty="0">
              <a:ea typeface="Tahoma" panose="020B0604030504040204" pitchFamily="34" charset="0"/>
              <a:cs typeface="Tahoma" panose="020B0604030504040204" pitchFamily="34" charset="0"/>
            </a:rPr>
            <a:t> </a:t>
          </a:r>
          <a:endParaRPr lang="en-US" sz="2800" dirty="0"/>
        </a:p>
      </dgm:t>
    </dgm:pt>
    <dgm:pt modelId="{BB953AE8-5DC3-4E51-B5EA-4455E6F5C998}" type="parTrans" cxnId="{9AF4C093-1FB7-4D54-947B-A165E6289DDF}">
      <dgm:prSet/>
      <dgm:spPr/>
      <dgm:t>
        <a:bodyPr/>
        <a:lstStyle/>
        <a:p>
          <a:endParaRPr lang="en-US"/>
        </a:p>
      </dgm:t>
    </dgm:pt>
    <dgm:pt modelId="{AEF421A9-F5B7-4826-A662-C9EBF2960259}" type="sibTrans" cxnId="{9AF4C093-1FB7-4D54-947B-A165E6289DDF}">
      <dgm:prSet/>
      <dgm:spPr/>
      <dgm:t>
        <a:bodyPr/>
        <a:lstStyle/>
        <a:p>
          <a:endParaRPr lang="en-US"/>
        </a:p>
      </dgm:t>
    </dgm:pt>
    <dgm:pt modelId="{01F5ABAB-F1F7-4A05-8B6E-8BC0AC266F45}">
      <dgm:prSet custT="1"/>
      <dgm:spPr/>
      <dgm:t>
        <a:bodyPr/>
        <a:lstStyle/>
        <a:p>
          <a:pPr>
            <a:buFont typeface="Arial" panose="020B0604020202020204" pitchFamily="34" charset="0"/>
            <a:buChar char="•"/>
          </a:pPr>
          <a:r>
            <a:rPr lang="en-US" altLang="en-US" sz="3200" dirty="0">
              <a:ea typeface="Tahoma" panose="020B0604030504040204" pitchFamily="34" charset="0"/>
              <a:cs typeface="Tahoma" panose="020B0604030504040204" pitchFamily="34" charset="0"/>
            </a:rPr>
            <a:t>Pursue Disability Retirement</a:t>
          </a:r>
        </a:p>
      </dgm:t>
    </dgm:pt>
    <dgm:pt modelId="{8296C9DE-8BA4-4987-9B01-2311F25E2E09}" type="parTrans" cxnId="{DE48992B-3FCD-4C1A-818B-AAF7DA010EF6}">
      <dgm:prSet/>
      <dgm:spPr/>
      <dgm:t>
        <a:bodyPr/>
        <a:lstStyle/>
        <a:p>
          <a:endParaRPr lang="en-US"/>
        </a:p>
      </dgm:t>
    </dgm:pt>
    <dgm:pt modelId="{9300BED1-9AD3-426B-A4D1-4AA148963A29}" type="sibTrans" cxnId="{DE48992B-3FCD-4C1A-818B-AAF7DA010EF6}">
      <dgm:prSet/>
      <dgm:spPr/>
      <dgm:t>
        <a:bodyPr/>
        <a:lstStyle/>
        <a:p>
          <a:endParaRPr lang="en-US"/>
        </a:p>
      </dgm:t>
    </dgm:pt>
    <dgm:pt modelId="{61D3C347-0AFD-483F-9D1A-6B1860A1443D}" type="pres">
      <dgm:prSet presAssocID="{3269DF0B-6C6C-4B1A-87AC-E4BFAEC59F38}" presName="cycle" presStyleCnt="0">
        <dgm:presLayoutVars>
          <dgm:dir/>
          <dgm:resizeHandles val="exact"/>
        </dgm:presLayoutVars>
      </dgm:prSet>
      <dgm:spPr/>
    </dgm:pt>
    <dgm:pt modelId="{563CE1D6-0878-4E12-8858-FDD8F0A89934}" type="pres">
      <dgm:prSet presAssocID="{CABA539F-32D6-44D6-B85E-DDEC7EBD337A}" presName="arrow" presStyleLbl="node1" presStyleIdx="0" presStyleCnt="2">
        <dgm:presLayoutVars>
          <dgm:bulletEnabled val="1"/>
        </dgm:presLayoutVars>
      </dgm:prSet>
      <dgm:spPr/>
    </dgm:pt>
    <dgm:pt modelId="{1478968A-0401-4917-A116-F7447A8352CE}" type="pres">
      <dgm:prSet presAssocID="{01F5ABAB-F1F7-4A05-8B6E-8BC0AC266F45}" presName="arrow" presStyleLbl="node1" presStyleIdx="1" presStyleCnt="2">
        <dgm:presLayoutVars>
          <dgm:bulletEnabled val="1"/>
        </dgm:presLayoutVars>
      </dgm:prSet>
      <dgm:spPr/>
    </dgm:pt>
  </dgm:ptLst>
  <dgm:cxnLst>
    <dgm:cxn modelId="{DE48992B-3FCD-4C1A-818B-AAF7DA010EF6}" srcId="{3269DF0B-6C6C-4B1A-87AC-E4BFAEC59F38}" destId="{01F5ABAB-F1F7-4A05-8B6E-8BC0AC266F45}" srcOrd="1" destOrd="0" parTransId="{8296C9DE-8BA4-4987-9B01-2311F25E2E09}" sibTransId="{9300BED1-9AD3-426B-A4D1-4AA148963A29}"/>
    <dgm:cxn modelId="{08D0533A-3684-44CF-984A-88F4B0145810}" type="presOf" srcId="{3269DF0B-6C6C-4B1A-87AC-E4BFAEC59F38}" destId="{61D3C347-0AFD-483F-9D1A-6B1860A1443D}" srcOrd="0" destOrd="0" presId="urn:microsoft.com/office/officeart/2005/8/layout/arrow1"/>
    <dgm:cxn modelId="{9AF4C093-1FB7-4D54-947B-A165E6289DDF}" srcId="{3269DF0B-6C6C-4B1A-87AC-E4BFAEC59F38}" destId="{CABA539F-32D6-44D6-B85E-DDEC7EBD337A}" srcOrd="0" destOrd="0" parTransId="{BB953AE8-5DC3-4E51-B5EA-4455E6F5C998}" sibTransId="{AEF421A9-F5B7-4826-A662-C9EBF2960259}"/>
    <dgm:cxn modelId="{90B19294-38B1-44E1-A0DE-C25BD9DE3F0C}" type="presOf" srcId="{CABA539F-32D6-44D6-B85E-DDEC7EBD337A}" destId="{563CE1D6-0878-4E12-8858-FDD8F0A89934}" srcOrd="0" destOrd="0" presId="urn:microsoft.com/office/officeart/2005/8/layout/arrow1"/>
    <dgm:cxn modelId="{21A666D6-ABA1-4348-AF30-3E37EB360F03}" type="presOf" srcId="{01F5ABAB-F1F7-4A05-8B6E-8BC0AC266F45}" destId="{1478968A-0401-4917-A116-F7447A8352CE}" srcOrd="0" destOrd="0" presId="urn:microsoft.com/office/officeart/2005/8/layout/arrow1"/>
    <dgm:cxn modelId="{3ADDD8FF-C140-427F-8039-C47A83868C73}" type="presParOf" srcId="{61D3C347-0AFD-483F-9D1A-6B1860A1443D}" destId="{563CE1D6-0878-4E12-8858-FDD8F0A89934}" srcOrd="0" destOrd="0" presId="urn:microsoft.com/office/officeart/2005/8/layout/arrow1"/>
    <dgm:cxn modelId="{E2F94024-7700-4FF7-BF2F-F5476531F149}" type="presParOf" srcId="{61D3C347-0AFD-483F-9D1A-6B1860A1443D}" destId="{1478968A-0401-4917-A116-F7447A8352CE}"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6254428-FB1B-4F15-869D-1FDC2626D826}"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US"/>
        </a:p>
      </dgm:t>
    </dgm:pt>
    <dgm:pt modelId="{08569EB3-3192-4657-8D36-98A7E2B44201}">
      <dgm:prSet custT="1"/>
      <dgm:spPr/>
      <dgm:t>
        <a:bodyPr/>
        <a:lstStyle/>
        <a:p>
          <a:r>
            <a:rPr lang="en-US" sz="1800" dirty="0"/>
            <a:t>Service </a:t>
          </a:r>
        </a:p>
        <a:p>
          <a:r>
            <a:rPr lang="en-US" sz="1800" dirty="0"/>
            <a:t>(Up to 3 years) </a:t>
          </a:r>
        </a:p>
        <a:p>
          <a:r>
            <a:rPr lang="en-US" sz="1800" dirty="0"/>
            <a:t>X Final Salary*</a:t>
          </a:r>
        </a:p>
      </dgm:t>
    </dgm:pt>
    <dgm:pt modelId="{CDBFA0FA-BC49-47AC-8280-3D8CF622718B}" type="parTrans" cxnId="{5BDCD43D-84C4-4304-A23A-A925A0408E71}">
      <dgm:prSet/>
      <dgm:spPr/>
      <dgm:t>
        <a:bodyPr/>
        <a:lstStyle/>
        <a:p>
          <a:endParaRPr lang="en-US"/>
        </a:p>
      </dgm:t>
    </dgm:pt>
    <dgm:pt modelId="{D998A57A-39C3-4D70-9645-DDFB8753D0F3}" type="sibTrans" cxnId="{5BDCD43D-84C4-4304-A23A-A925A0408E71}">
      <dgm:prSet/>
      <dgm:spPr/>
      <dgm:t>
        <a:bodyPr/>
        <a:lstStyle/>
        <a:p>
          <a:endParaRPr lang="en-US"/>
        </a:p>
      </dgm:t>
    </dgm:pt>
    <dgm:pt modelId="{DA889291-413E-4606-AB69-73B0A598A589}">
      <dgm:prSet/>
      <dgm:spPr/>
      <dgm:t>
        <a:bodyPr/>
        <a:lstStyle/>
        <a:p>
          <a:r>
            <a:rPr lang="en-US" dirty="0"/>
            <a:t>Maximum Reduction of 40%</a:t>
          </a:r>
        </a:p>
      </dgm:t>
    </dgm:pt>
    <dgm:pt modelId="{39F780F5-2A78-4BF1-9D3A-4C02F355E9D6}" type="parTrans" cxnId="{DB894F5F-A2BF-4202-BCA9-E5B95D8A0405}">
      <dgm:prSet/>
      <dgm:spPr/>
      <dgm:t>
        <a:bodyPr/>
        <a:lstStyle/>
        <a:p>
          <a:endParaRPr lang="en-US"/>
        </a:p>
      </dgm:t>
    </dgm:pt>
    <dgm:pt modelId="{6FEA8D5D-0182-4BA0-9947-8966E8A6FAAA}" type="sibTrans" cxnId="{DB894F5F-A2BF-4202-BCA9-E5B95D8A0405}">
      <dgm:prSet/>
      <dgm:spPr/>
      <dgm:t>
        <a:bodyPr/>
        <a:lstStyle/>
        <a:p>
          <a:endParaRPr lang="en-US"/>
        </a:p>
      </dgm:t>
    </dgm:pt>
    <dgm:pt modelId="{3F60E193-1E27-45B7-88F3-1CF58E1EBFE2}">
      <dgm:prSet/>
      <dgm:spPr/>
      <dgm:t>
        <a:bodyPr/>
        <a:lstStyle/>
        <a:p>
          <a:r>
            <a:rPr lang="en-US" dirty="0"/>
            <a:t>Lump sum reduced 4% </a:t>
          </a:r>
        </a:p>
        <a:p>
          <a:r>
            <a:rPr lang="en-US" dirty="0"/>
            <a:t>per year </a:t>
          </a:r>
        </a:p>
        <a:p>
          <a:r>
            <a:rPr lang="en-US" dirty="0"/>
            <a:t>62 for Tier 2-5   63 for Tier 6 </a:t>
          </a:r>
        </a:p>
      </dgm:t>
    </dgm:pt>
    <dgm:pt modelId="{5D999082-BCBE-4A3A-B485-4E8935A77796}" type="parTrans" cxnId="{5AE44FA0-87CB-4769-9F86-DEF51DA421F3}">
      <dgm:prSet/>
      <dgm:spPr/>
      <dgm:t>
        <a:bodyPr/>
        <a:lstStyle/>
        <a:p>
          <a:endParaRPr lang="en-US"/>
        </a:p>
      </dgm:t>
    </dgm:pt>
    <dgm:pt modelId="{9FB9C25A-3D45-43C8-91E9-7713A7DB7913}" type="sibTrans" cxnId="{5AE44FA0-87CB-4769-9F86-DEF51DA421F3}">
      <dgm:prSet/>
      <dgm:spPr/>
      <dgm:t>
        <a:bodyPr/>
        <a:lstStyle/>
        <a:p>
          <a:endParaRPr lang="en-US"/>
        </a:p>
      </dgm:t>
    </dgm:pt>
    <dgm:pt modelId="{5DFEE1D4-9A55-4CE2-842A-8BAB43C28D84}" type="pres">
      <dgm:prSet presAssocID="{96254428-FB1B-4F15-869D-1FDC2626D826}" presName="Name0" presStyleCnt="0">
        <dgm:presLayoutVars>
          <dgm:dir/>
          <dgm:resizeHandles val="exact"/>
        </dgm:presLayoutVars>
      </dgm:prSet>
      <dgm:spPr/>
    </dgm:pt>
    <dgm:pt modelId="{855D8C05-0FB4-4D4C-979D-3DBC6A74EED4}" type="pres">
      <dgm:prSet presAssocID="{08569EB3-3192-4657-8D36-98A7E2B44201}" presName="Name5" presStyleLbl="vennNode1" presStyleIdx="0" presStyleCnt="3">
        <dgm:presLayoutVars>
          <dgm:bulletEnabled val="1"/>
        </dgm:presLayoutVars>
      </dgm:prSet>
      <dgm:spPr/>
    </dgm:pt>
    <dgm:pt modelId="{D2DA0A49-E10F-4305-9545-A1250B82D6A9}" type="pres">
      <dgm:prSet presAssocID="{D998A57A-39C3-4D70-9645-DDFB8753D0F3}" presName="space" presStyleCnt="0"/>
      <dgm:spPr/>
    </dgm:pt>
    <dgm:pt modelId="{926948B7-C6EB-490F-AFA4-3FF53231405D}" type="pres">
      <dgm:prSet presAssocID="{3F60E193-1E27-45B7-88F3-1CF58E1EBFE2}" presName="Name5" presStyleLbl="vennNode1" presStyleIdx="1" presStyleCnt="3" custLinFactNeighborX="15399" custLinFactNeighborY="768">
        <dgm:presLayoutVars>
          <dgm:bulletEnabled val="1"/>
        </dgm:presLayoutVars>
      </dgm:prSet>
      <dgm:spPr/>
    </dgm:pt>
    <dgm:pt modelId="{179179C8-1398-4164-AD33-43A724EA7965}" type="pres">
      <dgm:prSet presAssocID="{9FB9C25A-3D45-43C8-91E9-7713A7DB7913}" presName="space" presStyleCnt="0"/>
      <dgm:spPr/>
    </dgm:pt>
    <dgm:pt modelId="{999E6DD5-5CD4-4E1A-AF97-21222FA940BA}" type="pres">
      <dgm:prSet presAssocID="{DA889291-413E-4606-AB69-73B0A598A589}" presName="Name5" presStyleLbl="vennNode1" presStyleIdx="2" presStyleCnt="3">
        <dgm:presLayoutVars>
          <dgm:bulletEnabled val="1"/>
        </dgm:presLayoutVars>
      </dgm:prSet>
      <dgm:spPr/>
    </dgm:pt>
  </dgm:ptLst>
  <dgm:cxnLst>
    <dgm:cxn modelId="{5BDCD43D-84C4-4304-A23A-A925A0408E71}" srcId="{96254428-FB1B-4F15-869D-1FDC2626D826}" destId="{08569EB3-3192-4657-8D36-98A7E2B44201}" srcOrd="0" destOrd="0" parTransId="{CDBFA0FA-BC49-47AC-8280-3D8CF622718B}" sibTransId="{D998A57A-39C3-4D70-9645-DDFB8753D0F3}"/>
    <dgm:cxn modelId="{DB894F5F-A2BF-4202-BCA9-E5B95D8A0405}" srcId="{96254428-FB1B-4F15-869D-1FDC2626D826}" destId="{DA889291-413E-4606-AB69-73B0A598A589}" srcOrd="2" destOrd="0" parTransId="{39F780F5-2A78-4BF1-9D3A-4C02F355E9D6}" sibTransId="{6FEA8D5D-0182-4BA0-9947-8966E8A6FAAA}"/>
    <dgm:cxn modelId="{BB400E4B-5638-4CDA-938A-6F9426863FB0}" type="presOf" srcId="{3F60E193-1E27-45B7-88F3-1CF58E1EBFE2}" destId="{926948B7-C6EB-490F-AFA4-3FF53231405D}" srcOrd="0" destOrd="0" presId="urn:microsoft.com/office/officeart/2005/8/layout/venn3"/>
    <dgm:cxn modelId="{CCC19077-D6FB-476F-957B-E6B9489176E7}" type="presOf" srcId="{DA889291-413E-4606-AB69-73B0A598A589}" destId="{999E6DD5-5CD4-4E1A-AF97-21222FA940BA}" srcOrd="0" destOrd="0" presId="urn:microsoft.com/office/officeart/2005/8/layout/venn3"/>
    <dgm:cxn modelId="{19CBEE7A-69B2-41BD-89DE-80663BF0B665}" type="presOf" srcId="{08569EB3-3192-4657-8D36-98A7E2B44201}" destId="{855D8C05-0FB4-4D4C-979D-3DBC6A74EED4}" srcOrd="0" destOrd="0" presId="urn:microsoft.com/office/officeart/2005/8/layout/venn3"/>
    <dgm:cxn modelId="{5AE44FA0-87CB-4769-9F86-DEF51DA421F3}" srcId="{96254428-FB1B-4F15-869D-1FDC2626D826}" destId="{3F60E193-1E27-45B7-88F3-1CF58E1EBFE2}" srcOrd="1" destOrd="0" parTransId="{5D999082-BCBE-4A3A-B485-4E8935A77796}" sibTransId="{9FB9C25A-3D45-43C8-91E9-7713A7DB7913}"/>
    <dgm:cxn modelId="{5F23E9EB-FA7C-43BA-B983-F000EC684108}" type="presOf" srcId="{96254428-FB1B-4F15-869D-1FDC2626D826}" destId="{5DFEE1D4-9A55-4CE2-842A-8BAB43C28D84}" srcOrd="0" destOrd="0" presId="urn:microsoft.com/office/officeart/2005/8/layout/venn3"/>
    <dgm:cxn modelId="{209FCEEF-22E2-418D-AB6A-61AE8A3B436A}" type="presParOf" srcId="{5DFEE1D4-9A55-4CE2-842A-8BAB43C28D84}" destId="{855D8C05-0FB4-4D4C-979D-3DBC6A74EED4}" srcOrd="0" destOrd="0" presId="urn:microsoft.com/office/officeart/2005/8/layout/venn3"/>
    <dgm:cxn modelId="{ABBC206E-14BA-491D-A8D8-309099661343}" type="presParOf" srcId="{5DFEE1D4-9A55-4CE2-842A-8BAB43C28D84}" destId="{D2DA0A49-E10F-4305-9545-A1250B82D6A9}" srcOrd="1" destOrd="0" presId="urn:microsoft.com/office/officeart/2005/8/layout/venn3"/>
    <dgm:cxn modelId="{823E69DE-8F8A-4D1C-858A-AC521A9EF050}" type="presParOf" srcId="{5DFEE1D4-9A55-4CE2-842A-8BAB43C28D84}" destId="{926948B7-C6EB-490F-AFA4-3FF53231405D}" srcOrd="2" destOrd="0" presId="urn:microsoft.com/office/officeart/2005/8/layout/venn3"/>
    <dgm:cxn modelId="{DCB36796-BDFE-4BE5-8DF1-97733A6A4B46}" type="presParOf" srcId="{5DFEE1D4-9A55-4CE2-842A-8BAB43C28D84}" destId="{179179C8-1398-4164-AD33-43A724EA7965}" srcOrd="3" destOrd="0" presId="urn:microsoft.com/office/officeart/2005/8/layout/venn3"/>
    <dgm:cxn modelId="{752EC75C-A284-4C94-BEBC-F9C19B6CE71F}" type="presParOf" srcId="{5DFEE1D4-9A55-4CE2-842A-8BAB43C28D84}" destId="{999E6DD5-5CD4-4E1A-AF97-21222FA940BA}"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E6EB4AB-854E-4EB1-AD6C-3095E3F75AD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797A4BE-4E04-47BA-A7AF-0AE5A0788114}">
      <dgm:prSet custT="1"/>
      <dgm:spPr>
        <a:solidFill>
          <a:schemeClr val="tx1"/>
        </a:solidFill>
      </dgm:spPr>
      <dgm:t>
        <a:bodyPr/>
        <a:lstStyle/>
        <a:p>
          <a:r>
            <a:rPr lang="en-US" sz="2000" i="0" dirty="0"/>
            <a:t>Review your beneficiary information and file a new form as needed. </a:t>
          </a:r>
          <a:endParaRPr lang="en-US" sz="2000" dirty="0"/>
        </a:p>
      </dgm:t>
    </dgm:pt>
    <dgm:pt modelId="{9186E594-9151-4949-9447-32C0955963ED}" type="parTrans" cxnId="{1DB1AF16-4F8F-4A09-B57E-468692F6C99D}">
      <dgm:prSet/>
      <dgm:spPr/>
      <dgm:t>
        <a:bodyPr/>
        <a:lstStyle/>
        <a:p>
          <a:endParaRPr lang="en-US"/>
        </a:p>
      </dgm:t>
    </dgm:pt>
    <dgm:pt modelId="{E6798AE8-5F38-45D4-85A6-C3776C30C815}" type="sibTrans" cxnId="{1DB1AF16-4F8F-4A09-B57E-468692F6C99D}">
      <dgm:prSet/>
      <dgm:spPr/>
      <dgm:t>
        <a:bodyPr/>
        <a:lstStyle/>
        <a:p>
          <a:endParaRPr lang="en-US"/>
        </a:p>
      </dgm:t>
    </dgm:pt>
    <dgm:pt modelId="{43A45213-6416-4AFC-89F5-EEA11DDB581A}">
      <dgm:prSet custT="1"/>
      <dgm:spPr>
        <a:solidFill>
          <a:schemeClr val="tx1"/>
        </a:solidFill>
      </dgm:spPr>
      <dgm:t>
        <a:bodyPr/>
        <a:lstStyle/>
        <a:p>
          <a:r>
            <a:rPr lang="en-US" sz="2000" i="0" dirty="0"/>
            <a:t>You may list primary and contingent beneficiaries.</a:t>
          </a:r>
          <a:endParaRPr lang="en-US" sz="2000" dirty="0"/>
        </a:p>
      </dgm:t>
    </dgm:pt>
    <dgm:pt modelId="{88750645-3BFB-49EA-8B88-69E9F601EECC}" type="parTrans" cxnId="{2717B2F8-022D-4369-B287-481D3D9CEED1}">
      <dgm:prSet/>
      <dgm:spPr/>
      <dgm:t>
        <a:bodyPr/>
        <a:lstStyle/>
        <a:p>
          <a:endParaRPr lang="en-US"/>
        </a:p>
      </dgm:t>
    </dgm:pt>
    <dgm:pt modelId="{60C3599D-511D-4345-A8DD-C88C42137CFD}" type="sibTrans" cxnId="{2717B2F8-022D-4369-B287-481D3D9CEED1}">
      <dgm:prSet/>
      <dgm:spPr/>
      <dgm:t>
        <a:bodyPr/>
        <a:lstStyle/>
        <a:p>
          <a:endParaRPr lang="en-US"/>
        </a:p>
      </dgm:t>
    </dgm:pt>
    <dgm:pt modelId="{862DA58B-576A-433F-87F9-18FD9BC25517}">
      <dgm:prSet custT="1"/>
      <dgm:spPr>
        <a:solidFill>
          <a:schemeClr val="tx1"/>
        </a:solidFill>
      </dgm:spPr>
      <dgm:t>
        <a:bodyPr/>
        <a:lstStyle/>
        <a:p>
          <a:r>
            <a:rPr lang="en-US" sz="2000" i="0" dirty="0"/>
            <a:t>Changes can be made throughout your active career and your retirement. </a:t>
          </a:r>
          <a:endParaRPr lang="en-US" sz="2000" dirty="0"/>
        </a:p>
      </dgm:t>
    </dgm:pt>
    <dgm:pt modelId="{AA38C99B-7900-4E4B-A0DF-BF9D696AC4C2}" type="parTrans" cxnId="{462AB9E7-493B-48D5-B2AB-7946C48510B7}">
      <dgm:prSet/>
      <dgm:spPr/>
      <dgm:t>
        <a:bodyPr/>
        <a:lstStyle/>
        <a:p>
          <a:endParaRPr lang="en-US"/>
        </a:p>
      </dgm:t>
    </dgm:pt>
    <dgm:pt modelId="{53C99FEF-49A6-4BE8-B45B-6EC7DD01755E}" type="sibTrans" cxnId="{462AB9E7-493B-48D5-B2AB-7946C48510B7}">
      <dgm:prSet/>
      <dgm:spPr/>
      <dgm:t>
        <a:bodyPr/>
        <a:lstStyle/>
        <a:p>
          <a:endParaRPr lang="en-US"/>
        </a:p>
      </dgm:t>
    </dgm:pt>
    <dgm:pt modelId="{55718C52-6151-4D04-BA73-E6CB7CA74E90}">
      <dgm:prSet custT="1"/>
      <dgm:spPr>
        <a:solidFill>
          <a:schemeClr val="tx1"/>
        </a:solidFill>
      </dgm:spPr>
      <dgm:t>
        <a:bodyPr/>
        <a:lstStyle/>
        <a:p>
          <a:pPr>
            <a:lnSpc>
              <a:spcPct val="100000"/>
            </a:lnSpc>
            <a:spcAft>
              <a:spcPts val="0"/>
            </a:spcAft>
          </a:pPr>
          <a:r>
            <a:rPr lang="en-US" sz="1800" i="0" dirty="0"/>
            <a:t>Submit a new beneficiary designation online through </a:t>
          </a:r>
          <a:r>
            <a:rPr lang="en-US" sz="1800" i="0" dirty="0" err="1"/>
            <a:t>MyNYSTRS</a:t>
          </a:r>
          <a:r>
            <a:rPr lang="en-US" sz="1800" i="0" dirty="0"/>
            <a:t> or send a notarized paper form. Designation of Beneficiary for </a:t>
          </a:r>
        </a:p>
        <a:p>
          <a:pPr>
            <a:lnSpc>
              <a:spcPct val="100000"/>
            </a:lnSpc>
            <a:spcAft>
              <a:spcPts val="0"/>
            </a:spcAft>
          </a:pPr>
          <a:r>
            <a:rPr lang="en-US" sz="1800" i="0" dirty="0"/>
            <a:t>In-Service or Post-Retirement Paragraph 2 Death Benefit (NET-11.4).</a:t>
          </a:r>
          <a:endParaRPr lang="en-US" sz="1800" dirty="0"/>
        </a:p>
      </dgm:t>
    </dgm:pt>
    <dgm:pt modelId="{C0B3AB42-A987-4F2E-9B49-B3A7F06E8B5D}" type="parTrans" cxnId="{D6613C38-F105-4D02-B522-E71A6BBF361B}">
      <dgm:prSet/>
      <dgm:spPr/>
      <dgm:t>
        <a:bodyPr/>
        <a:lstStyle/>
        <a:p>
          <a:endParaRPr lang="en-US"/>
        </a:p>
      </dgm:t>
    </dgm:pt>
    <dgm:pt modelId="{7F0659F8-D05A-4409-882C-2A718A863904}" type="sibTrans" cxnId="{D6613C38-F105-4D02-B522-E71A6BBF361B}">
      <dgm:prSet/>
      <dgm:spPr/>
      <dgm:t>
        <a:bodyPr/>
        <a:lstStyle/>
        <a:p>
          <a:endParaRPr lang="en-US"/>
        </a:p>
      </dgm:t>
    </dgm:pt>
    <dgm:pt modelId="{AA19FFE0-B9DE-4652-A6C6-5A17476BEFD5}" type="pres">
      <dgm:prSet presAssocID="{DE6EB4AB-854E-4EB1-AD6C-3095E3F75AD0}" presName="linear" presStyleCnt="0">
        <dgm:presLayoutVars>
          <dgm:animLvl val="lvl"/>
          <dgm:resizeHandles val="exact"/>
        </dgm:presLayoutVars>
      </dgm:prSet>
      <dgm:spPr/>
    </dgm:pt>
    <dgm:pt modelId="{31737908-5B1C-44C7-BFD9-ECAEBACEF8EA}" type="pres">
      <dgm:prSet presAssocID="{4797A4BE-4E04-47BA-A7AF-0AE5A0788114}" presName="parentText" presStyleLbl="node1" presStyleIdx="0" presStyleCnt="4">
        <dgm:presLayoutVars>
          <dgm:chMax val="0"/>
          <dgm:bulletEnabled val="1"/>
        </dgm:presLayoutVars>
      </dgm:prSet>
      <dgm:spPr/>
    </dgm:pt>
    <dgm:pt modelId="{55700335-FF38-4DA2-A8B1-60534F879F64}" type="pres">
      <dgm:prSet presAssocID="{E6798AE8-5F38-45D4-85A6-C3776C30C815}" presName="spacer" presStyleCnt="0"/>
      <dgm:spPr/>
    </dgm:pt>
    <dgm:pt modelId="{D74CEBCF-6EB5-40BB-9BA9-F9C348B4A751}" type="pres">
      <dgm:prSet presAssocID="{43A45213-6416-4AFC-89F5-EEA11DDB581A}" presName="parentText" presStyleLbl="node1" presStyleIdx="1" presStyleCnt="4">
        <dgm:presLayoutVars>
          <dgm:chMax val="0"/>
          <dgm:bulletEnabled val="1"/>
        </dgm:presLayoutVars>
      </dgm:prSet>
      <dgm:spPr/>
    </dgm:pt>
    <dgm:pt modelId="{E780E73E-F072-4895-9FD7-80F0A5E2EA9E}" type="pres">
      <dgm:prSet presAssocID="{60C3599D-511D-4345-A8DD-C88C42137CFD}" presName="spacer" presStyleCnt="0"/>
      <dgm:spPr/>
    </dgm:pt>
    <dgm:pt modelId="{A88E247B-002A-4872-8BE9-55DCEAD5E640}" type="pres">
      <dgm:prSet presAssocID="{862DA58B-576A-433F-87F9-18FD9BC25517}" presName="parentText" presStyleLbl="node1" presStyleIdx="2" presStyleCnt="4">
        <dgm:presLayoutVars>
          <dgm:chMax val="0"/>
          <dgm:bulletEnabled val="1"/>
        </dgm:presLayoutVars>
      </dgm:prSet>
      <dgm:spPr/>
    </dgm:pt>
    <dgm:pt modelId="{99DBBBF9-9593-49A0-89B3-A3B61E1B16FD}" type="pres">
      <dgm:prSet presAssocID="{53C99FEF-49A6-4BE8-B45B-6EC7DD01755E}" presName="spacer" presStyleCnt="0"/>
      <dgm:spPr/>
    </dgm:pt>
    <dgm:pt modelId="{B1343A19-98C0-4D97-98A8-7E8CF5CA5EDD}" type="pres">
      <dgm:prSet presAssocID="{55718C52-6151-4D04-BA73-E6CB7CA74E90}" presName="parentText" presStyleLbl="node1" presStyleIdx="3" presStyleCnt="4">
        <dgm:presLayoutVars>
          <dgm:chMax val="0"/>
          <dgm:bulletEnabled val="1"/>
        </dgm:presLayoutVars>
      </dgm:prSet>
      <dgm:spPr/>
    </dgm:pt>
  </dgm:ptLst>
  <dgm:cxnLst>
    <dgm:cxn modelId="{1DB1AF16-4F8F-4A09-B57E-468692F6C99D}" srcId="{DE6EB4AB-854E-4EB1-AD6C-3095E3F75AD0}" destId="{4797A4BE-4E04-47BA-A7AF-0AE5A0788114}" srcOrd="0" destOrd="0" parTransId="{9186E594-9151-4949-9447-32C0955963ED}" sibTransId="{E6798AE8-5F38-45D4-85A6-C3776C30C815}"/>
    <dgm:cxn modelId="{D6613C38-F105-4D02-B522-E71A6BBF361B}" srcId="{DE6EB4AB-854E-4EB1-AD6C-3095E3F75AD0}" destId="{55718C52-6151-4D04-BA73-E6CB7CA74E90}" srcOrd="3" destOrd="0" parTransId="{C0B3AB42-A987-4F2E-9B49-B3A7F06E8B5D}" sibTransId="{7F0659F8-D05A-4409-882C-2A718A863904}"/>
    <dgm:cxn modelId="{31462E5C-9170-44C4-B7AA-40A0D272747C}" type="presOf" srcId="{4797A4BE-4E04-47BA-A7AF-0AE5A0788114}" destId="{31737908-5B1C-44C7-BFD9-ECAEBACEF8EA}" srcOrd="0" destOrd="0" presId="urn:microsoft.com/office/officeart/2005/8/layout/vList2"/>
    <dgm:cxn modelId="{12D50C52-7909-4580-BDDE-A7A8C3649814}" type="presOf" srcId="{43A45213-6416-4AFC-89F5-EEA11DDB581A}" destId="{D74CEBCF-6EB5-40BB-9BA9-F9C348B4A751}" srcOrd="0" destOrd="0" presId="urn:microsoft.com/office/officeart/2005/8/layout/vList2"/>
    <dgm:cxn modelId="{86551075-C1C6-4721-BD81-D8756D3485FA}" type="presOf" srcId="{55718C52-6151-4D04-BA73-E6CB7CA74E90}" destId="{B1343A19-98C0-4D97-98A8-7E8CF5CA5EDD}" srcOrd="0" destOrd="0" presId="urn:microsoft.com/office/officeart/2005/8/layout/vList2"/>
    <dgm:cxn modelId="{0CD8B1C3-3652-477C-A3DB-ED7F78B34F13}" type="presOf" srcId="{DE6EB4AB-854E-4EB1-AD6C-3095E3F75AD0}" destId="{AA19FFE0-B9DE-4652-A6C6-5A17476BEFD5}" srcOrd="0" destOrd="0" presId="urn:microsoft.com/office/officeart/2005/8/layout/vList2"/>
    <dgm:cxn modelId="{959504C9-1E97-4B6F-A810-261A5C64690E}" type="presOf" srcId="{862DA58B-576A-433F-87F9-18FD9BC25517}" destId="{A88E247B-002A-4872-8BE9-55DCEAD5E640}" srcOrd="0" destOrd="0" presId="urn:microsoft.com/office/officeart/2005/8/layout/vList2"/>
    <dgm:cxn modelId="{462AB9E7-493B-48D5-B2AB-7946C48510B7}" srcId="{DE6EB4AB-854E-4EB1-AD6C-3095E3F75AD0}" destId="{862DA58B-576A-433F-87F9-18FD9BC25517}" srcOrd="2" destOrd="0" parTransId="{AA38C99B-7900-4E4B-A0DF-BF9D696AC4C2}" sibTransId="{53C99FEF-49A6-4BE8-B45B-6EC7DD01755E}"/>
    <dgm:cxn modelId="{2717B2F8-022D-4369-B287-481D3D9CEED1}" srcId="{DE6EB4AB-854E-4EB1-AD6C-3095E3F75AD0}" destId="{43A45213-6416-4AFC-89F5-EEA11DDB581A}" srcOrd="1" destOrd="0" parTransId="{88750645-3BFB-49EA-8B88-69E9F601EECC}" sibTransId="{60C3599D-511D-4345-A8DD-C88C42137CFD}"/>
    <dgm:cxn modelId="{00AAC5FD-F05C-46EC-A6E6-BD5E55AED58F}" type="presParOf" srcId="{AA19FFE0-B9DE-4652-A6C6-5A17476BEFD5}" destId="{31737908-5B1C-44C7-BFD9-ECAEBACEF8EA}" srcOrd="0" destOrd="0" presId="urn:microsoft.com/office/officeart/2005/8/layout/vList2"/>
    <dgm:cxn modelId="{E64E8E4A-36D1-43E8-817F-362379CC12F1}" type="presParOf" srcId="{AA19FFE0-B9DE-4652-A6C6-5A17476BEFD5}" destId="{55700335-FF38-4DA2-A8B1-60534F879F64}" srcOrd="1" destOrd="0" presId="urn:microsoft.com/office/officeart/2005/8/layout/vList2"/>
    <dgm:cxn modelId="{4707F5F4-11D5-4096-A555-110CB3ACB307}" type="presParOf" srcId="{AA19FFE0-B9DE-4652-A6C6-5A17476BEFD5}" destId="{D74CEBCF-6EB5-40BB-9BA9-F9C348B4A751}" srcOrd="2" destOrd="0" presId="urn:microsoft.com/office/officeart/2005/8/layout/vList2"/>
    <dgm:cxn modelId="{33646D9C-6DA4-40AB-A277-73D6FE9C9AB9}" type="presParOf" srcId="{AA19FFE0-B9DE-4652-A6C6-5A17476BEFD5}" destId="{E780E73E-F072-4895-9FD7-80F0A5E2EA9E}" srcOrd="3" destOrd="0" presId="urn:microsoft.com/office/officeart/2005/8/layout/vList2"/>
    <dgm:cxn modelId="{CC0BB4CA-222B-44FF-8FE8-41B65C03A665}" type="presParOf" srcId="{AA19FFE0-B9DE-4652-A6C6-5A17476BEFD5}" destId="{A88E247B-002A-4872-8BE9-55DCEAD5E640}" srcOrd="4" destOrd="0" presId="urn:microsoft.com/office/officeart/2005/8/layout/vList2"/>
    <dgm:cxn modelId="{207FFF9A-DCBE-444A-A46C-D8E2C11CAE8B}" type="presParOf" srcId="{AA19FFE0-B9DE-4652-A6C6-5A17476BEFD5}" destId="{99DBBBF9-9593-49A0-89B3-A3B61E1B16FD}" srcOrd="5" destOrd="0" presId="urn:microsoft.com/office/officeart/2005/8/layout/vList2"/>
    <dgm:cxn modelId="{F07B330F-EAFE-4590-8412-3D05D29E8FB0}" type="presParOf" srcId="{AA19FFE0-B9DE-4652-A6C6-5A17476BEFD5}" destId="{B1343A19-98C0-4D97-98A8-7E8CF5CA5EDD}"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351E80B-659B-48D5-9256-1F44C97208D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DB0F1B57-06F6-4AB9-8302-AFE97DDF0332}">
      <dgm:prSet custT="1"/>
      <dgm:spPr/>
      <dgm:t>
        <a:bodyPr/>
        <a:lstStyle/>
        <a:p>
          <a:r>
            <a:rPr lang="en-US" sz="2600" i="0" dirty="0"/>
            <a:t>If you have at least 10 years of service credit </a:t>
          </a:r>
          <a:r>
            <a:rPr lang="en-US" sz="2600" b="1" i="0" dirty="0"/>
            <a:t>but have not yet retired </a:t>
          </a:r>
          <a:r>
            <a:rPr lang="en-US" sz="2600" i="0" dirty="0"/>
            <a:t>and do not meet the eligibility requirements of any other NYSTRS death benefit.</a:t>
          </a:r>
          <a:endParaRPr lang="en-US" sz="2600" dirty="0"/>
        </a:p>
      </dgm:t>
    </dgm:pt>
    <dgm:pt modelId="{32DE8686-D898-44E7-800D-F66B23B54524}" type="parTrans" cxnId="{AD519EE4-6892-4C40-8DFF-E2EE10ED3120}">
      <dgm:prSet/>
      <dgm:spPr/>
      <dgm:t>
        <a:bodyPr/>
        <a:lstStyle/>
        <a:p>
          <a:endParaRPr lang="en-US"/>
        </a:p>
      </dgm:t>
    </dgm:pt>
    <dgm:pt modelId="{BC184E60-BA2F-44CF-90F1-D81E18318D8F}" type="sibTrans" cxnId="{AD519EE4-6892-4C40-8DFF-E2EE10ED3120}">
      <dgm:prSet/>
      <dgm:spPr/>
      <dgm:t>
        <a:bodyPr/>
        <a:lstStyle/>
        <a:p>
          <a:endParaRPr lang="en-US"/>
        </a:p>
      </dgm:t>
    </dgm:pt>
    <dgm:pt modelId="{F41BE5DE-4C69-4876-B8CA-5653F7E91EA7}">
      <dgm:prSet custT="1"/>
      <dgm:spPr/>
      <dgm:t>
        <a:bodyPr/>
        <a:lstStyle/>
        <a:p>
          <a:r>
            <a:rPr lang="en-US" sz="2600" i="0" dirty="0"/>
            <a:t>You would be eligible for a vested death benefit.</a:t>
          </a:r>
          <a:endParaRPr lang="en-US" sz="2600" dirty="0"/>
        </a:p>
      </dgm:t>
    </dgm:pt>
    <dgm:pt modelId="{7629402B-86BF-4989-883D-7171DA465F0C}" type="parTrans" cxnId="{F0AA35D8-CD68-421D-9161-A77FFF4BCE85}">
      <dgm:prSet/>
      <dgm:spPr/>
      <dgm:t>
        <a:bodyPr/>
        <a:lstStyle/>
        <a:p>
          <a:endParaRPr lang="en-US"/>
        </a:p>
      </dgm:t>
    </dgm:pt>
    <dgm:pt modelId="{18EE4A2D-1CBE-4C62-B3FB-A32610618647}" type="sibTrans" cxnId="{F0AA35D8-CD68-421D-9161-A77FFF4BCE85}">
      <dgm:prSet/>
      <dgm:spPr/>
      <dgm:t>
        <a:bodyPr/>
        <a:lstStyle/>
        <a:p>
          <a:endParaRPr lang="en-US"/>
        </a:p>
      </dgm:t>
    </dgm:pt>
    <dgm:pt modelId="{9E040837-8BCE-4A0A-8CB9-633B23916206}" type="pres">
      <dgm:prSet presAssocID="{D351E80B-659B-48D5-9256-1F44C97208D7}" presName="Name0" presStyleCnt="0">
        <dgm:presLayoutVars>
          <dgm:dir/>
          <dgm:resizeHandles val="exact"/>
        </dgm:presLayoutVars>
      </dgm:prSet>
      <dgm:spPr/>
    </dgm:pt>
    <dgm:pt modelId="{7E81C56C-9742-4026-8DEE-3476418CA24A}" type="pres">
      <dgm:prSet presAssocID="{DB0F1B57-06F6-4AB9-8302-AFE97DDF0332}" presName="node" presStyleLbl="node1" presStyleIdx="0" presStyleCnt="2">
        <dgm:presLayoutVars>
          <dgm:bulletEnabled val="1"/>
        </dgm:presLayoutVars>
      </dgm:prSet>
      <dgm:spPr/>
    </dgm:pt>
    <dgm:pt modelId="{4B1F59B1-D4B9-48EA-8CF1-16A6930CBC82}" type="pres">
      <dgm:prSet presAssocID="{BC184E60-BA2F-44CF-90F1-D81E18318D8F}" presName="sibTrans" presStyleLbl="sibTrans2D1" presStyleIdx="0" presStyleCnt="1"/>
      <dgm:spPr/>
    </dgm:pt>
    <dgm:pt modelId="{985CBDE8-B414-4EFA-AE50-294032BB1E47}" type="pres">
      <dgm:prSet presAssocID="{BC184E60-BA2F-44CF-90F1-D81E18318D8F}" presName="connectorText" presStyleLbl="sibTrans2D1" presStyleIdx="0" presStyleCnt="1"/>
      <dgm:spPr/>
    </dgm:pt>
    <dgm:pt modelId="{B6959E23-3912-4304-8DDB-A64360212B35}" type="pres">
      <dgm:prSet presAssocID="{F41BE5DE-4C69-4876-B8CA-5653F7E91EA7}" presName="node" presStyleLbl="node1" presStyleIdx="1" presStyleCnt="2">
        <dgm:presLayoutVars>
          <dgm:bulletEnabled val="1"/>
        </dgm:presLayoutVars>
      </dgm:prSet>
      <dgm:spPr/>
    </dgm:pt>
  </dgm:ptLst>
  <dgm:cxnLst>
    <dgm:cxn modelId="{8CD45607-D4D5-46FD-B134-2682CF54042C}" type="presOf" srcId="{F41BE5DE-4C69-4876-B8CA-5653F7E91EA7}" destId="{B6959E23-3912-4304-8DDB-A64360212B35}" srcOrd="0" destOrd="0" presId="urn:microsoft.com/office/officeart/2005/8/layout/process1"/>
    <dgm:cxn modelId="{EC067181-64E4-4983-9C2E-CA1180752300}" type="presOf" srcId="{DB0F1B57-06F6-4AB9-8302-AFE97DDF0332}" destId="{7E81C56C-9742-4026-8DEE-3476418CA24A}" srcOrd="0" destOrd="0" presId="urn:microsoft.com/office/officeart/2005/8/layout/process1"/>
    <dgm:cxn modelId="{86C0738E-3388-4D66-9DD1-8E43872DA0D0}" type="presOf" srcId="{D351E80B-659B-48D5-9256-1F44C97208D7}" destId="{9E040837-8BCE-4A0A-8CB9-633B23916206}" srcOrd="0" destOrd="0" presId="urn:microsoft.com/office/officeart/2005/8/layout/process1"/>
    <dgm:cxn modelId="{956F34A2-7E90-4E56-AF04-4BEC6F1B8F07}" type="presOf" srcId="{BC184E60-BA2F-44CF-90F1-D81E18318D8F}" destId="{4B1F59B1-D4B9-48EA-8CF1-16A6930CBC82}" srcOrd="0" destOrd="0" presId="urn:microsoft.com/office/officeart/2005/8/layout/process1"/>
    <dgm:cxn modelId="{F0AA35D8-CD68-421D-9161-A77FFF4BCE85}" srcId="{D351E80B-659B-48D5-9256-1F44C97208D7}" destId="{F41BE5DE-4C69-4876-B8CA-5653F7E91EA7}" srcOrd="1" destOrd="0" parTransId="{7629402B-86BF-4989-883D-7171DA465F0C}" sibTransId="{18EE4A2D-1CBE-4C62-B3FB-A32610618647}"/>
    <dgm:cxn modelId="{AD519EE4-6892-4C40-8DFF-E2EE10ED3120}" srcId="{D351E80B-659B-48D5-9256-1F44C97208D7}" destId="{DB0F1B57-06F6-4AB9-8302-AFE97DDF0332}" srcOrd="0" destOrd="0" parTransId="{32DE8686-D898-44E7-800D-F66B23B54524}" sibTransId="{BC184E60-BA2F-44CF-90F1-D81E18318D8F}"/>
    <dgm:cxn modelId="{D72437FB-6B84-4825-B4A1-D7D7233392AC}" type="presOf" srcId="{BC184E60-BA2F-44CF-90F1-D81E18318D8F}" destId="{985CBDE8-B414-4EFA-AE50-294032BB1E47}" srcOrd="1" destOrd="0" presId="urn:microsoft.com/office/officeart/2005/8/layout/process1"/>
    <dgm:cxn modelId="{4F7A7635-7F4B-49E7-A6EB-11B3E6A47D36}" type="presParOf" srcId="{9E040837-8BCE-4A0A-8CB9-633B23916206}" destId="{7E81C56C-9742-4026-8DEE-3476418CA24A}" srcOrd="0" destOrd="0" presId="urn:microsoft.com/office/officeart/2005/8/layout/process1"/>
    <dgm:cxn modelId="{4BAF213A-11F2-4298-A601-1AEBD9B8F7A2}" type="presParOf" srcId="{9E040837-8BCE-4A0A-8CB9-633B23916206}" destId="{4B1F59B1-D4B9-48EA-8CF1-16A6930CBC82}" srcOrd="1" destOrd="0" presId="urn:microsoft.com/office/officeart/2005/8/layout/process1"/>
    <dgm:cxn modelId="{6F70A097-B0A5-4490-83D4-AB2A736F6744}" type="presParOf" srcId="{4B1F59B1-D4B9-48EA-8CF1-16A6930CBC82}" destId="{985CBDE8-B414-4EFA-AE50-294032BB1E47}" srcOrd="0" destOrd="0" presId="urn:microsoft.com/office/officeart/2005/8/layout/process1"/>
    <dgm:cxn modelId="{78D068DB-EE16-4F22-94D9-886157921112}" type="presParOf" srcId="{9E040837-8BCE-4A0A-8CB9-633B23916206}" destId="{B6959E23-3912-4304-8DDB-A64360212B35}"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FA62E5A-2E12-4FB9-B2B4-CBD4D55A8676}"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E70DD98-5E19-4986-B910-6FCBEF389B46}">
      <dgm:prSet custT="1"/>
      <dgm:spPr/>
      <dgm:t>
        <a:bodyPr/>
        <a:lstStyle/>
        <a:p>
          <a:r>
            <a:rPr lang="en-US" sz="2600" i="0" dirty="0"/>
            <a:t>Accelerated Death Benefit</a:t>
          </a:r>
          <a:endParaRPr lang="en-US" sz="2600" dirty="0"/>
        </a:p>
      </dgm:t>
    </dgm:pt>
    <dgm:pt modelId="{6A2E97EF-3E6F-430C-8278-CA4279D4318A}" type="parTrans" cxnId="{968C086E-8A41-48CD-B0E6-3A7A3FA64528}">
      <dgm:prSet/>
      <dgm:spPr/>
      <dgm:t>
        <a:bodyPr/>
        <a:lstStyle/>
        <a:p>
          <a:endParaRPr lang="en-US"/>
        </a:p>
      </dgm:t>
    </dgm:pt>
    <dgm:pt modelId="{59FF5484-9476-41BD-A44C-D047C608AD5D}" type="sibTrans" cxnId="{968C086E-8A41-48CD-B0E6-3A7A3FA64528}">
      <dgm:prSet/>
      <dgm:spPr/>
      <dgm:t>
        <a:bodyPr/>
        <a:lstStyle/>
        <a:p>
          <a:endParaRPr lang="en-US"/>
        </a:p>
      </dgm:t>
    </dgm:pt>
    <dgm:pt modelId="{192EF25A-FAF7-4DFA-BEE2-17D257CF4A68}">
      <dgm:prSet custT="1"/>
      <dgm:spPr/>
      <dgm:t>
        <a:bodyPr/>
        <a:lstStyle/>
        <a:p>
          <a:r>
            <a:rPr lang="en-US" sz="2600" i="0" dirty="0"/>
            <a:t>This election is irrevocable</a:t>
          </a:r>
          <a:endParaRPr lang="en-US" sz="2600" dirty="0"/>
        </a:p>
      </dgm:t>
    </dgm:pt>
    <dgm:pt modelId="{30DEAD0F-6909-4573-880E-8DD4E201A647}" type="parTrans" cxnId="{09DB7C90-3477-4D70-A7FD-3641007FA539}">
      <dgm:prSet/>
      <dgm:spPr/>
      <dgm:t>
        <a:bodyPr/>
        <a:lstStyle/>
        <a:p>
          <a:endParaRPr lang="en-US"/>
        </a:p>
      </dgm:t>
    </dgm:pt>
    <dgm:pt modelId="{B195C072-62D1-426E-96D0-372341545289}" type="sibTrans" cxnId="{09DB7C90-3477-4D70-A7FD-3641007FA539}">
      <dgm:prSet/>
      <dgm:spPr/>
      <dgm:t>
        <a:bodyPr/>
        <a:lstStyle/>
        <a:p>
          <a:endParaRPr lang="en-US"/>
        </a:p>
      </dgm:t>
    </dgm:pt>
    <dgm:pt modelId="{692EE304-37E9-43C0-93C3-EA1BD437C1B7}">
      <dgm:prSet custT="1"/>
      <dgm:spPr/>
      <dgm:t>
        <a:bodyPr/>
        <a:lstStyle/>
        <a:p>
          <a:r>
            <a:rPr lang="en-US" sz="2600" i="0" dirty="0"/>
            <a:t>It would equal the death benefit paid if you passed away on the last day of reportable service. </a:t>
          </a:r>
          <a:endParaRPr lang="en-US" sz="2600" dirty="0"/>
        </a:p>
      </dgm:t>
    </dgm:pt>
    <dgm:pt modelId="{58AD9E03-F8AC-4A88-8CC5-46E68CEDDDDA}" type="parTrans" cxnId="{272313F0-799D-4715-84FE-D3602B221F9D}">
      <dgm:prSet/>
      <dgm:spPr/>
      <dgm:t>
        <a:bodyPr/>
        <a:lstStyle/>
        <a:p>
          <a:endParaRPr lang="en-US"/>
        </a:p>
      </dgm:t>
    </dgm:pt>
    <dgm:pt modelId="{B039EE0A-CE5A-4628-AD7F-2B2DCD35BD4C}" type="sibTrans" cxnId="{272313F0-799D-4715-84FE-D3602B221F9D}">
      <dgm:prSet/>
      <dgm:spPr/>
      <dgm:t>
        <a:bodyPr/>
        <a:lstStyle/>
        <a:p>
          <a:endParaRPr lang="en-US"/>
        </a:p>
      </dgm:t>
    </dgm:pt>
    <dgm:pt modelId="{C8E56359-5CCE-43F8-A96F-41521C625A15}">
      <dgm:prSet/>
      <dgm:spPr/>
      <dgm:t>
        <a:bodyPr/>
        <a:lstStyle/>
        <a:p>
          <a:r>
            <a:rPr lang="en-US" dirty="0"/>
            <a:t>You have a terminal illness resulting in life expectancy of no more than 12 months, or</a:t>
          </a:r>
        </a:p>
      </dgm:t>
    </dgm:pt>
    <dgm:pt modelId="{D20803DB-EB76-4E15-BFC9-FA770D3B07F7}" type="sibTrans" cxnId="{36AAF968-2A06-412E-93DE-2F5671029C24}">
      <dgm:prSet/>
      <dgm:spPr/>
      <dgm:t>
        <a:bodyPr/>
        <a:lstStyle/>
        <a:p>
          <a:endParaRPr lang="en-US"/>
        </a:p>
      </dgm:t>
    </dgm:pt>
    <dgm:pt modelId="{2542E96C-BACA-4813-B43A-5E3F9E8D6C32}" type="parTrans" cxnId="{36AAF968-2A06-412E-93DE-2F5671029C24}">
      <dgm:prSet/>
      <dgm:spPr/>
      <dgm:t>
        <a:bodyPr/>
        <a:lstStyle/>
        <a:p>
          <a:endParaRPr lang="en-US"/>
        </a:p>
      </dgm:t>
    </dgm:pt>
    <dgm:pt modelId="{CD158104-621F-45A7-9162-B5BEA16F4607}">
      <dgm:prSet/>
      <dgm:spPr/>
      <dgm:t>
        <a:bodyPr/>
        <a:lstStyle/>
        <a:p>
          <a:r>
            <a:rPr lang="en-US" dirty="0"/>
            <a:t>You have a medical condition requiring extraordinary care or treatment.</a:t>
          </a:r>
        </a:p>
      </dgm:t>
    </dgm:pt>
    <dgm:pt modelId="{199E5B41-F884-489A-BFC8-9DA60290FA0F}" type="sibTrans" cxnId="{2163FEB1-FFAE-44DC-B396-0561A9C765B3}">
      <dgm:prSet/>
      <dgm:spPr/>
      <dgm:t>
        <a:bodyPr/>
        <a:lstStyle/>
        <a:p>
          <a:endParaRPr lang="en-US"/>
        </a:p>
      </dgm:t>
    </dgm:pt>
    <dgm:pt modelId="{998313E1-8C49-4D79-BA92-DA410FD1D2ED}" type="parTrans" cxnId="{2163FEB1-FFAE-44DC-B396-0561A9C765B3}">
      <dgm:prSet/>
      <dgm:spPr/>
      <dgm:t>
        <a:bodyPr/>
        <a:lstStyle/>
        <a:p>
          <a:endParaRPr lang="en-US"/>
        </a:p>
      </dgm:t>
    </dgm:pt>
    <dgm:pt modelId="{A6CD976C-AB22-407E-84C8-FCED09124291}">
      <dgm:prSet custT="1"/>
      <dgm:spPr/>
      <dgm:t>
        <a:bodyPr/>
        <a:lstStyle/>
        <a:p>
          <a:r>
            <a:rPr lang="en-US" sz="1200" dirty="0"/>
            <a:t>You qualify for Disability Retirement</a:t>
          </a:r>
        </a:p>
      </dgm:t>
    </dgm:pt>
    <dgm:pt modelId="{B3A8D2A7-C868-439D-B035-4A0EA42ED3E5}" type="parTrans" cxnId="{EBAEE30B-F039-42EA-B103-8FBA803CD98C}">
      <dgm:prSet/>
      <dgm:spPr/>
      <dgm:t>
        <a:bodyPr/>
        <a:lstStyle/>
        <a:p>
          <a:endParaRPr lang="en-US"/>
        </a:p>
      </dgm:t>
    </dgm:pt>
    <dgm:pt modelId="{74B497E2-5253-4496-90A4-A9ADBDE9BFD7}" type="sibTrans" cxnId="{EBAEE30B-F039-42EA-B103-8FBA803CD98C}">
      <dgm:prSet/>
      <dgm:spPr/>
      <dgm:t>
        <a:bodyPr/>
        <a:lstStyle/>
        <a:p>
          <a:endParaRPr lang="en-US"/>
        </a:p>
      </dgm:t>
    </dgm:pt>
    <dgm:pt modelId="{F7A59B02-0E87-4E08-A8E7-4AD205297D50}" type="pres">
      <dgm:prSet presAssocID="{5FA62E5A-2E12-4FB9-B2B4-CBD4D55A8676}" presName="Name0" presStyleCnt="0">
        <dgm:presLayoutVars>
          <dgm:chPref val="3"/>
          <dgm:dir/>
          <dgm:animLvl val="lvl"/>
          <dgm:resizeHandles/>
        </dgm:presLayoutVars>
      </dgm:prSet>
      <dgm:spPr/>
    </dgm:pt>
    <dgm:pt modelId="{4B7F92DF-D8DB-46BF-AE6C-55147D2E6CF7}" type="pres">
      <dgm:prSet presAssocID="{9E70DD98-5E19-4986-B910-6FCBEF389B46}" presName="horFlow" presStyleCnt="0"/>
      <dgm:spPr/>
    </dgm:pt>
    <dgm:pt modelId="{D460FD71-108F-4543-B8B4-FD83323F8B51}" type="pres">
      <dgm:prSet presAssocID="{9E70DD98-5E19-4986-B910-6FCBEF389B46}" presName="bigChev" presStyleLbl="node1" presStyleIdx="0" presStyleCnt="3" custScaleX="179656" custScaleY="135261"/>
      <dgm:spPr/>
    </dgm:pt>
    <dgm:pt modelId="{C28E8380-11A0-4580-B221-085AB47356A6}" type="pres">
      <dgm:prSet presAssocID="{B3A8D2A7-C868-439D-B035-4A0EA42ED3E5}" presName="parTrans" presStyleCnt="0"/>
      <dgm:spPr/>
    </dgm:pt>
    <dgm:pt modelId="{F8DC95DB-27FA-4EA9-965C-C1CB2A4DD721}" type="pres">
      <dgm:prSet presAssocID="{A6CD976C-AB22-407E-84C8-FCED09124291}" presName="node" presStyleLbl="alignAccFollowNode1" presStyleIdx="0" presStyleCnt="3" custScaleY="165023">
        <dgm:presLayoutVars>
          <dgm:bulletEnabled val="1"/>
        </dgm:presLayoutVars>
      </dgm:prSet>
      <dgm:spPr/>
    </dgm:pt>
    <dgm:pt modelId="{B72A59F6-AEBA-406F-9266-C3C58532D688}" type="pres">
      <dgm:prSet presAssocID="{74B497E2-5253-4496-90A4-A9ADBDE9BFD7}" presName="sibTrans" presStyleCnt="0"/>
      <dgm:spPr/>
    </dgm:pt>
    <dgm:pt modelId="{2EEE22AA-D18D-4AD4-9FAC-01BC32F1296A}" type="pres">
      <dgm:prSet presAssocID="{C8E56359-5CCE-43F8-A96F-41521C625A15}" presName="node" presStyleLbl="alignAccFollowNode1" presStyleIdx="1" presStyleCnt="3" custScaleY="162965" custLinFactNeighborX="-14006" custLinFactNeighborY="817">
        <dgm:presLayoutVars>
          <dgm:bulletEnabled val="1"/>
        </dgm:presLayoutVars>
      </dgm:prSet>
      <dgm:spPr/>
    </dgm:pt>
    <dgm:pt modelId="{171AFE84-540F-472A-A2C9-68CA0792871E}" type="pres">
      <dgm:prSet presAssocID="{D20803DB-EB76-4E15-BFC9-FA770D3B07F7}" presName="sibTrans" presStyleCnt="0"/>
      <dgm:spPr/>
    </dgm:pt>
    <dgm:pt modelId="{D55DA363-8BE2-4CF5-9A8E-6906CC26CEFC}" type="pres">
      <dgm:prSet presAssocID="{CD158104-621F-45A7-9162-B5BEA16F4607}" presName="node" presStyleLbl="alignAccFollowNode1" presStyleIdx="2" presStyleCnt="3" custScaleY="162965">
        <dgm:presLayoutVars>
          <dgm:bulletEnabled val="1"/>
        </dgm:presLayoutVars>
      </dgm:prSet>
      <dgm:spPr/>
    </dgm:pt>
    <dgm:pt modelId="{C063D0CC-6D75-4965-85CF-879E511188B9}" type="pres">
      <dgm:prSet presAssocID="{9E70DD98-5E19-4986-B910-6FCBEF389B46}" presName="vSp" presStyleCnt="0"/>
      <dgm:spPr/>
    </dgm:pt>
    <dgm:pt modelId="{74F58579-F188-4DA5-AE90-72A0D9645670}" type="pres">
      <dgm:prSet presAssocID="{192EF25A-FAF7-4DFA-BEE2-17D257CF4A68}" presName="horFlow" presStyleCnt="0"/>
      <dgm:spPr/>
    </dgm:pt>
    <dgm:pt modelId="{C90AA0BA-9B51-492F-963D-A938A532F9A6}" type="pres">
      <dgm:prSet presAssocID="{192EF25A-FAF7-4DFA-BEE2-17D257CF4A68}" presName="bigChev" presStyleLbl="node1" presStyleIdx="1" presStyleCnt="3" custScaleX="393090" custScaleY="35312" custLinFactNeighborX="2859" custLinFactNeighborY="63593"/>
      <dgm:spPr/>
    </dgm:pt>
    <dgm:pt modelId="{F865FF87-DEE5-471C-B0FD-CCA5DEDDC0A9}" type="pres">
      <dgm:prSet presAssocID="{192EF25A-FAF7-4DFA-BEE2-17D257CF4A68}" presName="vSp" presStyleCnt="0"/>
      <dgm:spPr/>
    </dgm:pt>
    <dgm:pt modelId="{AC79D1A7-AC1C-4DFF-92F0-9E04F3967D9A}" type="pres">
      <dgm:prSet presAssocID="{692EE304-37E9-43C0-93C3-EA1BD437C1B7}" presName="horFlow" presStyleCnt="0"/>
      <dgm:spPr/>
    </dgm:pt>
    <dgm:pt modelId="{3C105D0F-6F62-4F56-806A-CA484A8061C1}" type="pres">
      <dgm:prSet presAssocID="{692EE304-37E9-43C0-93C3-EA1BD437C1B7}" presName="bigChev" presStyleLbl="node1" presStyleIdx="2" presStyleCnt="3" custScaleX="393090" custScaleY="62178" custLinFactNeighborX="615" custLinFactNeighborY="-53843"/>
      <dgm:spPr/>
    </dgm:pt>
  </dgm:ptLst>
  <dgm:cxnLst>
    <dgm:cxn modelId="{EBAEE30B-F039-42EA-B103-8FBA803CD98C}" srcId="{9E70DD98-5E19-4986-B910-6FCBEF389B46}" destId="{A6CD976C-AB22-407E-84C8-FCED09124291}" srcOrd="0" destOrd="0" parTransId="{B3A8D2A7-C868-439D-B035-4A0EA42ED3E5}" sibTransId="{74B497E2-5253-4496-90A4-A9ADBDE9BFD7}"/>
    <dgm:cxn modelId="{23606721-86AF-4731-BADC-9DEEFEF578BE}" type="presOf" srcId="{CD158104-621F-45A7-9162-B5BEA16F4607}" destId="{D55DA363-8BE2-4CF5-9A8E-6906CC26CEFC}" srcOrd="0" destOrd="0" presId="urn:microsoft.com/office/officeart/2005/8/layout/lProcess3"/>
    <dgm:cxn modelId="{36AAF968-2A06-412E-93DE-2F5671029C24}" srcId="{9E70DD98-5E19-4986-B910-6FCBEF389B46}" destId="{C8E56359-5CCE-43F8-A96F-41521C625A15}" srcOrd="1" destOrd="0" parTransId="{2542E96C-BACA-4813-B43A-5E3F9E8D6C32}" sibTransId="{D20803DB-EB76-4E15-BFC9-FA770D3B07F7}"/>
    <dgm:cxn modelId="{968C086E-8A41-48CD-B0E6-3A7A3FA64528}" srcId="{5FA62E5A-2E12-4FB9-B2B4-CBD4D55A8676}" destId="{9E70DD98-5E19-4986-B910-6FCBEF389B46}" srcOrd="0" destOrd="0" parTransId="{6A2E97EF-3E6F-430C-8278-CA4279D4318A}" sibTransId="{59FF5484-9476-41BD-A44C-D047C608AD5D}"/>
    <dgm:cxn modelId="{9D3E3C90-2E0F-49A5-BA2D-AEFDD826677F}" type="presOf" srcId="{C8E56359-5CCE-43F8-A96F-41521C625A15}" destId="{2EEE22AA-D18D-4AD4-9FAC-01BC32F1296A}" srcOrd="0" destOrd="0" presId="urn:microsoft.com/office/officeart/2005/8/layout/lProcess3"/>
    <dgm:cxn modelId="{09DB7C90-3477-4D70-A7FD-3641007FA539}" srcId="{5FA62E5A-2E12-4FB9-B2B4-CBD4D55A8676}" destId="{192EF25A-FAF7-4DFA-BEE2-17D257CF4A68}" srcOrd="1" destOrd="0" parTransId="{30DEAD0F-6909-4573-880E-8DD4E201A647}" sibTransId="{B195C072-62D1-426E-96D0-372341545289}"/>
    <dgm:cxn modelId="{2A549C90-8205-430F-BD7A-491D794D503E}" type="presOf" srcId="{5FA62E5A-2E12-4FB9-B2B4-CBD4D55A8676}" destId="{F7A59B02-0E87-4E08-A8E7-4AD205297D50}" srcOrd="0" destOrd="0" presId="urn:microsoft.com/office/officeart/2005/8/layout/lProcess3"/>
    <dgm:cxn modelId="{16358A92-9921-4849-81EA-8B0981BC6919}" type="presOf" srcId="{692EE304-37E9-43C0-93C3-EA1BD437C1B7}" destId="{3C105D0F-6F62-4F56-806A-CA484A8061C1}" srcOrd="0" destOrd="0" presId="urn:microsoft.com/office/officeart/2005/8/layout/lProcess3"/>
    <dgm:cxn modelId="{91DEC29D-633D-457F-A43C-73B9DFB327CC}" type="presOf" srcId="{A6CD976C-AB22-407E-84C8-FCED09124291}" destId="{F8DC95DB-27FA-4EA9-965C-C1CB2A4DD721}" srcOrd="0" destOrd="0" presId="urn:microsoft.com/office/officeart/2005/8/layout/lProcess3"/>
    <dgm:cxn modelId="{D78747A4-0EE0-43A4-98CE-E3D656CB2A85}" type="presOf" srcId="{192EF25A-FAF7-4DFA-BEE2-17D257CF4A68}" destId="{C90AA0BA-9B51-492F-963D-A938A532F9A6}" srcOrd="0" destOrd="0" presId="urn:microsoft.com/office/officeart/2005/8/layout/lProcess3"/>
    <dgm:cxn modelId="{2163FEB1-FFAE-44DC-B396-0561A9C765B3}" srcId="{9E70DD98-5E19-4986-B910-6FCBEF389B46}" destId="{CD158104-621F-45A7-9162-B5BEA16F4607}" srcOrd="2" destOrd="0" parTransId="{998313E1-8C49-4D79-BA92-DA410FD1D2ED}" sibTransId="{199E5B41-F884-489A-BFC8-9DA60290FA0F}"/>
    <dgm:cxn modelId="{96526DEB-D71C-491C-B801-62881D1454A9}" type="presOf" srcId="{9E70DD98-5E19-4986-B910-6FCBEF389B46}" destId="{D460FD71-108F-4543-B8B4-FD83323F8B51}" srcOrd="0" destOrd="0" presId="urn:microsoft.com/office/officeart/2005/8/layout/lProcess3"/>
    <dgm:cxn modelId="{272313F0-799D-4715-84FE-D3602B221F9D}" srcId="{5FA62E5A-2E12-4FB9-B2B4-CBD4D55A8676}" destId="{692EE304-37E9-43C0-93C3-EA1BD437C1B7}" srcOrd="2" destOrd="0" parTransId="{58AD9E03-F8AC-4A88-8CC5-46E68CEDDDDA}" sibTransId="{B039EE0A-CE5A-4628-AD7F-2B2DCD35BD4C}"/>
    <dgm:cxn modelId="{5C122129-BA13-46B1-89B7-FEB0D460B60D}" type="presParOf" srcId="{F7A59B02-0E87-4E08-A8E7-4AD205297D50}" destId="{4B7F92DF-D8DB-46BF-AE6C-55147D2E6CF7}" srcOrd="0" destOrd="0" presId="urn:microsoft.com/office/officeart/2005/8/layout/lProcess3"/>
    <dgm:cxn modelId="{4113E99E-2729-4D44-8042-00CB6C08E68E}" type="presParOf" srcId="{4B7F92DF-D8DB-46BF-AE6C-55147D2E6CF7}" destId="{D460FD71-108F-4543-B8B4-FD83323F8B51}" srcOrd="0" destOrd="0" presId="urn:microsoft.com/office/officeart/2005/8/layout/lProcess3"/>
    <dgm:cxn modelId="{4D45D6B2-3E9F-40EE-837B-9EDF468182EC}" type="presParOf" srcId="{4B7F92DF-D8DB-46BF-AE6C-55147D2E6CF7}" destId="{C28E8380-11A0-4580-B221-085AB47356A6}" srcOrd="1" destOrd="0" presId="urn:microsoft.com/office/officeart/2005/8/layout/lProcess3"/>
    <dgm:cxn modelId="{DD2C45DF-AEA5-4F5D-BD34-65F1CB36CFD4}" type="presParOf" srcId="{4B7F92DF-D8DB-46BF-AE6C-55147D2E6CF7}" destId="{F8DC95DB-27FA-4EA9-965C-C1CB2A4DD721}" srcOrd="2" destOrd="0" presId="urn:microsoft.com/office/officeart/2005/8/layout/lProcess3"/>
    <dgm:cxn modelId="{5EAAE48A-E298-4C3A-83A3-D386C0E17EAA}" type="presParOf" srcId="{4B7F92DF-D8DB-46BF-AE6C-55147D2E6CF7}" destId="{B72A59F6-AEBA-406F-9266-C3C58532D688}" srcOrd="3" destOrd="0" presId="urn:microsoft.com/office/officeart/2005/8/layout/lProcess3"/>
    <dgm:cxn modelId="{5928B8CE-8367-4818-8146-3EC10F8D2838}" type="presParOf" srcId="{4B7F92DF-D8DB-46BF-AE6C-55147D2E6CF7}" destId="{2EEE22AA-D18D-4AD4-9FAC-01BC32F1296A}" srcOrd="4" destOrd="0" presId="urn:microsoft.com/office/officeart/2005/8/layout/lProcess3"/>
    <dgm:cxn modelId="{5AD93C61-C8A7-4BB0-96E2-B47E57505EF7}" type="presParOf" srcId="{4B7F92DF-D8DB-46BF-AE6C-55147D2E6CF7}" destId="{171AFE84-540F-472A-A2C9-68CA0792871E}" srcOrd="5" destOrd="0" presId="urn:microsoft.com/office/officeart/2005/8/layout/lProcess3"/>
    <dgm:cxn modelId="{16B0C5AF-5D4D-4248-BE95-F474D0CB3726}" type="presParOf" srcId="{4B7F92DF-D8DB-46BF-AE6C-55147D2E6CF7}" destId="{D55DA363-8BE2-4CF5-9A8E-6906CC26CEFC}" srcOrd="6" destOrd="0" presId="urn:microsoft.com/office/officeart/2005/8/layout/lProcess3"/>
    <dgm:cxn modelId="{24E9D126-E754-4A30-A757-BA85AE3E2516}" type="presParOf" srcId="{F7A59B02-0E87-4E08-A8E7-4AD205297D50}" destId="{C063D0CC-6D75-4965-85CF-879E511188B9}" srcOrd="1" destOrd="0" presId="urn:microsoft.com/office/officeart/2005/8/layout/lProcess3"/>
    <dgm:cxn modelId="{9239B6F0-4464-4321-A7FC-7FD1A4E2B4D9}" type="presParOf" srcId="{F7A59B02-0E87-4E08-A8E7-4AD205297D50}" destId="{74F58579-F188-4DA5-AE90-72A0D9645670}" srcOrd="2" destOrd="0" presId="urn:microsoft.com/office/officeart/2005/8/layout/lProcess3"/>
    <dgm:cxn modelId="{49BC6978-A3F3-4BDC-BEA0-7BE82458AAB8}" type="presParOf" srcId="{74F58579-F188-4DA5-AE90-72A0D9645670}" destId="{C90AA0BA-9B51-492F-963D-A938A532F9A6}" srcOrd="0" destOrd="0" presId="urn:microsoft.com/office/officeart/2005/8/layout/lProcess3"/>
    <dgm:cxn modelId="{F814A3BE-1BF8-4FDA-BC10-758536CD4D42}" type="presParOf" srcId="{F7A59B02-0E87-4E08-A8E7-4AD205297D50}" destId="{F865FF87-DEE5-471C-B0FD-CCA5DEDDC0A9}" srcOrd="3" destOrd="0" presId="urn:microsoft.com/office/officeart/2005/8/layout/lProcess3"/>
    <dgm:cxn modelId="{B7087B40-2A40-4A78-9F93-3D6D950375EF}" type="presParOf" srcId="{F7A59B02-0E87-4E08-A8E7-4AD205297D50}" destId="{AC79D1A7-AC1C-4DFF-92F0-9E04F3967D9A}" srcOrd="4" destOrd="0" presId="urn:microsoft.com/office/officeart/2005/8/layout/lProcess3"/>
    <dgm:cxn modelId="{28E0D7E1-E1AE-4ED3-818F-73EA413F9124}" type="presParOf" srcId="{AC79D1A7-AC1C-4DFF-92F0-9E04F3967D9A}" destId="{3C105D0F-6F62-4F56-806A-CA484A8061C1}"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47768A0-5846-43F0-9734-3D804692B497}"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E4828195-ECAC-49EA-AC81-4023B1AEDC7C}">
      <dgm:prSet/>
      <dgm:spPr/>
      <dgm:t>
        <a:bodyPr/>
        <a:lstStyle/>
        <a:p>
          <a:r>
            <a:rPr lang="en-US" dirty="0"/>
            <a:t>Accidental Death Benefit</a:t>
          </a:r>
        </a:p>
      </dgm:t>
    </dgm:pt>
    <dgm:pt modelId="{9DBBFE17-F287-4732-A6B9-C96E05DA8A55}" type="parTrans" cxnId="{85965D7B-060D-4B82-8644-279E60E12301}">
      <dgm:prSet/>
      <dgm:spPr/>
      <dgm:t>
        <a:bodyPr/>
        <a:lstStyle/>
        <a:p>
          <a:endParaRPr lang="en-US"/>
        </a:p>
      </dgm:t>
    </dgm:pt>
    <dgm:pt modelId="{962B733E-1312-452A-9C16-F6A0F75D67CE}" type="sibTrans" cxnId="{85965D7B-060D-4B82-8644-279E60E12301}">
      <dgm:prSet/>
      <dgm:spPr/>
      <dgm:t>
        <a:bodyPr/>
        <a:lstStyle/>
        <a:p>
          <a:endParaRPr lang="en-US"/>
        </a:p>
      </dgm:t>
    </dgm:pt>
    <dgm:pt modelId="{D32E33EF-A8F9-4276-BA41-D06F73928292}">
      <dgm:prSet/>
      <dgm:spPr/>
      <dgm:t>
        <a:bodyPr/>
        <a:lstStyle/>
        <a:p>
          <a:r>
            <a:rPr lang="en-US" dirty="0"/>
            <a:t>Pays approximately 50% of your salary depending on tier of membership</a:t>
          </a:r>
        </a:p>
      </dgm:t>
    </dgm:pt>
    <dgm:pt modelId="{2C50AB37-F5E8-4CFD-9677-86AC587BD910}" type="parTrans" cxnId="{8BA464B6-4F01-409F-960E-B52E994E4DF4}">
      <dgm:prSet/>
      <dgm:spPr/>
      <dgm:t>
        <a:bodyPr/>
        <a:lstStyle/>
        <a:p>
          <a:endParaRPr lang="en-US"/>
        </a:p>
      </dgm:t>
    </dgm:pt>
    <dgm:pt modelId="{2F4201FC-CFFA-4ABD-9CDB-C2886933C0DD}" type="sibTrans" cxnId="{8BA464B6-4F01-409F-960E-B52E994E4DF4}">
      <dgm:prSet/>
      <dgm:spPr/>
      <dgm:t>
        <a:bodyPr/>
        <a:lstStyle/>
        <a:p>
          <a:endParaRPr lang="en-US"/>
        </a:p>
      </dgm:t>
    </dgm:pt>
    <dgm:pt modelId="{6F23A00D-5C84-4A4B-9AA3-627F1FDE7569}">
      <dgm:prSet/>
      <dgm:spPr/>
      <dgm:t>
        <a:bodyPr/>
        <a:lstStyle/>
        <a:p>
          <a:r>
            <a:rPr lang="en-US" dirty="0"/>
            <a:t>Benefits are paid to beneficiaries in the following order:</a:t>
          </a:r>
        </a:p>
      </dgm:t>
    </dgm:pt>
    <dgm:pt modelId="{ACA12C97-D7E2-43E4-BFA5-A404AA352A97}" type="parTrans" cxnId="{92BCF2F5-199A-4F7B-9C06-88D850307F09}">
      <dgm:prSet/>
      <dgm:spPr/>
      <dgm:t>
        <a:bodyPr/>
        <a:lstStyle/>
        <a:p>
          <a:endParaRPr lang="en-US"/>
        </a:p>
      </dgm:t>
    </dgm:pt>
    <dgm:pt modelId="{F0DB6C5A-B786-466A-A04D-CD9CC0C473F0}" type="sibTrans" cxnId="{92BCF2F5-199A-4F7B-9C06-88D850307F09}">
      <dgm:prSet/>
      <dgm:spPr/>
      <dgm:t>
        <a:bodyPr/>
        <a:lstStyle/>
        <a:p>
          <a:endParaRPr lang="en-US"/>
        </a:p>
      </dgm:t>
    </dgm:pt>
    <dgm:pt modelId="{89185101-147E-4216-9EB3-A4FC8DADB71F}">
      <dgm:prSet/>
      <dgm:spPr/>
      <dgm:t>
        <a:bodyPr/>
        <a:lstStyle/>
        <a:p>
          <a:r>
            <a:rPr lang="en-US"/>
            <a:t>Surviving spouse until remarriage;</a:t>
          </a:r>
        </a:p>
      </dgm:t>
    </dgm:pt>
    <dgm:pt modelId="{07035A9F-33AF-42E1-B75C-2F7D5D39588B}" type="parTrans" cxnId="{541F3DBF-EB9E-4C22-AD5C-6C72B8F35088}">
      <dgm:prSet/>
      <dgm:spPr/>
      <dgm:t>
        <a:bodyPr/>
        <a:lstStyle/>
        <a:p>
          <a:endParaRPr lang="en-US"/>
        </a:p>
      </dgm:t>
    </dgm:pt>
    <dgm:pt modelId="{699D6405-E9F5-403A-8633-C6A7876FFF54}" type="sibTrans" cxnId="{541F3DBF-EB9E-4C22-AD5C-6C72B8F35088}">
      <dgm:prSet/>
      <dgm:spPr/>
      <dgm:t>
        <a:bodyPr/>
        <a:lstStyle/>
        <a:p>
          <a:endParaRPr lang="en-US"/>
        </a:p>
      </dgm:t>
    </dgm:pt>
    <dgm:pt modelId="{A1DAE26B-D15B-4129-B2B1-C926C3E482A0}">
      <dgm:prSet/>
      <dgm:spPr/>
      <dgm:t>
        <a:bodyPr/>
        <a:lstStyle/>
        <a:p>
          <a:r>
            <a:rPr lang="en-US" dirty="0"/>
            <a:t>Children until age 25;</a:t>
          </a:r>
        </a:p>
      </dgm:t>
    </dgm:pt>
    <dgm:pt modelId="{0E22227B-8143-4673-9101-AC8BB580F347}" type="parTrans" cxnId="{8C4E79F1-11D3-4670-BBB0-19F16772D987}">
      <dgm:prSet/>
      <dgm:spPr/>
      <dgm:t>
        <a:bodyPr/>
        <a:lstStyle/>
        <a:p>
          <a:endParaRPr lang="en-US"/>
        </a:p>
      </dgm:t>
    </dgm:pt>
    <dgm:pt modelId="{72FB9FD6-F7BE-42CE-99E9-2985C100A5E7}" type="sibTrans" cxnId="{8C4E79F1-11D3-4670-BBB0-19F16772D987}">
      <dgm:prSet/>
      <dgm:spPr/>
      <dgm:t>
        <a:bodyPr/>
        <a:lstStyle/>
        <a:p>
          <a:endParaRPr lang="en-US"/>
        </a:p>
      </dgm:t>
    </dgm:pt>
    <dgm:pt modelId="{E9E6E82B-9F7D-47CE-983D-6528B47D4E84}">
      <dgm:prSet/>
      <dgm:spPr/>
      <dgm:t>
        <a:bodyPr/>
        <a:lstStyle/>
        <a:p>
          <a:r>
            <a:rPr lang="en-US"/>
            <a:t>Dependent parents;</a:t>
          </a:r>
        </a:p>
      </dgm:t>
    </dgm:pt>
    <dgm:pt modelId="{AE352DC0-0533-44C8-A77F-B27256007784}" type="parTrans" cxnId="{3DA9636D-13B7-44AB-9BAE-96ACA57BB22B}">
      <dgm:prSet/>
      <dgm:spPr/>
      <dgm:t>
        <a:bodyPr/>
        <a:lstStyle/>
        <a:p>
          <a:endParaRPr lang="en-US"/>
        </a:p>
      </dgm:t>
    </dgm:pt>
    <dgm:pt modelId="{4CEF6192-F644-4993-A0E4-6CE057800B1C}" type="sibTrans" cxnId="{3DA9636D-13B7-44AB-9BAE-96ACA57BB22B}">
      <dgm:prSet/>
      <dgm:spPr/>
      <dgm:t>
        <a:bodyPr/>
        <a:lstStyle/>
        <a:p>
          <a:endParaRPr lang="en-US"/>
        </a:p>
      </dgm:t>
    </dgm:pt>
    <dgm:pt modelId="{0F4F5CB8-A3CE-4F28-B2F8-469C9BCA72F2}">
      <dgm:prSet/>
      <dgm:spPr/>
      <dgm:t>
        <a:bodyPr/>
        <a:lstStyle/>
        <a:p>
          <a:r>
            <a:rPr lang="en-US" dirty="0"/>
            <a:t>Dependents under last income tax return until age 21. </a:t>
          </a:r>
        </a:p>
      </dgm:t>
    </dgm:pt>
    <dgm:pt modelId="{1F1C3DF9-2528-4197-A242-7FCCA2429B66}" type="parTrans" cxnId="{3DA0D912-A5CB-45B4-ACA3-F3EBC1CD27D5}">
      <dgm:prSet/>
      <dgm:spPr/>
      <dgm:t>
        <a:bodyPr/>
        <a:lstStyle/>
        <a:p>
          <a:endParaRPr lang="en-US"/>
        </a:p>
      </dgm:t>
    </dgm:pt>
    <dgm:pt modelId="{165B50BD-0241-4EFC-88CD-C9423E32706F}" type="sibTrans" cxnId="{3DA0D912-A5CB-45B4-ACA3-F3EBC1CD27D5}">
      <dgm:prSet/>
      <dgm:spPr/>
      <dgm:t>
        <a:bodyPr/>
        <a:lstStyle/>
        <a:p>
          <a:endParaRPr lang="en-US"/>
        </a:p>
      </dgm:t>
    </dgm:pt>
    <dgm:pt modelId="{CE921CCC-8FCB-43EF-832C-757BFBD19655}" type="pres">
      <dgm:prSet presAssocID="{F47768A0-5846-43F0-9734-3D804692B497}" presName="diagram" presStyleCnt="0">
        <dgm:presLayoutVars>
          <dgm:dir/>
          <dgm:resizeHandles val="exact"/>
        </dgm:presLayoutVars>
      </dgm:prSet>
      <dgm:spPr/>
    </dgm:pt>
    <dgm:pt modelId="{C5235529-7576-456D-A69B-FA09E2B68848}" type="pres">
      <dgm:prSet presAssocID="{E4828195-ECAC-49EA-AC81-4023B1AEDC7C}" presName="node" presStyleLbl="node1" presStyleIdx="0" presStyleCnt="3">
        <dgm:presLayoutVars>
          <dgm:bulletEnabled val="1"/>
        </dgm:presLayoutVars>
      </dgm:prSet>
      <dgm:spPr/>
    </dgm:pt>
    <dgm:pt modelId="{6852BEE3-6FB8-465E-8FB8-A347D124642C}" type="pres">
      <dgm:prSet presAssocID="{962B733E-1312-452A-9C16-F6A0F75D67CE}" presName="sibTrans" presStyleCnt="0"/>
      <dgm:spPr/>
    </dgm:pt>
    <dgm:pt modelId="{971D3707-85FE-46E7-81F8-8C38994BA0CB}" type="pres">
      <dgm:prSet presAssocID="{D32E33EF-A8F9-4276-BA41-D06F73928292}" presName="node" presStyleLbl="node1" presStyleIdx="1" presStyleCnt="3">
        <dgm:presLayoutVars>
          <dgm:bulletEnabled val="1"/>
        </dgm:presLayoutVars>
      </dgm:prSet>
      <dgm:spPr/>
    </dgm:pt>
    <dgm:pt modelId="{E115086B-2E0D-4959-B8E2-72463C802A41}" type="pres">
      <dgm:prSet presAssocID="{2F4201FC-CFFA-4ABD-9CDB-C2886933C0DD}" presName="sibTrans" presStyleCnt="0"/>
      <dgm:spPr/>
    </dgm:pt>
    <dgm:pt modelId="{BA1A9522-C874-4DDC-8860-0EDE9E5F6284}" type="pres">
      <dgm:prSet presAssocID="{6F23A00D-5C84-4A4B-9AA3-627F1FDE7569}" presName="node" presStyleLbl="node1" presStyleIdx="2" presStyleCnt="3">
        <dgm:presLayoutVars>
          <dgm:bulletEnabled val="1"/>
        </dgm:presLayoutVars>
      </dgm:prSet>
      <dgm:spPr/>
    </dgm:pt>
  </dgm:ptLst>
  <dgm:cxnLst>
    <dgm:cxn modelId="{3DA0D912-A5CB-45B4-ACA3-F3EBC1CD27D5}" srcId="{6F23A00D-5C84-4A4B-9AA3-627F1FDE7569}" destId="{0F4F5CB8-A3CE-4F28-B2F8-469C9BCA72F2}" srcOrd="3" destOrd="0" parTransId="{1F1C3DF9-2528-4197-A242-7FCCA2429B66}" sibTransId="{165B50BD-0241-4EFC-88CD-C9423E32706F}"/>
    <dgm:cxn modelId="{866A9018-D440-4CF1-8BD1-6189D9C22725}" type="presOf" srcId="{E4828195-ECAC-49EA-AC81-4023B1AEDC7C}" destId="{C5235529-7576-456D-A69B-FA09E2B68848}" srcOrd="0" destOrd="0" presId="urn:microsoft.com/office/officeart/2005/8/layout/default"/>
    <dgm:cxn modelId="{DFAAFD24-C5EF-4515-AECC-1476AD071A2C}" type="presOf" srcId="{89185101-147E-4216-9EB3-A4FC8DADB71F}" destId="{BA1A9522-C874-4DDC-8860-0EDE9E5F6284}" srcOrd="0" destOrd="1" presId="urn:microsoft.com/office/officeart/2005/8/layout/default"/>
    <dgm:cxn modelId="{AB12555F-B833-44E5-B4DA-1DC29DB1AD0C}" type="presOf" srcId="{F47768A0-5846-43F0-9734-3D804692B497}" destId="{CE921CCC-8FCB-43EF-832C-757BFBD19655}" srcOrd="0" destOrd="0" presId="urn:microsoft.com/office/officeart/2005/8/layout/default"/>
    <dgm:cxn modelId="{7D13296A-BD0E-43F1-9D0F-324D394590FB}" type="presOf" srcId="{E9E6E82B-9F7D-47CE-983D-6528B47D4E84}" destId="{BA1A9522-C874-4DDC-8860-0EDE9E5F6284}" srcOrd="0" destOrd="3" presId="urn:microsoft.com/office/officeart/2005/8/layout/default"/>
    <dgm:cxn modelId="{3DA9636D-13B7-44AB-9BAE-96ACA57BB22B}" srcId="{6F23A00D-5C84-4A4B-9AA3-627F1FDE7569}" destId="{E9E6E82B-9F7D-47CE-983D-6528B47D4E84}" srcOrd="2" destOrd="0" parTransId="{AE352DC0-0533-44C8-A77F-B27256007784}" sibTransId="{4CEF6192-F644-4993-A0E4-6CE057800B1C}"/>
    <dgm:cxn modelId="{85965D7B-060D-4B82-8644-279E60E12301}" srcId="{F47768A0-5846-43F0-9734-3D804692B497}" destId="{E4828195-ECAC-49EA-AC81-4023B1AEDC7C}" srcOrd="0" destOrd="0" parTransId="{9DBBFE17-F287-4732-A6B9-C96E05DA8A55}" sibTransId="{962B733E-1312-452A-9C16-F6A0F75D67CE}"/>
    <dgm:cxn modelId="{8BA464B6-4F01-409F-960E-B52E994E4DF4}" srcId="{F47768A0-5846-43F0-9734-3D804692B497}" destId="{D32E33EF-A8F9-4276-BA41-D06F73928292}" srcOrd="1" destOrd="0" parTransId="{2C50AB37-F5E8-4CFD-9677-86AC587BD910}" sibTransId="{2F4201FC-CFFA-4ABD-9CDB-C2886933C0DD}"/>
    <dgm:cxn modelId="{D15D0EB7-E57F-4ECA-9AE7-A2DCBADCD5AB}" type="presOf" srcId="{0F4F5CB8-A3CE-4F28-B2F8-469C9BCA72F2}" destId="{BA1A9522-C874-4DDC-8860-0EDE9E5F6284}" srcOrd="0" destOrd="4" presId="urn:microsoft.com/office/officeart/2005/8/layout/default"/>
    <dgm:cxn modelId="{541F3DBF-EB9E-4C22-AD5C-6C72B8F35088}" srcId="{6F23A00D-5C84-4A4B-9AA3-627F1FDE7569}" destId="{89185101-147E-4216-9EB3-A4FC8DADB71F}" srcOrd="0" destOrd="0" parTransId="{07035A9F-33AF-42E1-B75C-2F7D5D39588B}" sibTransId="{699D6405-E9F5-403A-8633-C6A7876FFF54}"/>
    <dgm:cxn modelId="{851E1AC0-F2E2-421A-B2F1-30331E99FD7A}" type="presOf" srcId="{6F23A00D-5C84-4A4B-9AA3-627F1FDE7569}" destId="{BA1A9522-C874-4DDC-8860-0EDE9E5F6284}" srcOrd="0" destOrd="0" presId="urn:microsoft.com/office/officeart/2005/8/layout/default"/>
    <dgm:cxn modelId="{14285FC5-FF04-42A9-96C3-DCF8D803BFDB}" type="presOf" srcId="{D32E33EF-A8F9-4276-BA41-D06F73928292}" destId="{971D3707-85FE-46E7-81F8-8C38994BA0CB}" srcOrd="0" destOrd="0" presId="urn:microsoft.com/office/officeart/2005/8/layout/default"/>
    <dgm:cxn modelId="{8C4E79F1-11D3-4670-BBB0-19F16772D987}" srcId="{6F23A00D-5C84-4A4B-9AA3-627F1FDE7569}" destId="{A1DAE26B-D15B-4129-B2B1-C926C3E482A0}" srcOrd="1" destOrd="0" parTransId="{0E22227B-8143-4673-9101-AC8BB580F347}" sibTransId="{72FB9FD6-F7BE-42CE-99E9-2985C100A5E7}"/>
    <dgm:cxn modelId="{269895F5-49D6-4FDC-A162-F3E8C101AACA}" type="presOf" srcId="{A1DAE26B-D15B-4129-B2B1-C926C3E482A0}" destId="{BA1A9522-C874-4DDC-8860-0EDE9E5F6284}" srcOrd="0" destOrd="2" presId="urn:microsoft.com/office/officeart/2005/8/layout/default"/>
    <dgm:cxn modelId="{92BCF2F5-199A-4F7B-9C06-88D850307F09}" srcId="{F47768A0-5846-43F0-9734-3D804692B497}" destId="{6F23A00D-5C84-4A4B-9AA3-627F1FDE7569}" srcOrd="2" destOrd="0" parTransId="{ACA12C97-D7E2-43E4-BFA5-A404AA352A97}" sibTransId="{F0DB6C5A-B786-466A-A04D-CD9CC0C473F0}"/>
    <dgm:cxn modelId="{6E20B4FD-4093-4A0A-BC9F-8B47C4CC1227}" type="presParOf" srcId="{CE921CCC-8FCB-43EF-832C-757BFBD19655}" destId="{C5235529-7576-456D-A69B-FA09E2B68848}" srcOrd="0" destOrd="0" presId="urn:microsoft.com/office/officeart/2005/8/layout/default"/>
    <dgm:cxn modelId="{CD045586-236F-4771-920C-7AA65770E639}" type="presParOf" srcId="{CE921CCC-8FCB-43EF-832C-757BFBD19655}" destId="{6852BEE3-6FB8-465E-8FB8-A347D124642C}" srcOrd="1" destOrd="0" presId="urn:microsoft.com/office/officeart/2005/8/layout/default"/>
    <dgm:cxn modelId="{E9632064-60F1-4D98-957A-48F55F3549E9}" type="presParOf" srcId="{CE921CCC-8FCB-43EF-832C-757BFBD19655}" destId="{971D3707-85FE-46E7-81F8-8C38994BA0CB}" srcOrd="2" destOrd="0" presId="urn:microsoft.com/office/officeart/2005/8/layout/default"/>
    <dgm:cxn modelId="{650BCF18-CD04-4C5D-A4CC-6BC736A980BC}" type="presParOf" srcId="{CE921CCC-8FCB-43EF-832C-757BFBD19655}" destId="{E115086B-2E0D-4959-B8E2-72463C802A41}" srcOrd="3" destOrd="0" presId="urn:microsoft.com/office/officeart/2005/8/layout/default"/>
    <dgm:cxn modelId="{3D03CDE7-B4B7-4DD5-851E-C47A2A961534}" type="presParOf" srcId="{CE921CCC-8FCB-43EF-832C-757BFBD19655}" destId="{BA1A9522-C874-4DDC-8860-0EDE9E5F6284}"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7746E7D-D95B-4AC2-B3DF-100B8E83B05E}" type="doc">
      <dgm:prSet loTypeId="urn:microsoft.com/office/officeart/2005/8/layout/vProcess5" loCatId="process" qsTypeId="urn:microsoft.com/office/officeart/2005/8/quickstyle/3d3" qsCatId="3D" csTypeId="urn:microsoft.com/office/officeart/2005/8/colors/accent1_2" csCatId="accent1" phldr="1"/>
      <dgm:spPr/>
      <dgm:t>
        <a:bodyPr/>
        <a:lstStyle/>
        <a:p>
          <a:endParaRPr lang="en-US"/>
        </a:p>
      </dgm:t>
    </dgm:pt>
    <dgm:pt modelId="{651DAAB5-0349-4188-85A9-A4A05D5A5A37}">
      <dgm:prSet custT="1"/>
      <dgm:spPr/>
      <dgm:t>
        <a:bodyPr/>
        <a:lstStyle/>
        <a:p>
          <a:r>
            <a:rPr lang="en-US" sz="3200" b="1" dirty="0"/>
            <a:t>In-Service Death Benefit= $225,000</a:t>
          </a:r>
          <a:endParaRPr lang="en-US" sz="3200" dirty="0"/>
        </a:p>
      </dgm:t>
    </dgm:pt>
    <dgm:pt modelId="{CEF8C4EB-4299-4915-9F89-ED08F58E24E3}" type="parTrans" cxnId="{F4F70C81-CEB5-4684-936D-DB8FAE991535}">
      <dgm:prSet/>
      <dgm:spPr/>
      <dgm:t>
        <a:bodyPr/>
        <a:lstStyle/>
        <a:p>
          <a:endParaRPr lang="en-US"/>
        </a:p>
      </dgm:t>
    </dgm:pt>
    <dgm:pt modelId="{568E0D26-3CB3-4383-83EF-EA670A6C0A27}" type="sibTrans" cxnId="{F4F70C81-CEB5-4684-936D-DB8FAE991535}">
      <dgm:prSet/>
      <dgm:spPr/>
      <dgm:t>
        <a:bodyPr/>
        <a:lstStyle/>
        <a:p>
          <a:endParaRPr lang="en-US"/>
        </a:p>
      </dgm:t>
    </dgm:pt>
    <dgm:pt modelId="{87FA1B63-C5DC-4C29-A5B1-AC86AC1AF64B}">
      <dgm:prSet custT="1"/>
      <dgm:spPr/>
      <dgm:t>
        <a:bodyPr/>
        <a:lstStyle/>
        <a:p>
          <a:pPr>
            <a:spcAft>
              <a:spcPts val="0"/>
            </a:spcAft>
          </a:pPr>
          <a:r>
            <a:rPr lang="en-US" sz="3200" b="1" dirty="0"/>
            <a:t>Third Year and Beyond</a:t>
          </a:r>
        </a:p>
        <a:p>
          <a:pPr>
            <a:spcAft>
              <a:spcPts val="0"/>
            </a:spcAft>
          </a:pPr>
          <a:r>
            <a:rPr lang="en-US" sz="3200" b="1" dirty="0"/>
            <a:t>=$22,500</a:t>
          </a:r>
          <a:endParaRPr lang="en-US" sz="3200" dirty="0"/>
        </a:p>
      </dgm:t>
    </dgm:pt>
    <dgm:pt modelId="{23BE140A-CFDE-4F98-B6F2-2FEE214446C2}" type="parTrans" cxnId="{1DD06A90-C36E-4B94-84A7-EBA610809670}">
      <dgm:prSet/>
      <dgm:spPr/>
      <dgm:t>
        <a:bodyPr/>
        <a:lstStyle/>
        <a:p>
          <a:endParaRPr lang="en-US"/>
        </a:p>
      </dgm:t>
    </dgm:pt>
    <dgm:pt modelId="{98C3BDC3-3428-4A3F-BEBC-0680F38CD0D0}" type="sibTrans" cxnId="{1DD06A90-C36E-4B94-84A7-EBA610809670}">
      <dgm:prSet/>
      <dgm:spPr/>
      <dgm:t>
        <a:bodyPr/>
        <a:lstStyle/>
        <a:p>
          <a:endParaRPr lang="en-US"/>
        </a:p>
      </dgm:t>
    </dgm:pt>
    <dgm:pt modelId="{532E25C9-4694-4BFD-A01D-D4BAE0BF00DB}">
      <dgm:prSet custT="1"/>
      <dgm:spPr/>
      <dgm:t>
        <a:bodyPr/>
        <a:lstStyle/>
        <a:p>
          <a:r>
            <a:rPr lang="en-US" sz="3200" b="1" dirty="0"/>
            <a:t>Second Year=$56,250</a:t>
          </a:r>
          <a:endParaRPr lang="en-US" sz="3200" dirty="0"/>
        </a:p>
      </dgm:t>
    </dgm:pt>
    <dgm:pt modelId="{5C8E1D40-A624-486A-9973-5E6C238C0F3A}" type="parTrans" cxnId="{BA4F979C-4296-418C-B7C2-CFB761346559}">
      <dgm:prSet/>
      <dgm:spPr/>
      <dgm:t>
        <a:bodyPr/>
        <a:lstStyle/>
        <a:p>
          <a:endParaRPr lang="en-US"/>
        </a:p>
      </dgm:t>
    </dgm:pt>
    <dgm:pt modelId="{311F18EC-685C-4436-8339-08BF51C37835}" type="sibTrans" cxnId="{BA4F979C-4296-418C-B7C2-CFB761346559}">
      <dgm:prSet/>
      <dgm:spPr/>
      <dgm:t>
        <a:bodyPr/>
        <a:lstStyle/>
        <a:p>
          <a:endParaRPr lang="en-US"/>
        </a:p>
      </dgm:t>
    </dgm:pt>
    <dgm:pt modelId="{6DA6ABE7-E74D-4015-BAE4-124EF2D41D09}">
      <dgm:prSet custT="1"/>
      <dgm:spPr/>
      <dgm:t>
        <a:bodyPr/>
        <a:lstStyle/>
        <a:p>
          <a:r>
            <a:rPr lang="en-US" sz="3200" b="1" dirty="0"/>
            <a:t>First Year=$112,500</a:t>
          </a:r>
          <a:endParaRPr lang="en-US" sz="3200" dirty="0"/>
        </a:p>
      </dgm:t>
    </dgm:pt>
    <dgm:pt modelId="{B178ACC2-E061-42BA-B9B7-9D1D85E33101}" type="parTrans" cxnId="{DCFFC40C-75AB-4144-8227-D165549351C5}">
      <dgm:prSet/>
      <dgm:spPr/>
      <dgm:t>
        <a:bodyPr/>
        <a:lstStyle/>
        <a:p>
          <a:endParaRPr lang="en-US"/>
        </a:p>
      </dgm:t>
    </dgm:pt>
    <dgm:pt modelId="{89AFF843-77ED-4B8C-83AE-BC6ABBD5622B}" type="sibTrans" cxnId="{DCFFC40C-75AB-4144-8227-D165549351C5}">
      <dgm:prSet/>
      <dgm:spPr/>
      <dgm:t>
        <a:bodyPr/>
        <a:lstStyle/>
        <a:p>
          <a:endParaRPr lang="en-US"/>
        </a:p>
      </dgm:t>
    </dgm:pt>
    <dgm:pt modelId="{B157D7B4-E20C-444D-B997-2ADC9E1C5081}" type="pres">
      <dgm:prSet presAssocID="{07746E7D-D95B-4AC2-B3DF-100B8E83B05E}" presName="outerComposite" presStyleCnt="0">
        <dgm:presLayoutVars>
          <dgm:chMax val="5"/>
          <dgm:dir/>
          <dgm:resizeHandles val="exact"/>
        </dgm:presLayoutVars>
      </dgm:prSet>
      <dgm:spPr/>
    </dgm:pt>
    <dgm:pt modelId="{EC86583B-AE1B-447A-BF70-FEECE7E60CBA}" type="pres">
      <dgm:prSet presAssocID="{07746E7D-D95B-4AC2-B3DF-100B8E83B05E}" presName="dummyMaxCanvas" presStyleCnt="0">
        <dgm:presLayoutVars/>
      </dgm:prSet>
      <dgm:spPr/>
    </dgm:pt>
    <dgm:pt modelId="{04190AB1-F7DC-413D-96F5-14C8956DE393}" type="pres">
      <dgm:prSet presAssocID="{07746E7D-D95B-4AC2-B3DF-100B8E83B05E}" presName="FourNodes_1" presStyleLbl="node1" presStyleIdx="0" presStyleCnt="4">
        <dgm:presLayoutVars>
          <dgm:bulletEnabled val="1"/>
        </dgm:presLayoutVars>
      </dgm:prSet>
      <dgm:spPr/>
    </dgm:pt>
    <dgm:pt modelId="{233DD4C7-8CB6-4D68-B798-378CF8FE9CF5}" type="pres">
      <dgm:prSet presAssocID="{07746E7D-D95B-4AC2-B3DF-100B8E83B05E}" presName="FourNodes_2" presStyleLbl="node1" presStyleIdx="1" presStyleCnt="4">
        <dgm:presLayoutVars>
          <dgm:bulletEnabled val="1"/>
        </dgm:presLayoutVars>
      </dgm:prSet>
      <dgm:spPr/>
    </dgm:pt>
    <dgm:pt modelId="{694FCBFD-CA53-4644-93B6-3058AEC6CEBA}" type="pres">
      <dgm:prSet presAssocID="{07746E7D-D95B-4AC2-B3DF-100B8E83B05E}" presName="FourNodes_3" presStyleLbl="node1" presStyleIdx="2" presStyleCnt="4">
        <dgm:presLayoutVars>
          <dgm:bulletEnabled val="1"/>
        </dgm:presLayoutVars>
      </dgm:prSet>
      <dgm:spPr/>
    </dgm:pt>
    <dgm:pt modelId="{FF0C3608-9525-4015-94F2-8045CFD15F6E}" type="pres">
      <dgm:prSet presAssocID="{07746E7D-D95B-4AC2-B3DF-100B8E83B05E}" presName="FourNodes_4" presStyleLbl="node1" presStyleIdx="3" presStyleCnt="4">
        <dgm:presLayoutVars>
          <dgm:bulletEnabled val="1"/>
        </dgm:presLayoutVars>
      </dgm:prSet>
      <dgm:spPr/>
    </dgm:pt>
    <dgm:pt modelId="{5FD78CDE-20D6-4F75-A6F3-1BC7FB4A84D1}" type="pres">
      <dgm:prSet presAssocID="{07746E7D-D95B-4AC2-B3DF-100B8E83B05E}" presName="FourConn_1-2" presStyleLbl="fgAccFollowNode1" presStyleIdx="0" presStyleCnt="3">
        <dgm:presLayoutVars>
          <dgm:bulletEnabled val="1"/>
        </dgm:presLayoutVars>
      </dgm:prSet>
      <dgm:spPr/>
    </dgm:pt>
    <dgm:pt modelId="{5B48657B-34A4-419D-84C2-2DD4FC79BFFD}" type="pres">
      <dgm:prSet presAssocID="{07746E7D-D95B-4AC2-B3DF-100B8E83B05E}" presName="FourConn_2-3" presStyleLbl="fgAccFollowNode1" presStyleIdx="1" presStyleCnt="3">
        <dgm:presLayoutVars>
          <dgm:bulletEnabled val="1"/>
        </dgm:presLayoutVars>
      </dgm:prSet>
      <dgm:spPr/>
    </dgm:pt>
    <dgm:pt modelId="{163AEF00-EC66-4733-B5BE-6C90FA07A5E2}" type="pres">
      <dgm:prSet presAssocID="{07746E7D-D95B-4AC2-B3DF-100B8E83B05E}" presName="FourConn_3-4" presStyleLbl="fgAccFollowNode1" presStyleIdx="2" presStyleCnt="3">
        <dgm:presLayoutVars>
          <dgm:bulletEnabled val="1"/>
        </dgm:presLayoutVars>
      </dgm:prSet>
      <dgm:spPr/>
    </dgm:pt>
    <dgm:pt modelId="{0A9DE0D7-999F-4228-8EE3-1E5FBAF658C5}" type="pres">
      <dgm:prSet presAssocID="{07746E7D-D95B-4AC2-B3DF-100B8E83B05E}" presName="FourNodes_1_text" presStyleLbl="node1" presStyleIdx="3" presStyleCnt="4">
        <dgm:presLayoutVars>
          <dgm:bulletEnabled val="1"/>
        </dgm:presLayoutVars>
      </dgm:prSet>
      <dgm:spPr/>
    </dgm:pt>
    <dgm:pt modelId="{0D8B10FC-D975-4117-958F-EE05EE90CB06}" type="pres">
      <dgm:prSet presAssocID="{07746E7D-D95B-4AC2-B3DF-100B8E83B05E}" presName="FourNodes_2_text" presStyleLbl="node1" presStyleIdx="3" presStyleCnt="4">
        <dgm:presLayoutVars>
          <dgm:bulletEnabled val="1"/>
        </dgm:presLayoutVars>
      </dgm:prSet>
      <dgm:spPr/>
    </dgm:pt>
    <dgm:pt modelId="{72E20845-EE2F-45F0-8BA8-590630E2B3EC}" type="pres">
      <dgm:prSet presAssocID="{07746E7D-D95B-4AC2-B3DF-100B8E83B05E}" presName="FourNodes_3_text" presStyleLbl="node1" presStyleIdx="3" presStyleCnt="4">
        <dgm:presLayoutVars>
          <dgm:bulletEnabled val="1"/>
        </dgm:presLayoutVars>
      </dgm:prSet>
      <dgm:spPr/>
    </dgm:pt>
    <dgm:pt modelId="{4ACCB3E7-FFDB-411D-81F9-8E6086D95E7C}" type="pres">
      <dgm:prSet presAssocID="{07746E7D-D95B-4AC2-B3DF-100B8E83B05E}" presName="FourNodes_4_text" presStyleLbl="node1" presStyleIdx="3" presStyleCnt="4">
        <dgm:presLayoutVars>
          <dgm:bulletEnabled val="1"/>
        </dgm:presLayoutVars>
      </dgm:prSet>
      <dgm:spPr/>
    </dgm:pt>
  </dgm:ptLst>
  <dgm:cxnLst>
    <dgm:cxn modelId="{DCFFC40C-75AB-4144-8227-D165549351C5}" srcId="{07746E7D-D95B-4AC2-B3DF-100B8E83B05E}" destId="{6DA6ABE7-E74D-4015-BAE4-124EF2D41D09}" srcOrd="1" destOrd="0" parTransId="{B178ACC2-E061-42BA-B9B7-9D1D85E33101}" sibTransId="{89AFF843-77ED-4B8C-83AE-BC6ABBD5622B}"/>
    <dgm:cxn modelId="{57517616-14C5-4397-B25B-098E2B79C120}" type="presOf" srcId="{568E0D26-3CB3-4383-83EF-EA670A6C0A27}" destId="{5FD78CDE-20D6-4F75-A6F3-1BC7FB4A84D1}" srcOrd="0" destOrd="0" presId="urn:microsoft.com/office/officeart/2005/8/layout/vProcess5"/>
    <dgm:cxn modelId="{20EA3D5A-A1D7-495B-AA69-FADBB24B5B54}" type="presOf" srcId="{651DAAB5-0349-4188-85A9-A4A05D5A5A37}" destId="{0A9DE0D7-999F-4228-8EE3-1E5FBAF658C5}" srcOrd="1" destOrd="0" presId="urn:microsoft.com/office/officeart/2005/8/layout/vProcess5"/>
    <dgm:cxn modelId="{F4F70C81-CEB5-4684-936D-DB8FAE991535}" srcId="{07746E7D-D95B-4AC2-B3DF-100B8E83B05E}" destId="{651DAAB5-0349-4188-85A9-A4A05D5A5A37}" srcOrd="0" destOrd="0" parTransId="{CEF8C4EB-4299-4915-9F89-ED08F58E24E3}" sibTransId="{568E0D26-3CB3-4383-83EF-EA670A6C0A27}"/>
    <dgm:cxn modelId="{B01A5481-B559-47AC-BA95-3261C86CE754}" type="presOf" srcId="{651DAAB5-0349-4188-85A9-A4A05D5A5A37}" destId="{04190AB1-F7DC-413D-96F5-14C8956DE393}" srcOrd="0" destOrd="0" presId="urn:microsoft.com/office/officeart/2005/8/layout/vProcess5"/>
    <dgm:cxn modelId="{30103D84-A91D-4F83-BAC6-1EF3380C7DE1}" type="presOf" srcId="{311F18EC-685C-4436-8339-08BF51C37835}" destId="{163AEF00-EC66-4733-B5BE-6C90FA07A5E2}" srcOrd="0" destOrd="0" presId="urn:microsoft.com/office/officeart/2005/8/layout/vProcess5"/>
    <dgm:cxn modelId="{85F7D28A-7712-467E-B5B1-153B17EE857C}" type="presOf" srcId="{532E25C9-4694-4BFD-A01D-D4BAE0BF00DB}" destId="{72E20845-EE2F-45F0-8BA8-590630E2B3EC}" srcOrd="1" destOrd="0" presId="urn:microsoft.com/office/officeart/2005/8/layout/vProcess5"/>
    <dgm:cxn modelId="{19CFC98B-89F8-4E0F-8C9C-22043FF7CB23}" type="presOf" srcId="{532E25C9-4694-4BFD-A01D-D4BAE0BF00DB}" destId="{694FCBFD-CA53-4644-93B6-3058AEC6CEBA}" srcOrd="0" destOrd="0" presId="urn:microsoft.com/office/officeart/2005/8/layout/vProcess5"/>
    <dgm:cxn modelId="{2161478C-E9B3-421F-8061-B48AC4D6E35F}" type="presOf" srcId="{89AFF843-77ED-4B8C-83AE-BC6ABBD5622B}" destId="{5B48657B-34A4-419D-84C2-2DD4FC79BFFD}" srcOrd="0" destOrd="0" presId="urn:microsoft.com/office/officeart/2005/8/layout/vProcess5"/>
    <dgm:cxn modelId="{1DD06A90-C36E-4B94-84A7-EBA610809670}" srcId="{07746E7D-D95B-4AC2-B3DF-100B8E83B05E}" destId="{87FA1B63-C5DC-4C29-A5B1-AC86AC1AF64B}" srcOrd="3" destOrd="0" parTransId="{23BE140A-CFDE-4F98-B6F2-2FEE214446C2}" sibTransId="{98C3BDC3-3428-4A3F-BEBC-0680F38CD0D0}"/>
    <dgm:cxn modelId="{28B3A695-152D-4923-AB50-48FC2FB14023}" type="presOf" srcId="{07746E7D-D95B-4AC2-B3DF-100B8E83B05E}" destId="{B157D7B4-E20C-444D-B997-2ADC9E1C5081}" srcOrd="0" destOrd="0" presId="urn:microsoft.com/office/officeart/2005/8/layout/vProcess5"/>
    <dgm:cxn modelId="{BA4F979C-4296-418C-B7C2-CFB761346559}" srcId="{07746E7D-D95B-4AC2-B3DF-100B8E83B05E}" destId="{532E25C9-4694-4BFD-A01D-D4BAE0BF00DB}" srcOrd="2" destOrd="0" parTransId="{5C8E1D40-A624-486A-9973-5E6C238C0F3A}" sibTransId="{311F18EC-685C-4436-8339-08BF51C37835}"/>
    <dgm:cxn modelId="{DE80F4AB-6830-42AD-9BD7-0EED0FAB0AE0}" type="presOf" srcId="{87FA1B63-C5DC-4C29-A5B1-AC86AC1AF64B}" destId="{FF0C3608-9525-4015-94F2-8045CFD15F6E}" srcOrd="0" destOrd="0" presId="urn:microsoft.com/office/officeart/2005/8/layout/vProcess5"/>
    <dgm:cxn modelId="{E31D20AD-7C55-4AD2-B4C4-05F00E562395}" type="presOf" srcId="{6DA6ABE7-E74D-4015-BAE4-124EF2D41D09}" destId="{0D8B10FC-D975-4117-958F-EE05EE90CB06}" srcOrd="1" destOrd="0" presId="urn:microsoft.com/office/officeart/2005/8/layout/vProcess5"/>
    <dgm:cxn modelId="{01A4F2AF-3570-4234-98FC-A041DE65BF29}" type="presOf" srcId="{6DA6ABE7-E74D-4015-BAE4-124EF2D41D09}" destId="{233DD4C7-8CB6-4D68-B798-378CF8FE9CF5}" srcOrd="0" destOrd="0" presId="urn:microsoft.com/office/officeart/2005/8/layout/vProcess5"/>
    <dgm:cxn modelId="{7C93BAB6-AED1-4CD0-87A4-B85976655D1E}" type="presOf" srcId="{87FA1B63-C5DC-4C29-A5B1-AC86AC1AF64B}" destId="{4ACCB3E7-FFDB-411D-81F9-8E6086D95E7C}" srcOrd="1" destOrd="0" presId="urn:microsoft.com/office/officeart/2005/8/layout/vProcess5"/>
    <dgm:cxn modelId="{F1E4328B-2C1D-49C9-ADE7-9F097F4F1B58}" type="presParOf" srcId="{B157D7B4-E20C-444D-B997-2ADC9E1C5081}" destId="{EC86583B-AE1B-447A-BF70-FEECE7E60CBA}" srcOrd="0" destOrd="0" presId="urn:microsoft.com/office/officeart/2005/8/layout/vProcess5"/>
    <dgm:cxn modelId="{8628A4FC-151C-4E7A-B2D7-1ABC0E527956}" type="presParOf" srcId="{B157D7B4-E20C-444D-B997-2ADC9E1C5081}" destId="{04190AB1-F7DC-413D-96F5-14C8956DE393}" srcOrd="1" destOrd="0" presId="urn:microsoft.com/office/officeart/2005/8/layout/vProcess5"/>
    <dgm:cxn modelId="{799EA0AB-B7F4-476F-B28C-2744AACCAFEB}" type="presParOf" srcId="{B157D7B4-E20C-444D-B997-2ADC9E1C5081}" destId="{233DD4C7-8CB6-4D68-B798-378CF8FE9CF5}" srcOrd="2" destOrd="0" presId="urn:microsoft.com/office/officeart/2005/8/layout/vProcess5"/>
    <dgm:cxn modelId="{9D5F8747-928B-4C55-B99D-1AE35EF78FDC}" type="presParOf" srcId="{B157D7B4-E20C-444D-B997-2ADC9E1C5081}" destId="{694FCBFD-CA53-4644-93B6-3058AEC6CEBA}" srcOrd="3" destOrd="0" presId="urn:microsoft.com/office/officeart/2005/8/layout/vProcess5"/>
    <dgm:cxn modelId="{4A34C9B9-2F73-4C2D-8942-F028B254548D}" type="presParOf" srcId="{B157D7B4-E20C-444D-B997-2ADC9E1C5081}" destId="{FF0C3608-9525-4015-94F2-8045CFD15F6E}" srcOrd="4" destOrd="0" presId="urn:microsoft.com/office/officeart/2005/8/layout/vProcess5"/>
    <dgm:cxn modelId="{6416EEB4-BBB9-4683-B231-D753C96BE447}" type="presParOf" srcId="{B157D7B4-E20C-444D-B997-2ADC9E1C5081}" destId="{5FD78CDE-20D6-4F75-A6F3-1BC7FB4A84D1}" srcOrd="5" destOrd="0" presId="urn:microsoft.com/office/officeart/2005/8/layout/vProcess5"/>
    <dgm:cxn modelId="{594148CF-5446-494F-A4C9-981B0CB41183}" type="presParOf" srcId="{B157D7B4-E20C-444D-B997-2ADC9E1C5081}" destId="{5B48657B-34A4-419D-84C2-2DD4FC79BFFD}" srcOrd="6" destOrd="0" presId="urn:microsoft.com/office/officeart/2005/8/layout/vProcess5"/>
    <dgm:cxn modelId="{BE91B919-377B-40A6-AEC9-E4AD0A007165}" type="presParOf" srcId="{B157D7B4-E20C-444D-B997-2ADC9E1C5081}" destId="{163AEF00-EC66-4733-B5BE-6C90FA07A5E2}" srcOrd="7" destOrd="0" presId="urn:microsoft.com/office/officeart/2005/8/layout/vProcess5"/>
    <dgm:cxn modelId="{D047D5B8-CB68-4B7F-870E-B0F8F07F203E}" type="presParOf" srcId="{B157D7B4-E20C-444D-B997-2ADC9E1C5081}" destId="{0A9DE0D7-999F-4228-8EE3-1E5FBAF658C5}" srcOrd="8" destOrd="0" presId="urn:microsoft.com/office/officeart/2005/8/layout/vProcess5"/>
    <dgm:cxn modelId="{F45AEF25-8D49-4EA7-8153-C0ACAE9BFF4C}" type="presParOf" srcId="{B157D7B4-E20C-444D-B997-2ADC9E1C5081}" destId="{0D8B10FC-D975-4117-958F-EE05EE90CB06}" srcOrd="9" destOrd="0" presId="urn:microsoft.com/office/officeart/2005/8/layout/vProcess5"/>
    <dgm:cxn modelId="{89569DD0-D9E6-4383-A149-C0BBF220CA3D}" type="presParOf" srcId="{B157D7B4-E20C-444D-B997-2ADC9E1C5081}" destId="{72E20845-EE2F-45F0-8BA8-590630E2B3EC}" srcOrd="10" destOrd="0" presId="urn:microsoft.com/office/officeart/2005/8/layout/vProcess5"/>
    <dgm:cxn modelId="{89E89FBC-DDD1-4E15-9F59-4AFD5ECC07A2}" type="presParOf" srcId="{B157D7B4-E20C-444D-B997-2ADC9E1C5081}" destId="{4ACCB3E7-FFDB-411D-81F9-8E6086D95E7C}"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88CEE14-745E-4789-9A76-FF1A82AC0A13}"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B39C66C9-A2B8-499E-BD7B-BDCD1F587967}">
      <dgm:prSet/>
      <dgm:spPr/>
      <dgm:t>
        <a:bodyPr/>
        <a:lstStyle/>
        <a:p>
          <a:r>
            <a:rPr lang="en-US" i="0" dirty="0"/>
            <a:t>The first $50,000 of the employer- funded death benefit is considered group term life insurance for tax purposes and is not taxable.</a:t>
          </a:r>
          <a:endParaRPr lang="en-US" dirty="0"/>
        </a:p>
      </dgm:t>
    </dgm:pt>
    <dgm:pt modelId="{68A04DC9-D099-419D-BEE4-01C39C69C20C}" type="parTrans" cxnId="{A4ABF371-A7A2-4E70-B17C-26CF8429DDEC}">
      <dgm:prSet/>
      <dgm:spPr/>
      <dgm:t>
        <a:bodyPr/>
        <a:lstStyle/>
        <a:p>
          <a:endParaRPr lang="en-US"/>
        </a:p>
      </dgm:t>
    </dgm:pt>
    <dgm:pt modelId="{40FF1E8A-44F1-49EC-BB59-87A4341395C3}" type="sibTrans" cxnId="{A4ABF371-A7A2-4E70-B17C-26CF8429DDEC}">
      <dgm:prSet/>
      <dgm:spPr/>
      <dgm:t>
        <a:bodyPr/>
        <a:lstStyle/>
        <a:p>
          <a:endParaRPr lang="en-US"/>
        </a:p>
      </dgm:t>
    </dgm:pt>
    <dgm:pt modelId="{CF166759-EAD1-445E-BC2A-9DBC10978123}">
      <dgm:prSet/>
      <dgm:spPr/>
      <dgm:t>
        <a:bodyPr/>
        <a:lstStyle/>
        <a:p>
          <a:r>
            <a:rPr lang="en-US" i="0"/>
            <a:t>Lump sum payments of an employer-funded death benefit (as defined above) more than $50,000 are fully reportable as taxable federal income.</a:t>
          </a:r>
          <a:endParaRPr lang="en-US"/>
        </a:p>
      </dgm:t>
    </dgm:pt>
    <dgm:pt modelId="{CC138F99-2B87-45C2-A7CB-5AD6E0957F96}" type="parTrans" cxnId="{747E0BEE-8F7C-4EC1-BD10-CEF10453A92C}">
      <dgm:prSet/>
      <dgm:spPr/>
      <dgm:t>
        <a:bodyPr/>
        <a:lstStyle/>
        <a:p>
          <a:endParaRPr lang="en-US"/>
        </a:p>
      </dgm:t>
    </dgm:pt>
    <dgm:pt modelId="{C446B364-2780-45F3-9BC0-D44250387D54}" type="sibTrans" cxnId="{747E0BEE-8F7C-4EC1-BD10-CEF10453A92C}">
      <dgm:prSet/>
      <dgm:spPr/>
      <dgm:t>
        <a:bodyPr/>
        <a:lstStyle/>
        <a:p>
          <a:endParaRPr lang="en-US"/>
        </a:p>
      </dgm:t>
    </dgm:pt>
    <dgm:pt modelId="{A5CD70A3-9E43-45F5-97E1-DE925F6C70B8}">
      <dgm:prSet/>
      <dgm:spPr/>
      <dgm:t>
        <a:bodyPr/>
        <a:lstStyle/>
        <a:p>
          <a:r>
            <a:rPr lang="en-US" i="0"/>
            <a:t>Can be rolled over into IRA or another qualified plan*</a:t>
          </a:r>
          <a:endParaRPr lang="en-US"/>
        </a:p>
      </dgm:t>
    </dgm:pt>
    <dgm:pt modelId="{3A2D17DC-DBC5-4511-AAD1-9AE6A56009F1}" type="parTrans" cxnId="{FC49CB96-36C4-4C64-BB76-61AEE64F52BD}">
      <dgm:prSet/>
      <dgm:spPr/>
      <dgm:t>
        <a:bodyPr/>
        <a:lstStyle/>
        <a:p>
          <a:endParaRPr lang="en-US"/>
        </a:p>
      </dgm:t>
    </dgm:pt>
    <dgm:pt modelId="{786B9CDF-5771-4D7E-9E34-08EE824955ED}" type="sibTrans" cxnId="{FC49CB96-36C4-4C64-BB76-61AEE64F52BD}">
      <dgm:prSet/>
      <dgm:spPr/>
      <dgm:t>
        <a:bodyPr/>
        <a:lstStyle/>
        <a:p>
          <a:endParaRPr lang="en-US"/>
        </a:p>
      </dgm:t>
    </dgm:pt>
    <dgm:pt modelId="{0CA818C4-4902-4B7F-93C3-B06FB627779D}">
      <dgm:prSet/>
      <dgm:spPr/>
      <dgm:t>
        <a:bodyPr/>
        <a:lstStyle/>
        <a:p>
          <a:r>
            <a:rPr lang="en-US" i="0" dirty="0"/>
            <a:t>All payments from this System are specifically exempt from New York State income tax.</a:t>
          </a:r>
          <a:endParaRPr lang="en-US" dirty="0"/>
        </a:p>
      </dgm:t>
    </dgm:pt>
    <dgm:pt modelId="{13D65AF3-86FD-4C67-BED6-6DD360545B29}" type="parTrans" cxnId="{539609BE-B949-41D9-AC3D-3D3FE2C0EC1E}">
      <dgm:prSet/>
      <dgm:spPr/>
      <dgm:t>
        <a:bodyPr/>
        <a:lstStyle/>
        <a:p>
          <a:endParaRPr lang="en-US"/>
        </a:p>
      </dgm:t>
    </dgm:pt>
    <dgm:pt modelId="{20654910-9DBE-49FF-A015-776C938A14C0}" type="sibTrans" cxnId="{539609BE-B949-41D9-AC3D-3D3FE2C0EC1E}">
      <dgm:prSet/>
      <dgm:spPr/>
      <dgm:t>
        <a:bodyPr/>
        <a:lstStyle/>
        <a:p>
          <a:endParaRPr lang="en-US"/>
        </a:p>
      </dgm:t>
    </dgm:pt>
    <dgm:pt modelId="{369B93EA-8E33-49E4-9912-5BFF99D37F76}" type="pres">
      <dgm:prSet presAssocID="{A88CEE14-745E-4789-9A76-FF1A82AC0A13}" presName="diagram" presStyleCnt="0">
        <dgm:presLayoutVars>
          <dgm:dir/>
          <dgm:resizeHandles val="exact"/>
        </dgm:presLayoutVars>
      </dgm:prSet>
      <dgm:spPr/>
    </dgm:pt>
    <dgm:pt modelId="{9AAD9EDB-7A09-48AF-8661-5E779EB32C7C}" type="pres">
      <dgm:prSet presAssocID="{B39C66C9-A2B8-499E-BD7B-BDCD1F587967}" presName="node" presStyleLbl="node1" presStyleIdx="0" presStyleCnt="4">
        <dgm:presLayoutVars>
          <dgm:bulletEnabled val="1"/>
        </dgm:presLayoutVars>
      </dgm:prSet>
      <dgm:spPr/>
    </dgm:pt>
    <dgm:pt modelId="{787530EA-E1FC-4D81-B7CB-C4B4ED3C738E}" type="pres">
      <dgm:prSet presAssocID="{40FF1E8A-44F1-49EC-BB59-87A4341395C3}" presName="sibTrans" presStyleCnt="0"/>
      <dgm:spPr/>
    </dgm:pt>
    <dgm:pt modelId="{7A293D32-5CAA-4BE6-B5AD-793837929537}" type="pres">
      <dgm:prSet presAssocID="{CF166759-EAD1-445E-BC2A-9DBC10978123}" presName="node" presStyleLbl="node1" presStyleIdx="1" presStyleCnt="4">
        <dgm:presLayoutVars>
          <dgm:bulletEnabled val="1"/>
        </dgm:presLayoutVars>
      </dgm:prSet>
      <dgm:spPr/>
    </dgm:pt>
    <dgm:pt modelId="{4DD4303F-894E-4D46-84FE-797524026B64}" type="pres">
      <dgm:prSet presAssocID="{C446B364-2780-45F3-9BC0-D44250387D54}" presName="sibTrans" presStyleCnt="0"/>
      <dgm:spPr/>
    </dgm:pt>
    <dgm:pt modelId="{C0C10854-3DE9-4968-A607-BD9A0DD554A2}" type="pres">
      <dgm:prSet presAssocID="{A5CD70A3-9E43-45F5-97E1-DE925F6C70B8}" presName="node" presStyleLbl="node1" presStyleIdx="2" presStyleCnt="4">
        <dgm:presLayoutVars>
          <dgm:bulletEnabled val="1"/>
        </dgm:presLayoutVars>
      </dgm:prSet>
      <dgm:spPr/>
    </dgm:pt>
    <dgm:pt modelId="{27AA6A51-7F69-4076-939B-A5659D57C388}" type="pres">
      <dgm:prSet presAssocID="{786B9CDF-5771-4D7E-9E34-08EE824955ED}" presName="sibTrans" presStyleCnt="0"/>
      <dgm:spPr/>
    </dgm:pt>
    <dgm:pt modelId="{074F5E20-237D-414F-B551-3907D7EB3DE9}" type="pres">
      <dgm:prSet presAssocID="{0CA818C4-4902-4B7F-93C3-B06FB627779D}" presName="node" presStyleLbl="node1" presStyleIdx="3" presStyleCnt="4">
        <dgm:presLayoutVars>
          <dgm:bulletEnabled val="1"/>
        </dgm:presLayoutVars>
      </dgm:prSet>
      <dgm:spPr/>
    </dgm:pt>
  </dgm:ptLst>
  <dgm:cxnLst>
    <dgm:cxn modelId="{E4524A06-8B8E-4DF5-B056-88E12896943D}" type="presOf" srcId="{CF166759-EAD1-445E-BC2A-9DBC10978123}" destId="{7A293D32-5CAA-4BE6-B5AD-793837929537}" srcOrd="0" destOrd="0" presId="urn:microsoft.com/office/officeart/2005/8/layout/default"/>
    <dgm:cxn modelId="{1354445F-4461-4EAD-A8A9-1E69411FF2CE}" type="presOf" srcId="{A88CEE14-745E-4789-9A76-FF1A82AC0A13}" destId="{369B93EA-8E33-49E4-9912-5BFF99D37F76}" srcOrd="0" destOrd="0" presId="urn:microsoft.com/office/officeart/2005/8/layout/default"/>
    <dgm:cxn modelId="{7564D166-42B3-4820-9115-5C5DB34FBCD6}" type="presOf" srcId="{B39C66C9-A2B8-499E-BD7B-BDCD1F587967}" destId="{9AAD9EDB-7A09-48AF-8661-5E779EB32C7C}" srcOrd="0" destOrd="0" presId="urn:microsoft.com/office/officeart/2005/8/layout/default"/>
    <dgm:cxn modelId="{A4ABF371-A7A2-4E70-B17C-26CF8429DDEC}" srcId="{A88CEE14-745E-4789-9A76-FF1A82AC0A13}" destId="{B39C66C9-A2B8-499E-BD7B-BDCD1F587967}" srcOrd="0" destOrd="0" parTransId="{68A04DC9-D099-419D-BEE4-01C39C69C20C}" sibTransId="{40FF1E8A-44F1-49EC-BB59-87A4341395C3}"/>
    <dgm:cxn modelId="{FC49CB96-36C4-4C64-BB76-61AEE64F52BD}" srcId="{A88CEE14-745E-4789-9A76-FF1A82AC0A13}" destId="{A5CD70A3-9E43-45F5-97E1-DE925F6C70B8}" srcOrd="2" destOrd="0" parTransId="{3A2D17DC-DBC5-4511-AAD1-9AE6A56009F1}" sibTransId="{786B9CDF-5771-4D7E-9E34-08EE824955ED}"/>
    <dgm:cxn modelId="{90FCC997-6664-4712-9587-A64BF65F740F}" type="presOf" srcId="{A5CD70A3-9E43-45F5-97E1-DE925F6C70B8}" destId="{C0C10854-3DE9-4968-A607-BD9A0DD554A2}" srcOrd="0" destOrd="0" presId="urn:microsoft.com/office/officeart/2005/8/layout/default"/>
    <dgm:cxn modelId="{E4F0C6B4-0ED7-4CA9-BE1D-1F956B8F7BC3}" type="presOf" srcId="{0CA818C4-4902-4B7F-93C3-B06FB627779D}" destId="{074F5E20-237D-414F-B551-3907D7EB3DE9}" srcOrd="0" destOrd="0" presId="urn:microsoft.com/office/officeart/2005/8/layout/default"/>
    <dgm:cxn modelId="{539609BE-B949-41D9-AC3D-3D3FE2C0EC1E}" srcId="{A88CEE14-745E-4789-9A76-FF1A82AC0A13}" destId="{0CA818C4-4902-4B7F-93C3-B06FB627779D}" srcOrd="3" destOrd="0" parTransId="{13D65AF3-86FD-4C67-BED6-6DD360545B29}" sibTransId="{20654910-9DBE-49FF-A015-776C938A14C0}"/>
    <dgm:cxn modelId="{747E0BEE-8F7C-4EC1-BD10-CEF10453A92C}" srcId="{A88CEE14-745E-4789-9A76-FF1A82AC0A13}" destId="{CF166759-EAD1-445E-BC2A-9DBC10978123}" srcOrd="1" destOrd="0" parTransId="{CC138F99-2B87-45C2-A7CB-5AD6E0957F96}" sibTransId="{C446B364-2780-45F3-9BC0-D44250387D54}"/>
    <dgm:cxn modelId="{16AE9840-C661-4DB7-9F94-20F8B928773C}" type="presParOf" srcId="{369B93EA-8E33-49E4-9912-5BFF99D37F76}" destId="{9AAD9EDB-7A09-48AF-8661-5E779EB32C7C}" srcOrd="0" destOrd="0" presId="urn:microsoft.com/office/officeart/2005/8/layout/default"/>
    <dgm:cxn modelId="{429810C8-9F93-4975-9FD1-9088E328C962}" type="presParOf" srcId="{369B93EA-8E33-49E4-9912-5BFF99D37F76}" destId="{787530EA-E1FC-4D81-B7CB-C4B4ED3C738E}" srcOrd="1" destOrd="0" presId="urn:microsoft.com/office/officeart/2005/8/layout/default"/>
    <dgm:cxn modelId="{5BF46960-17DD-4CDF-9986-718208657413}" type="presParOf" srcId="{369B93EA-8E33-49E4-9912-5BFF99D37F76}" destId="{7A293D32-5CAA-4BE6-B5AD-793837929537}" srcOrd="2" destOrd="0" presId="urn:microsoft.com/office/officeart/2005/8/layout/default"/>
    <dgm:cxn modelId="{70E08282-94C2-44E7-BB1D-0F0E77BA1F80}" type="presParOf" srcId="{369B93EA-8E33-49E4-9912-5BFF99D37F76}" destId="{4DD4303F-894E-4D46-84FE-797524026B64}" srcOrd="3" destOrd="0" presId="urn:microsoft.com/office/officeart/2005/8/layout/default"/>
    <dgm:cxn modelId="{C541D052-BDC4-4BAA-8260-B388FD46F9D7}" type="presParOf" srcId="{369B93EA-8E33-49E4-9912-5BFF99D37F76}" destId="{C0C10854-3DE9-4968-A607-BD9A0DD554A2}" srcOrd="4" destOrd="0" presId="urn:microsoft.com/office/officeart/2005/8/layout/default"/>
    <dgm:cxn modelId="{D8E7D78D-ECF3-49F0-B8EF-609D869268F5}" type="presParOf" srcId="{369B93EA-8E33-49E4-9912-5BFF99D37F76}" destId="{27AA6A51-7F69-4076-939B-A5659D57C388}" srcOrd="5" destOrd="0" presId="urn:microsoft.com/office/officeart/2005/8/layout/default"/>
    <dgm:cxn modelId="{7F2F7627-18F6-4B78-B6BA-FE547F0748E9}" type="presParOf" srcId="{369B93EA-8E33-49E4-9912-5BFF99D37F76}" destId="{074F5E20-237D-414F-B551-3907D7EB3DE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4C13D59-5EA2-4531-AA66-45A6D77C96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C0C84C-053D-4D5D-BA63-F009BBFCFAC0}">
      <dgm:prSet custT="1"/>
      <dgm:spPr/>
      <dgm:t>
        <a:bodyPr/>
        <a:lstStyle/>
        <a:p>
          <a:r>
            <a:rPr lang="en-US" sz="2400" i="0" dirty="0"/>
            <a:t>Keep your beneficiaries up to date. </a:t>
          </a:r>
          <a:endParaRPr lang="en-US" sz="2400" dirty="0"/>
        </a:p>
      </dgm:t>
    </dgm:pt>
    <dgm:pt modelId="{54B701DB-828A-401B-8FCC-24B2DB93DDD2}" type="parTrans" cxnId="{1BDA83E5-7767-465D-9D38-DC1F72F5C742}">
      <dgm:prSet/>
      <dgm:spPr/>
      <dgm:t>
        <a:bodyPr/>
        <a:lstStyle/>
        <a:p>
          <a:endParaRPr lang="en-US"/>
        </a:p>
      </dgm:t>
    </dgm:pt>
    <dgm:pt modelId="{03C26252-8213-4CDC-A876-815C4335EC35}" type="sibTrans" cxnId="{1BDA83E5-7767-465D-9D38-DC1F72F5C742}">
      <dgm:prSet/>
      <dgm:spPr/>
      <dgm:t>
        <a:bodyPr/>
        <a:lstStyle/>
        <a:p>
          <a:endParaRPr lang="en-US"/>
        </a:p>
      </dgm:t>
    </dgm:pt>
    <dgm:pt modelId="{7F1C478F-0DFF-4F56-9270-553CB17C44C7}">
      <dgm:prSet custT="1"/>
      <dgm:spPr/>
      <dgm:t>
        <a:bodyPr/>
        <a:lstStyle/>
        <a:p>
          <a:r>
            <a:rPr lang="en-US" sz="2400" i="0" dirty="0"/>
            <a:t>You can help your colleagues!</a:t>
          </a:r>
          <a:endParaRPr lang="en-US" sz="2400" dirty="0"/>
        </a:p>
      </dgm:t>
    </dgm:pt>
    <dgm:pt modelId="{F66D0C0C-698C-4EC2-8520-3992E55BC1AA}" type="parTrans" cxnId="{85024DF9-946D-454A-8C0C-E01DB2A17FA3}">
      <dgm:prSet/>
      <dgm:spPr/>
      <dgm:t>
        <a:bodyPr/>
        <a:lstStyle/>
        <a:p>
          <a:endParaRPr lang="en-US"/>
        </a:p>
      </dgm:t>
    </dgm:pt>
    <dgm:pt modelId="{E403F3DC-2897-4BE3-B4B9-9F2A12F77E35}" type="sibTrans" cxnId="{85024DF9-946D-454A-8C0C-E01DB2A17FA3}">
      <dgm:prSet/>
      <dgm:spPr/>
      <dgm:t>
        <a:bodyPr/>
        <a:lstStyle/>
        <a:p>
          <a:endParaRPr lang="en-US"/>
        </a:p>
      </dgm:t>
    </dgm:pt>
    <dgm:pt modelId="{C11A1C31-AACA-4A51-AF64-71D8DD6BDC1A}">
      <dgm:prSet/>
      <dgm:spPr/>
      <dgm:t>
        <a:bodyPr/>
        <a:lstStyle/>
        <a:p>
          <a:r>
            <a:rPr lang="en-US" i="0" dirty="0"/>
            <a:t>Have a power of attorney, but understand it is a powerful document.</a:t>
          </a:r>
          <a:endParaRPr lang="en-US" dirty="0"/>
        </a:p>
      </dgm:t>
    </dgm:pt>
    <dgm:pt modelId="{5137096F-ED39-4D1A-B02A-67627107E28E}" type="parTrans" cxnId="{EF6A3A6C-5377-4C9F-8E97-EA06A7EE2ABF}">
      <dgm:prSet/>
      <dgm:spPr/>
      <dgm:t>
        <a:bodyPr/>
        <a:lstStyle/>
        <a:p>
          <a:endParaRPr lang="en-US"/>
        </a:p>
      </dgm:t>
    </dgm:pt>
    <dgm:pt modelId="{FD33707C-8B26-4CA6-BD1E-1960EDEB7DFE}" type="sibTrans" cxnId="{EF6A3A6C-5377-4C9F-8E97-EA06A7EE2ABF}">
      <dgm:prSet/>
      <dgm:spPr/>
      <dgm:t>
        <a:bodyPr/>
        <a:lstStyle/>
        <a:p>
          <a:endParaRPr lang="en-US"/>
        </a:p>
      </dgm:t>
    </dgm:pt>
    <dgm:pt modelId="{F48BF0CB-4B77-463A-B718-7338A9309EE9}">
      <dgm:prSet/>
      <dgm:spPr/>
      <dgm:t>
        <a:bodyPr/>
        <a:lstStyle/>
        <a:p>
          <a:r>
            <a:rPr lang="en-US" i="0" dirty="0"/>
            <a:t>Refer to the document </a:t>
          </a:r>
          <a:r>
            <a:rPr lang="en-US" i="1" u="sng" dirty="0">
              <a:latin typeface="Roboto" panose="02000000000000000000" pitchFamily="2" charset="0"/>
              <a:ea typeface="Roboto" panose="02000000000000000000" pitchFamily="2" charset="0"/>
            </a:rPr>
            <a:t>When A Member Falls Ill or Passes Away.</a:t>
          </a:r>
          <a:endParaRPr lang="en-US" i="1" dirty="0">
            <a:latin typeface="Roboto" panose="02000000000000000000" pitchFamily="2" charset="0"/>
            <a:ea typeface="Roboto" panose="02000000000000000000" pitchFamily="2" charset="0"/>
          </a:endParaRPr>
        </a:p>
      </dgm:t>
    </dgm:pt>
    <dgm:pt modelId="{0F639296-D94D-408E-B559-8298091BF44A}" type="parTrans" cxnId="{CC09462D-3D5C-4013-A45C-5DBB43802CEB}">
      <dgm:prSet/>
      <dgm:spPr/>
      <dgm:t>
        <a:bodyPr/>
        <a:lstStyle/>
        <a:p>
          <a:endParaRPr lang="en-US"/>
        </a:p>
      </dgm:t>
    </dgm:pt>
    <dgm:pt modelId="{356CA68F-E8F2-4B00-9055-A6C7B9883E67}" type="sibTrans" cxnId="{CC09462D-3D5C-4013-A45C-5DBB43802CEB}">
      <dgm:prSet/>
      <dgm:spPr/>
      <dgm:t>
        <a:bodyPr/>
        <a:lstStyle/>
        <a:p>
          <a:endParaRPr lang="en-US"/>
        </a:p>
      </dgm:t>
    </dgm:pt>
    <dgm:pt modelId="{A0511DE8-B43D-4886-8C73-98ECA8467489}">
      <dgm:prSet/>
      <dgm:spPr/>
      <dgm:t>
        <a:bodyPr/>
        <a:lstStyle/>
        <a:p>
          <a:r>
            <a:rPr lang="en-US" i="0" dirty="0"/>
            <a:t>Call NYSTRS (800) 348-7298, we are here to help. </a:t>
          </a:r>
          <a:endParaRPr lang="en-US" dirty="0"/>
        </a:p>
      </dgm:t>
    </dgm:pt>
    <dgm:pt modelId="{451BBBC2-A551-47E4-BEFB-F955EECF8D88}" type="parTrans" cxnId="{7CE097AD-AF16-4DDD-8EED-1195C90ECDB8}">
      <dgm:prSet/>
      <dgm:spPr/>
      <dgm:t>
        <a:bodyPr/>
        <a:lstStyle/>
        <a:p>
          <a:endParaRPr lang="en-US"/>
        </a:p>
      </dgm:t>
    </dgm:pt>
    <dgm:pt modelId="{587BE61D-D449-441B-83C0-3E35DE7BD261}" type="sibTrans" cxnId="{7CE097AD-AF16-4DDD-8EED-1195C90ECDB8}">
      <dgm:prSet/>
      <dgm:spPr/>
      <dgm:t>
        <a:bodyPr/>
        <a:lstStyle/>
        <a:p>
          <a:endParaRPr lang="en-US"/>
        </a:p>
      </dgm:t>
    </dgm:pt>
    <dgm:pt modelId="{F0A824A7-45C7-48C2-9680-93B5D0F0FE93}" type="pres">
      <dgm:prSet presAssocID="{04C13D59-5EA2-4531-AA66-45A6D77C9668}" presName="linear" presStyleCnt="0">
        <dgm:presLayoutVars>
          <dgm:animLvl val="lvl"/>
          <dgm:resizeHandles val="exact"/>
        </dgm:presLayoutVars>
      </dgm:prSet>
      <dgm:spPr/>
    </dgm:pt>
    <dgm:pt modelId="{116BCDB9-E6AB-4286-935B-1B65BA609BCD}" type="pres">
      <dgm:prSet presAssocID="{76C0C84C-053D-4D5D-BA63-F009BBFCFAC0}" presName="parentText" presStyleLbl="node1" presStyleIdx="0" presStyleCnt="5">
        <dgm:presLayoutVars>
          <dgm:chMax val="0"/>
          <dgm:bulletEnabled val="1"/>
        </dgm:presLayoutVars>
      </dgm:prSet>
      <dgm:spPr/>
    </dgm:pt>
    <dgm:pt modelId="{9804CCDE-7EFA-45BE-AB97-28B4A28C8C1C}" type="pres">
      <dgm:prSet presAssocID="{03C26252-8213-4CDC-A876-815C4335EC35}" presName="spacer" presStyleCnt="0"/>
      <dgm:spPr/>
    </dgm:pt>
    <dgm:pt modelId="{7967A169-9AEF-4A9D-BEE9-344BFCC1C78A}" type="pres">
      <dgm:prSet presAssocID="{7F1C478F-0DFF-4F56-9270-553CB17C44C7}" presName="parentText" presStyleLbl="node1" presStyleIdx="1" presStyleCnt="5">
        <dgm:presLayoutVars>
          <dgm:chMax val="0"/>
          <dgm:bulletEnabled val="1"/>
        </dgm:presLayoutVars>
      </dgm:prSet>
      <dgm:spPr/>
    </dgm:pt>
    <dgm:pt modelId="{9464EAAD-21C7-436D-AE5E-1AC57E23D882}" type="pres">
      <dgm:prSet presAssocID="{E403F3DC-2897-4BE3-B4B9-9F2A12F77E35}" presName="spacer" presStyleCnt="0"/>
      <dgm:spPr/>
    </dgm:pt>
    <dgm:pt modelId="{6BA5707C-3B02-4FC0-AF19-62612F508540}" type="pres">
      <dgm:prSet presAssocID="{C11A1C31-AACA-4A51-AF64-71D8DD6BDC1A}" presName="parentText" presStyleLbl="node1" presStyleIdx="2" presStyleCnt="5">
        <dgm:presLayoutVars>
          <dgm:chMax val="0"/>
          <dgm:bulletEnabled val="1"/>
        </dgm:presLayoutVars>
      </dgm:prSet>
      <dgm:spPr/>
    </dgm:pt>
    <dgm:pt modelId="{1195BA57-72DD-469E-9BCB-D1C7265CB434}" type="pres">
      <dgm:prSet presAssocID="{FD33707C-8B26-4CA6-BD1E-1960EDEB7DFE}" presName="spacer" presStyleCnt="0"/>
      <dgm:spPr/>
    </dgm:pt>
    <dgm:pt modelId="{764AE9D4-7598-420D-9459-128A4357EAA9}" type="pres">
      <dgm:prSet presAssocID="{F48BF0CB-4B77-463A-B718-7338A9309EE9}" presName="parentText" presStyleLbl="node1" presStyleIdx="3" presStyleCnt="5">
        <dgm:presLayoutVars>
          <dgm:chMax val="0"/>
          <dgm:bulletEnabled val="1"/>
        </dgm:presLayoutVars>
      </dgm:prSet>
      <dgm:spPr/>
    </dgm:pt>
    <dgm:pt modelId="{BCFB96EF-505D-45A4-84F1-6C11E9C54996}" type="pres">
      <dgm:prSet presAssocID="{356CA68F-E8F2-4B00-9055-A6C7B9883E67}" presName="spacer" presStyleCnt="0"/>
      <dgm:spPr/>
    </dgm:pt>
    <dgm:pt modelId="{FD006986-017C-4C43-B0FA-0C0B68E080AB}" type="pres">
      <dgm:prSet presAssocID="{A0511DE8-B43D-4886-8C73-98ECA8467489}" presName="parentText" presStyleLbl="node1" presStyleIdx="4" presStyleCnt="5">
        <dgm:presLayoutVars>
          <dgm:chMax val="0"/>
          <dgm:bulletEnabled val="1"/>
        </dgm:presLayoutVars>
      </dgm:prSet>
      <dgm:spPr/>
    </dgm:pt>
  </dgm:ptLst>
  <dgm:cxnLst>
    <dgm:cxn modelId="{AA2B4F09-4FB8-4166-8309-BD6793D36FBB}" type="presOf" srcId="{A0511DE8-B43D-4886-8C73-98ECA8467489}" destId="{FD006986-017C-4C43-B0FA-0C0B68E080AB}" srcOrd="0" destOrd="0" presId="urn:microsoft.com/office/officeart/2005/8/layout/vList2"/>
    <dgm:cxn modelId="{CC09462D-3D5C-4013-A45C-5DBB43802CEB}" srcId="{04C13D59-5EA2-4531-AA66-45A6D77C9668}" destId="{F48BF0CB-4B77-463A-B718-7338A9309EE9}" srcOrd="3" destOrd="0" parTransId="{0F639296-D94D-408E-B559-8298091BF44A}" sibTransId="{356CA68F-E8F2-4B00-9055-A6C7B9883E67}"/>
    <dgm:cxn modelId="{97FC4E69-9808-4A42-90DA-006ED2D455E0}" type="presOf" srcId="{76C0C84C-053D-4D5D-BA63-F009BBFCFAC0}" destId="{116BCDB9-E6AB-4286-935B-1B65BA609BCD}" srcOrd="0" destOrd="0" presId="urn:microsoft.com/office/officeart/2005/8/layout/vList2"/>
    <dgm:cxn modelId="{EF6A3A6C-5377-4C9F-8E97-EA06A7EE2ABF}" srcId="{04C13D59-5EA2-4531-AA66-45A6D77C9668}" destId="{C11A1C31-AACA-4A51-AF64-71D8DD6BDC1A}" srcOrd="2" destOrd="0" parTransId="{5137096F-ED39-4D1A-B02A-67627107E28E}" sibTransId="{FD33707C-8B26-4CA6-BD1E-1960EDEB7DFE}"/>
    <dgm:cxn modelId="{7CE097AD-AF16-4DDD-8EED-1195C90ECDB8}" srcId="{04C13D59-5EA2-4531-AA66-45A6D77C9668}" destId="{A0511DE8-B43D-4886-8C73-98ECA8467489}" srcOrd="4" destOrd="0" parTransId="{451BBBC2-A551-47E4-BEFB-F955EECF8D88}" sibTransId="{587BE61D-D449-441B-83C0-3E35DE7BD261}"/>
    <dgm:cxn modelId="{9AE35DB7-108F-4EAA-8B6D-A1937CAA206D}" type="presOf" srcId="{7F1C478F-0DFF-4F56-9270-553CB17C44C7}" destId="{7967A169-9AEF-4A9D-BEE9-344BFCC1C78A}" srcOrd="0" destOrd="0" presId="urn:microsoft.com/office/officeart/2005/8/layout/vList2"/>
    <dgm:cxn modelId="{401FC4B7-FDE2-45E0-952A-6443DE0420A5}" type="presOf" srcId="{F48BF0CB-4B77-463A-B718-7338A9309EE9}" destId="{764AE9D4-7598-420D-9459-128A4357EAA9}" srcOrd="0" destOrd="0" presId="urn:microsoft.com/office/officeart/2005/8/layout/vList2"/>
    <dgm:cxn modelId="{613EFAD1-A6BD-4B26-BBD1-5186BB050B18}" type="presOf" srcId="{C11A1C31-AACA-4A51-AF64-71D8DD6BDC1A}" destId="{6BA5707C-3B02-4FC0-AF19-62612F508540}" srcOrd="0" destOrd="0" presId="urn:microsoft.com/office/officeart/2005/8/layout/vList2"/>
    <dgm:cxn modelId="{1BDA83E5-7767-465D-9D38-DC1F72F5C742}" srcId="{04C13D59-5EA2-4531-AA66-45A6D77C9668}" destId="{76C0C84C-053D-4D5D-BA63-F009BBFCFAC0}" srcOrd="0" destOrd="0" parTransId="{54B701DB-828A-401B-8FCC-24B2DB93DDD2}" sibTransId="{03C26252-8213-4CDC-A876-815C4335EC35}"/>
    <dgm:cxn modelId="{CE591DF7-971D-48DD-8FA5-9EECFC007745}" type="presOf" srcId="{04C13D59-5EA2-4531-AA66-45A6D77C9668}" destId="{F0A824A7-45C7-48C2-9680-93B5D0F0FE93}" srcOrd="0" destOrd="0" presId="urn:microsoft.com/office/officeart/2005/8/layout/vList2"/>
    <dgm:cxn modelId="{85024DF9-946D-454A-8C0C-E01DB2A17FA3}" srcId="{04C13D59-5EA2-4531-AA66-45A6D77C9668}" destId="{7F1C478F-0DFF-4F56-9270-553CB17C44C7}" srcOrd="1" destOrd="0" parTransId="{F66D0C0C-698C-4EC2-8520-3992E55BC1AA}" sibTransId="{E403F3DC-2897-4BE3-B4B9-9F2A12F77E35}"/>
    <dgm:cxn modelId="{897996CE-A39B-4603-BBC8-DD398B85CE1F}" type="presParOf" srcId="{F0A824A7-45C7-48C2-9680-93B5D0F0FE93}" destId="{116BCDB9-E6AB-4286-935B-1B65BA609BCD}" srcOrd="0" destOrd="0" presId="urn:microsoft.com/office/officeart/2005/8/layout/vList2"/>
    <dgm:cxn modelId="{6680F1F7-3731-4D3C-B879-62A23BB6A67E}" type="presParOf" srcId="{F0A824A7-45C7-48C2-9680-93B5D0F0FE93}" destId="{9804CCDE-7EFA-45BE-AB97-28B4A28C8C1C}" srcOrd="1" destOrd="0" presId="urn:microsoft.com/office/officeart/2005/8/layout/vList2"/>
    <dgm:cxn modelId="{A3340CAC-9CB8-4B1F-83B9-D62BE8DBB0B5}" type="presParOf" srcId="{F0A824A7-45C7-48C2-9680-93B5D0F0FE93}" destId="{7967A169-9AEF-4A9D-BEE9-344BFCC1C78A}" srcOrd="2" destOrd="0" presId="urn:microsoft.com/office/officeart/2005/8/layout/vList2"/>
    <dgm:cxn modelId="{CD4DAA74-0C55-4DB6-B501-85932678E8AF}" type="presParOf" srcId="{F0A824A7-45C7-48C2-9680-93B5D0F0FE93}" destId="{9464EAAD-21C7-436D-AE5E-1AC57E23D882}" srcOrd="3" destOrd="0" presId="urn:microsoft.com/office/officeart/2005/8/layout/vList2"/>
    <dgm:cxn modelId="{A209B3B3-C3FD-4622-9BC5-0E61FB6B9998}" type="presParOf" srcId="{F0A824A7-45C7-48C2-9680-93B5D0F0FE93}" destId="{6BA5707C-3B02-4FC0-AF19-62612F508540}" srcOrd="4" destOrd="0" presId="urn:microsoft.com/office/officeart/2005/8/layout/vList2"/>
    <dgm:cxn modelId="{3E2AB6EE-7525-463A-B69E-A8C3C3DA3BAD}" type="presParOf" srcId="{F0A824A7-45C7-48C2-9680-93B5D0F0FE93}" destId="{1195BA57-72DD-469E-9BCB-D1C7265CB434}" srcOrd="5" destOrd="0" presId="urn:microsoft.com/office/officeart/2005/8/layout/vList2"/>
    <dgm:cxn modelId="{06A7ED30-7275-492A-B37A-70E6B4792713}" type="presParOf" srcId="{F0A824A7-45C7-48C2-9680-93B5D0F0FE93}" destId="{764AE9D4-7598-420D-9459-128A4357EAA9}" srcOrd="6" destOrd="0" presId="urn:microsoft.com/office/officeart/2005/8/layout/vList2"/>
    <dgm:cxn modelId="{625C3295-40C4-4402-8280-C99F82154088}" type="presParOf" srcId="{F0A824A7-45C7-48C2-9680-93B5D0F0FE93}" destId="{BCFB96EF-505D-45A4-84F1-6C11E9C54996}" srcOrd="7" destOrd="0" presId="urn:microsoft.com/office/officeart/2005/8/layout/vList2"/>
    <dgm:cxn modelId="{C5CF2848-82AF-4A99-88A6-F0D4DB9D6C43}" type="presParOf" srcId="{F0A824A7-45C7-48C2-9680-93B5D0F0FE93}" destId="{FD006986-017C-4C43-B0FA-0C0B68E080AB}"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82EE62-0BBB-4DA9-8EBB-413D5F8E6312}"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F3918341-9A55-4C06-8EF0-B56D0DA1B44A}">
      <dgm:prSet/>
      <dgm:spPr/>
      <dgm:t>
        <a:bodyPr/>
        <a:lstStyle/>
        <a:p>
          <a:r>
            <a:rPr lang="en-US"/>
            <a:t>A payment lower than the maximum benefit, paid for your life. </a:t>
          </a:r>
        </a:p>
      </dgm:t>
    </dgm:pt>
    <dgm:pt modelId="{D6ADBC56-E051-44B9-9510-826D1C5D8DD8}" type="parTrans" cxnId="{B8C56F8A-5449-4267-AC30-B82D93D8F53E}">
      <dgm:prSet/>
      <dgm:spPr/>
      <dgm:t>
        <a:bodyPr/>
        <a:lstStyle/>
        <a:p>
          <a:endParaRPr lang="en-US"/>
        </a:p>
      </dgm:t>
    </dgm:pt>
    <dgm:pt modelId="{C2BB3A6C-FAF2-4391-B34B-DB906B5E32AB}" type="sibTrans" cxnId="{B8C56F8A-5449-4267-AC30-B82D93D8F53E}">
      <dgm:prSet/>
      <dgm:spPr/>
      <dgm:t>
        <a:bodyPr/>
        <a:lstStyle/>
        <a:p>
          <a:endParaRPr lang="en-US"/>
        </a:p>
      </dgm:t>
    </dgm:pt>
    <dgm:pt modelId="{4D9DA30C-41E8-43F7-AB33-B19BAB4451F7}">
      <dgm:prSet/>
      <dgm:spPr/>
      <dgm:t>
        <a:bodyPr/>
        <a:lstStyle/>
        <a:p>
          <a:r>
            <a:rPr lang="en-US" dirty="0"/>
            <a:t>You can name more than one beneficiary and change your beneficiaries at any time. </a:t>
          </a:r>
        </a:p>
      </dgm:t>
    </dgm:pt>
    <dgm:pt modelId="{7A1B4331-BB35-4FA1-B449-1D7070984897}" type="parTrans" cxnId="{878F2727-E941-4643-B2A0-D2A3BE385A24}">
      <dgm:prSet/>
      <dgm:spPr/>
      <dgm:t>
        <a:bodyPr/>
        <a:lstStyle/>
        <a:p>
          <a:endParaRPr lang="en-US"/>
        </a:p>
      </dgm:t>
    </dgm:pt>
    <dgm:pt modelId="{638C875B-2CC5-441A-852F-81C8876AC7E7}" type="sibTrans" cxnId="{878F2727-E941-4643-B2A0-D2A3BE385A24}">
      <dgm:prSet/>
      <dgm:spPr/>
      <dgm:t>
        <a:bodyPr/>
        <a:lstStyle/>
        <a:p>
          <a:endParaRPr lang="en-US"/>
        </a:p>
      </dgm:t>
    </dgm:pt>
    <dgm:pt modelId="{E4456F75-4011-4973-8819-4B8CF58A7769}">
      <dgm:prSet/>
      <dgm:spPr/>
      <dgm:t>
        <a:bodyPr/>
        <a:lstStyle/>
        <a:p>
          <a:r>
            <a:rPr lang="en-US" dirty="0"/>
            <a:t>Are a Tier 2-6 member who is critically ill, and you want to provide a fixed lump sum payment to a beneficiary. </a:t>
          </a:r>
        </a:p>
      </dgm:t>
    </dgm:pt>
    <dgm:pt modelId="{DFE07EE3-5DA9-4EA7-B423-B6EA5D69BDBF}" type="parTrans" cxnId="{DB15252C-FDA4-4902-8F56-B734CA582D5E}">
      <dgm:prSet/>
      <dgm:spPr/>
      <dgm:t>
        <a:bodyPr/>
        <a:lstStyle/>
        <a:p>
          <a:endParaRPr lang="en-US"/>
        </a:p>
      </dgm:t>
    </dgm:pt>
    <dgm:pt modelId="{B023B950-EFBA-41F9-B446-3D35119255A0}" type="sibTrans" cxnId="{DB15252C-FDA4-4902-8F56-B734CA582D5E}">
      <dgm:prSet/>
      <dgm:spPr/>
      <dgm:t>
        <a:bodyPr/>
        <a:lstStyle/>
        <a:p>
          <a:endParaRPr lang="en-US"/>
        </a:p>
      </dgm:t>
    </dgm:pt>
    <dgm:pt modelId="{4B5CA3CC-8370-404C-91D3-F632BCC55EEB}">
      <dgm:prSet/>
      <dgm:spPr/>
      <dgm:t>
        <a:bodyPr/>
        <a:lstStyle/>
        <a:p>
          <a:r>
            <a:rPr lang="en-US"/>
            <a:t>Desire a lump sum payment to a beneficiary but are unable to obtain sufficient private life insurance.</a:t>
          </a:r>
        </a:p>
      </dgm:t>
    </dgm:pt>
    <dgm:pt modelId="{45856BDE-DC4C-4CA5-9020-265D22333C23}" type="parTrans" cxnId="{C6DF6920-FCC9-42F6-ABE3-1584685437DC}">
      <dgm:prSet/>
      <dgm:spPr/>
      <dgm:t>
        <a:bodyPr/>
        <a:lstStyle/>
        <a:p>
          <a:endParaRPr lang="en-US"/>
        </a:p>
      </dgm:t>
    </dgm:pt>
    <dgm:pt modelId="{21E095A2-9564-4E4F-9603-0167BD468D5B}" type="sibTrans" cxnId="{C6DF6920-FCC9-42F6-ABE3-1584685437DC}">
      <dgm:prSet/>
      <dgm:spPr/>
      <dgm:t>
        <a:bodyPr/>
        <a:lstStyle/>
        <a:p>
          <a:endParaRPr lang="en-US"/>
        </a:p>
      </dgm:t>
    </dgm:pt>
    <dgm:pt modelId="{D72EDE6E-D50F-4B0B-98C8-F961D95041CD}">
      <dgm:prSet/>
      <dgm:spPr/>
      <dgm:t>
        <a:bodyPr/>
        <a:lstStyle/>
        <a:p>
          <a:r>
            <a:rPr lang="en-US"/>
            <a:t>If you are critically ill, you may want to select in case you pass away while your Disability Application is under review.</a:t>
          </a:r>
        </a:p>
      </dgm:t>
    </dgm:pt>
    <dgm:pt modelId="{C19E669D-A1E8-4BC3-8AD4-6C946507FD37}" type="parTrans" cxnId="{307822A9-3621-410B-A3B7-932B2193FCD1}">
      <dgm:prSet/>
      <dgm:spPr/>
      <dgm:t>
        <a:bodyPr/>
        <a:lstStyle/>
        <a:p>
          <a:endParaRPr lang="en-US"/>
        </a:p>
      </dgm:t>
    </dgm:pt>
    <dgm:pt modelId="{7DDE9318-BAA8-4942-B010-BCA88CE3CB4C}" type="sibTrans" cxnId="{307822A9-3621-410B-A3B7-932B2193FCD1}">
      <dgm:prSet/>
      <dgm:spPr/>
      <dgm:t>
        <a:bodyPr/>
        <a:lstStyle/>
        <a:p>
          <a:endParaRPr lang="en-US"/>
        </a:p>
      </dgm:t>
    </dgm:pt>
    <dgm:pt modelId="{2773415A-90D7-4608-A16D-8B55647B08E1}" type="pres">
      <dgm:prSet presAssocID="{D582EE62-0BBB-4DA9-8EBB-413D5F8E6312}" presName="linear" presStyleCnt="0">
        <dgm:presLayoutVars>
          <dgm:animLvl val="lvl"/>
          <dgm:resizeHandles val="exact"/>
        </dgm:presLayoutVars>
      </dgm:prSet>
      <dgm:spPr/>
    </dgm:pt>
    <dgm:pt modelId="{9DCCD472-DBE9-4AF8-B062-F7BFD659ABB8}" type="pres">
      <dgm:prSet presAssocID="{F3918341-9A55-4C06-8EF0-B56D0DA1B44A}" presName="parentText" presStyleLbl="node1" presStyleIdx="0" presStyleCnt="5">
        <dgm:presLayoutVars>
          <dgm:chMax val="0"/>
          <dgm:bulletEnabled val="1"/>
        </dgm:presLayoutVars>
      </dgm:prSet>
      <dgm:spPr/>
    </dgm:pt>
    <dgm:pt modelId="{E13690E5-B9C1-451C-99C0-A0C3EB164B71}" type="pres">
      <dgm:prSet presAssocID="{C2BB3A6C-FAF2-4391-B34B-DB906B5E32AB}" presName="spacer" presStyleCnt="0"/>
      <dgm:spPr/>
    </dgm:pt>
    <dgm:pt modelId="{729FA9DD-FB1A-4581-97E6-0DD661A1B35E}" type="pres">
      <dgm:prSet presAssocID="{4D9DA30C-41E8-43F7-AB33-B19BAB4451F7}" presName="parentText" presStyleLbl="node1" presStyleIdx="1" presStyleCnt="5">
        <dgm:presLayoutVars>
          <dgm:chMax val="0"/>
          <dgm:bulletEnabled val="1"/>
        </dgm:presLayoutVars>
      </dgm:prSet>
      <dgm:spPr/>
    </dgm:pt>
    <dgm:pt modelId="{41D3AFFD-17CB-4C82-9E27-3D02C379895A}" type="pres">
      <dgm:prSet presAssocID="{638C875B-2CC5-441A-852F-81C8876AC7E7}" presName="spacer" presStyleCnt="0"/>
      <dgm:spPr/>
    </dgm:pt>
    <dgm:pt modelId="{E6A2BFBD-AF9B-4266-A046-EBCCDA79F4C4}" type="pres">
      <dgm:prSet presAssocID="{E4456F75-4011-4973-8819-4B8CF58A7769}" presName="parentText" presStyleLbl="node1" presStyleIdx="2" presStyleCnt="5">
        <dgm:presLayoutVars>
          <dgm:chMax val="0"/>
          <dgm:bulletEnabled val="1"/>
        </dgm:presLayoutVars>
      </dgm:prSet>
      <dgm:spPr/>
    </dgm:pt>
    <dgm:pt modelId="{E8FD6D7F-F9B6-48C0-AEC8-9192E06ED3FB}" type="pres">
      <dgm:prSet presAssocID="{B023B950-EFBA-41F9-B446-3D35119255A0}" presName="spacer" presStyleCnt="0"/>
      <dgm:spPr/>
    </dgm:pt>
    <dgm:pt modelId="{890C3AA8-4C80-4A7D-801A-D9AF17A5169A}" type="pres">
      <dgm:prSet presAssocID="{4B5CA3CC-8370-404C-91D3-F632BCC55EEB}" presName="parentText" presStyleLbl="node1" presStyleIdx="3" presStyleCnt="5">
        <dgm:presLayoutVars>
          <dgm:chMax val="0"/>
          <dgm:bulletEnabled val="1"/>
        </dgm:presLayoutVars>
      </dgm:prSet>
      <dgm:spPr/>
    </dgm:pt>
    <dgm:pt modelId="{F9BD568C-00D4-4660-B871-EC7C7C5D015E}" type="pres">
      <dgm:prSet presAssocID="{21E095A2-9564-4E4F-9603-0167BD468D5B}" presName="spacer" presStyleCnt="0"/>
      <dgm:spPr/>
    </dgm:pt>
    <dgm:pt modelId="{6C58DEDC-2B81-4CAF-A6FC-D533BC18752E}" type="pres">
      <dgm:prSet presAssocID="{D72EDE6E-D50F-4B0B-98C8-F961D95041CD}" presName="parentText" presStyleLbl="node1" presStyleIdx="4" presStyleCnt="5">
        <dgm:presLayoutVars>
          <dgm:chMax val="0"/>
          <dgm:bulletEnabled val="1"/>
        </dgm:presLayoutVars>
      </dgm:prSet>
      <dgm:spPr/>
    </dgm:pt>
  </dgm:ptLst>
  <dgm:cxnLst>
    <dgm:cxn modelId="{A742A917-295A-4D8A-986A-A49DCEC79202}" type="presOf" srcId="{D582EE62-0BBB-4DA9-8EBB-413D5F8E6312}" destId="{2773415A-90D7-4608-A16D-8B55647B08E1}" srcOrd="0" destOrd="0" presId="urn:microsoft.com/office/officeart/2005/8/layout/vList2"/>
    <dgm:cxn modelId="{C6DF6920-FCC9-42F6-ABE3-1584685437DC}" srcId="{D582EE62-0BBB-4DA9-8EBB-413D5F8E6312}" destId="{4B5CA3CC-8370-404C-91D3-F632BCC55EEB}" srcOrd="3" destOrd="0" parTransId="{45856BDE-DC4C-4CA5-9020-265D22333C23}" sibTransId="{21E095A2-9564-4E4F-9603-0167BD468D5B}"/>
    <dgm:cxn modelId="{878F2727-E941-4643-B2A0-D2A3BE385A24}" srcId="{D582EE62-0BBB-4DA9-8EBB-413D5F8E6312}" destId="{4D9DA30C-41E8-43F7-AB33-B19BAB4451F7}" srcOrd="1" destOrd="0" parTransId="{7A1B4331-BB35-4FA1-B449-1D7070984897}" sibTransId="{638C875B-2CC5-441A-852F-81C8876AC7E7}"/>
    <dgm:cxn modelId="{DB15252C-FDA4-4902-8F56-B734CA582D5E}" srcId="{D582EE62-0BBB-4DA9-8EBB-413D5F8E6312}" destId="{E4456F75-4011-4973-8819-4B8CF58A7769}" srcOrd="2" destOrd="0" parTransId="{DFE07EE3-5DA9-4EA7-B423-B6EA5D69BDBF}" sibTransId="{B023B950-EFBA-41F9-B446-3D35119255A0}"/>
    <dgm:cxn modelId="{8583C161-1C56-459A-9AAB-86C547F44FE4}" type="presOf" srcId="{4B5CA3CC-8370-404C-91D3-F632BCC55EEB}" destId="{890C3AA8-4C80-4A7D-801A-D9AF17A5169A}" srcOrd="0" destOrd="0" presId="urn:microsoft.com/office/officeart/2005/8/layout/vList2"/>
    <dgm:cxn modelId="{B8C56F8A-5449-4267-AC30-B82D93D8F53E}" srcId="{D582EE62-0BBB-4DA9-8EBB-413D5F8E6312}" destId="{F3918341-9A55-4C06-8EF0-B56D0DA1B44A}" srcOrd="0" destOrd="0" parTransId="{D6ADBC56-E051-44B9-9510-826D1C5D8DD8}" sibTransId="{C2BB3A6C-FAF2-4391-B34B-DB906B5E32AB}"/>
    <dgm:cxn modelId="{6130F194-4B14-4D27-BBA7-3B6B4FAEFAF2}" type="presOf" srcId="{E4456F75-4011-4973-8819-4B8CF58A7769}" destId="{E6A2BFBD-AF9B-4266-A046-EBCCDA79F4C4}" srcOrd="0" destOrd="0" presId="urn:microsoft.com/office/officeart/2005/8/layout/vList2"/>
    <dgm:cxn modelId="{DE216599-D2A0-4E0B-ACD9-6C14C3454A07}" type="presOf" srcId="{4D9DA30C-41E8-43F7-AB33-B19BAB4451F7}" destId="{729FA9DD-FB1A-4581-97E6-0DD661A1B35E}" srcOrd="0" destOrd="0" presId="urn:microsoft.com/office/officeart/2005/8/layout/vList2"/>
    <dgm:cxn modelId="{307822A9-3621-410B-A3B7-932B2193FCD1}" srcId="{D582EE62-0BBB-4DA9-8EBB-413D5F8E6312}" destId="{D72EDE6E-D50F-4B0B-98C8-F961D95041CD}" srcOrd="4" destOrd="0" parTransId="{C19E669D-A1E8-4BC3-8AD4-6C946507FD37}" sibTransId="{7DDE9318-BAA8-4942-B010-BCA88CE3CB4C}"/>
    <dgm:cxn modelId="{F5CE9FDF-2F2B-4B3E-93A7-6866187DCBA7}" type="presOf" srcId="{F3918341-9A55-4C06-8EF0-B56D0DA1B44A}" destId="{9DCCD472-DBE9-4AF8-B062-F7BFD659ABB8}" srcOrd="0" destOrd="0" presId="urn:microsoft.com/office/officeart/2005/8/layout/vList2"/>
    <dgm:cxn modelId="{73FE20E4-C89F-44D8-8898-007E53CE4ED4}" type="presOf" srcId="{D72EDE6E-D50F-4B0B-98C8-F961D95041CD}" destId="{6C58DEDC-2B81-4CAF-A6FC-D533BC18752E}" srcOrd="0" destOrd="0" presId="urn:microsoft.com/office/officeart/2005/8/layout/vList2"/>
    <dgm:cxn modelId="{1355190F-7BEA-4592-A87A-53C5AA574AB8}" type="presParOf" srcId="{2773415A-90D7-4608-A16D-8B55647B08E1}" destId="{9DCCD472-DBE9-4AF8-B062-F7BFD659ABB8}" srcOrd="0" destOrd="0" presId="urn:microsoft.com/office/officeart/2005/8/layout/vList2"/>
    <dgm:cxn modelId="{2445998F-CB6C-416D-961C-300FB8F4C438}" type="presParOf" srcId="{2773415A-90D7-4608-A16D-8B55647B08E1}" destId="{E13690E5-B9C1-451C-99C0-A0C3EB164B71}" srcOrd="1" destOrd="0" presId="urn:microsoft.com/office/officeart/2005/8/layout/vList2"/>
    <dgm:cxn modelId="{435418DF-7B4C-4568-B88E-8C99A7EF942F}" type="presParOf" srcId="{2773415A-90D7-4608-A16D-8B55647B08E1}" destId="{729FA9DD-FB1A-4581-97E6-0DD661A1B35E}" srcOrd="2" destOrd="0" presId="urn:microsoft.com/office/officeart/2005/8/layout/vList2"/>
    <dgm:cxn modelId="{CF55AC58-B5C8-4F7E-8AD8-CA11CD05529F}" type="presParOf" srcId="{2773415A-90D7-4608-A16D-8B55647B08E1}" destId="{41D3AFFD-17CB-4C82-9E27-3D02C379895A}" srcOrd="3" destOrd="0" presId="urn:microsoft.com/office/officeart/2005/8/layout/vList2"/>
    <dgm:cxn modelId="{A1162D9F-A97A-49B0-8BA6-F9A1EFF07C51}" type="presParOf" srcId="{2773415A-90D7-4608-A16D-8B55647B08E1}" destId="{E6A2BFBD-AF9B-4266-A046-EBCCDA79F4C4}" srcOrd="4" destOrd="0" presId="urn:microsoft.com/office/officeart/2005/8/layout/vList2"/>
    <dgm:cxn modelId="{57988A6B-BE4B-4F9E-86C3-2A800EF5AAB7}" type="presParOf" srcId="{2773415A-90D7-4608-A16D-8B55647B08E1}" destId="{E8FD6D7F-F9B6-48C0-AEC8-9192E06ED3FB}" srcOrd="5" destOrd="0" presId="urn:microsoft.com/office/officeart/2005/8/layout/vList2"/>
    <dgm:cxn modelId="{14B55493-9848-4610-901E-6F28B729605E}" type="presParOf" srcId="{2773415A-90D7-4608-A16D-8B55647B08E1}" destId="{890C3AA8-4C80-4A7D-801A-D9AF17A5169A}" srcOrd="6" destOrd="0" presId="urn:microsoft.com/office/officeart/2005/8/layout/vList2"/>
    <dgm:cxn modelId="{AE4AA4BB-3C94-43A4-86FF-C9973136BCBB}" type="presParOf" srcId="{2773415A-90D7-4608-A16D-8B55647B08E1}" destId="{F9BD568C-00D4-4660-B871-EC7C7C5D015E}" srcOrd="7" destOrd="0" presId="urn:microsoft.com/office/officeart/2005/8/layout/vList2"/>
    <dgm:cxn modelId="{41E4CA29-6E57-49F4-8692-B2955B812F24}" type="presParOf" srcId="{2773415A-90D7-4608-A16D-8B55647B08E1}" destId="{6C58DEDC-2B81-4CAF-A6FC-D533BC18752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A8ABAF-72F0-49E0-BD34-992171F5113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123553B-7EB7-4C2F-8603-297ACE047B88}">
      <dgm:prSet custT="1"/>
      <dgm:spPr/>
      <dgm:t>
        <a:bodyPr/>
        <a:lstStyle/>
        <a:p>
          <a:r>
            <a:rPr lang="en-US" sz="2400" dirty="0"/>
            <a:t>Once we receive your medical records stating you are no longer able to work, we will present your file at the monthly meeting of our Medical Board. </a:t>
          </a:r>
        </a:p>
      </dgm:t>
    </dgm:pt>
    <dgm:pt modelId="{65EC9048-C42B-41EF-9F3F-C8F587078145}" type="parTrans" cxnId="{FFFA8C91-F038-482F-9255-76182D783F7B}">
      <dgm:prSet/>
      <dgm:spPr/>
      <dgm:t>
        <a:bodyPr/>
        <a:lstStyle/>
        <a:p>
          <a:endParaRPr lang="en-US"/>
        </a:p>
      </dgm:t>
    </dgm:pt>
    <dgm:pt modelId="{084ACFF0-A237-4775-8A37-837623A593B4}" type="sibTrans" cxnId="{FFFA8C91-F038-482F-9255-76182D783F7B}">
      <dgm:prSet/>
      <dgm:spPr/>
      <dgm:t>
        <a:bodyPr/>
        <a:lstStyle/>
        <a:p>
          <a:endParaRPr lang="en-US"/>
        </a:p>
      </dgm:t>
    </dgm:pt>
    <dgm:pt modelId="{4DC3DC76-1F0F-4F65-9004-EB2A8D73CE0F}">
      <dgm:prSet custT="1"/>
      <dgm:spPr/>
      <dgm:t>
        <a:bodyPr/>
        <a:lstStyle/>
        <a:p>
          <a:r>
            <a:rPr lang="en-US" sz="2400" dirty="0"/>
            <a:t>You will be notified if your application has been approved or denied.</a:t>
          </a:r>
        </a:p>
      </dgm:t>
    </dgm:pt>
    <dgm:pt modelId="{34B632DE-5BF4-49C0-AE68-8578972A8FA6}" type="parTrans" cxnId="{6D9EE316-DD31-4E63-8878-275620D7080B}">
      <dgm:prSet/>
      <dgm:spPr/>
      <dgm:t>
        <a:bodyPr/>
        <a:lstStyle/>
        <a:p>
          <a:endParaRPr lang="en-US"/>
        </a:p>
      </dgm:t>
    </dgm:pt>
    <dgm:pt modelId="{A0177375-7DCF-4DFC-ACE9-9757FF00679D}" type="sibTrans" cxnId="{6D9EE316-DD31-4E63-8878-275620D7080B}">
      <dgm:prSet/>
      <dgm:spPr/>
      <dgm:t>
        <a:bodyPr/>
        <a:lstStyle/>
        <a:p>
          <a:endParaRPr lang="en-US"/>
        </a:p>
      </dgm:t>
    </dgm:pt>
    <dgm:pt modelId="{4A76A38C-069C-4862-9781-D73B71F37C8D}" type="pres">
      <dgm:prSet presAssocID="{18A8ABAF-72F0-49E0-BD34-992171F51131}" presName="root" presStyleCnt="0">
        <dgm:presLayoutVars>
          <dgm:dir/>
          <dgm:resizeHandles val="exact"/>
        </dgm:presLayoutVars>
      </dgm:prSet>
      <dgm:spPr/>
    </dgm:pt>
    <dgm:pt modelId="{9CB77070-0CAF-464F-85C4-88326326ACFB}" type="pres">
      <dgm:prSet presAssocID="{2123553B-7EB7-4C2F-8603-297ACE047B88}" presName="compNode" presStyleCnt="0"/>
      <dgm:spPr/>
    </dgm:pt>
    <dgm:pt modelId="{29B0001F-0552-4FEF-B4CE-8C7017CD5951}" type="pres">
      <dgm:prSet presAssocID="{2123553B-7EB7-4C2F-8603-297ACE047B88}" presName="bgRect" presStyleLbl="bgShp" presStyleIdx="0" presStyleCnt="2"/>
      <dgm:spPr/>
    </dgm:pt>
    <dgm:pt modelId="{BF5BDBFF-B9C4-42E6-8E6B-DF4F20E4F5F6}" type="pres">
      <dgm:prSet presAssocID="{2123553B-7EB7-4C2F-8603-297ACE047B8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77BBBB8F-6B26-4FC0-97C6-2B5C6D136AB1}" type="pres">
      <dgm:prSet presAssocID="{2123553B-7EB7-4C2F-8603-297ACE047B88}" presName="spaceRect" presStyleCnt="0"/>
      <dgm:spPr/>
    </dgm:pt>
    <dgm:pt modelId="{6F259DC2-3579-4200-B779-C37CB67DDF79}" type="pres">
      <dgm:prSet presAssocID="{2123553B-7EB7-4C2F-8603-297ACE047B88}" presName="parTx" presStyleLbl="revTx" presStyleIdx="0" presStyleCnt="2">
        <dgm:presLayoutVars>
          <dgm:chMax val="0"/>
          <dgm:chPref val="0"/>
        </dgm:presLayoutVars>
      </dgm:prSet>
      <dgm:spPr/>
    </dgm:pt>
    <dgm:pt modelId="{6D4AE555-8DE5-4B04-A5C5-2159CE1724BE}" type="pres">
      <dgm:prSet presAssocID="{084ACFF0-A237-4775-8A37-837623A593B4}" presName="sibTrans" presStyleCnt="0"/>
      <dgm:spPr/>
    </dgm:pt>
    <dgm:pt modelId="{D3A2C597-C30A-432A-8877-D86038BD78C0}" type="pres">
      <dgm:prSet presAssocID="{4DC3DC76-1F0F-4F65-9004-EB2A8D73CE0F}" presName="compNode" presStyleCnt="0"/>
      <dgm:spPr/>
    </dgm:pt>
    <dgm:pt modelId="{73449C85-C8E7-4BCD-905D-8E7D5D7D284C}" type="pres">
      <dgm:prSet presAssocID="{4DC3DC76-1F0F-4F65-9004-EB2A8D73CE0F}" presName="bgRect" presStyleLbl="bgShp" presStyleIdx="1" presStyleCnt="2"/>
      <dgm:spPr/>
    </dgm:pt>
    <dgm:pt modelId="{EBF3D67D-BE91-41F5-AEC8-961701D1E095}" type="pres">
      <dgm:prSet presAssocID="{4DC3DC76-1F0F-4F65-9004-EB2A8D73CE0F}"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984C1785-10CB-4041-8178-87A3A77AE22D}" type="pres">
      <dgm:prSet presAssocID="{4DC3DC76-1F0F-4F65-9004-EB2A8D73CE0F}" presName="spaceRect" presStyleCnt="0"/>
      <dgm:spPr/>
    </dgm:pt>
    <dgm:pt modelId="{62AA0868-65B4-4529-91AB-11DD0C10E69E}" type="pres">
      <dgm:prSet presAssocID="{4DC3DC76-1F0F-4F65-9004-EB2A8D73CE0F}" presName="parTx" presStyleLbl="revTx" presStyleIdx="1" presStyleCnt="2">
        <dgm:presLayoutVars>
          <dgm:chMax val="0"/>
          <dgm:chPref val="0"/>
        </dgm:presLayoutVars>
      </dgm:prSet>
      <dgm:spPr/>
    </dgm:pt>
  </dgm:ptLst>
  <dgm:cxnLst>
    <dgm:cxn modelId="{7EB3600A-6885-42C6-A372-4FD146A624EB}" type="presOf" srcId="{18A8ABAF-72F0-49E0-BD34-992171F51131}" destId="{4A76A38C-069C-4862-9781-D73B71F37C8D}" srcOrd="0" destOrd="0" presId="urn:microsoft.com/office/officeart/2018/2/layout/IconVerticalSolidList"/>
    <dgm:cxn modelId="{6D9EE316-DD31-4E63-8878-275620D7080B}" srcId="{18A8ABAF-72F0-49E0-BD34-992171F51131}" destId="{4DC3DC76-1F0F-4F65-9004-EB2A8D73CE0F}" srcOrd="1" destOrd="0" parTransId="{34B632DE-5BF4-49C0-AE68-8578972A8FA6}" sibTransId="{A0177375-7DCF-4DFC-ACE9-9757FF00679D}"/>
    <dgm:cxn modelId="{305E8A23-4EBE-49F4-9D41-6680AF313EFC}" type="presOf" srcId="{2123553B-7EB7-4C2F-8603-297ACE047B88}" destId="{6F259DC2-3579-4200-B779-C37CB67DDF79}" srcOrd="0" destOrd="0" presId="urn:microsoft.com/office/officeart/2018/2/layout/IconVerticalSolidList"/>
    <dgm:cxn modelId="{FFFA8C91-F038-482F-9255-76182D783F7B}" srcId="{18A8ABAF-72F0-49E0-BD34-992171F51131}" destId="{2123553B-7EB7-4C2F-8603-297ACE047B88}" srcOrd="0" destOrd="0" parTransId="{65EC9048-C42B-41EF-9F3F-C8F587078145}" sibTransId="{084ACFF0-A237-4775-8A37-837623A593B4}"/>
    <dgm:cxn modelId="{6605D1FF-1907-4E46-9CC2-849AFC1FAA2B}" type="presOf" srcId="{4DC3DC76-1F0F-4F65-9004-EB2A8D73CE0F}" destId="{62AA0868-65B4-4529-91AB-11DD0C10E69E}" srcOrd="0" destOrd="0" presId="urn:microsoft.com/office/officeart/2018/2/layout/IconVerticalSolidList"/>
    <dgm:cxn modelId="{9930DFA2-EC8E-4B66-8F12-2E8F59F6ABB7}" type="presParOf" srcId="{4A76A38C-069C-4862-9781-D73B71F37C8D}" destId="{9CB77070-0CAF-464F-85C4-88326326ACFB}" srcOrd="0" destOrd="0" presId="urn:microsoft.com/office/officeart/2018/2/layout/IconVerticalSolidList"/>
    <dgm:cxn modelId="{6DBF8116-2596-405E-910A-F9361DD64F15}" type="presParOf" srcId="{9CB77070-0CAF-464F-85C4-88326326ACFB}" destId="{29B0001F-0552-4FEF-B4CE-8C7017CD5951}" srcOrd="0" destOrd="0" presId="urn:microsoft.com/office/officeart/2018/2/layout/IconVerticalSolidList"/>
    <dgm:cxn modelId="{48BB7233-3D32-41B7-ABCC-1795FE3F6EDA}" type="presParOf" srcId="{9CB77070-0CAF-464F-85C4-88326326ACFB}" destId="{BF5BDBFF-B9C4-42E6-8E6B-DF4F20E4F5F6}" srcOrd="1" destOrd="0" presId="urn:microsoft.com/office/officeart/2018/2/layout/IconVerticalSolidList"/>
    <dgm:cxn modelId="{4293DBF2-A73C-4A6F-87BE-A26372A22204}" type="presParOf" srcId="{9CB77070-0CAF-464F-85C4-88326326ACFB}" destId="{77BBBB8F-6B26-4FC0-97C6-2B5C6D136AB1}" srcOrd="2" destOrd="0" presId="urn:microsoft.com/office/officeart/2018/2/layout/IconVerticalSolidList"/>
    <dgm:cxn modelId="{5E392E0B-E53D-44B9-8E94-055691B10C9F}" type="presParOf" srcId="{9CB77070-0CAF-464F-85C4-88326326ACFB}" destId="{6F259DC2-3579-4200-B779-C37CB67DDF79}" srcOrd="3" destOrd="0" presId="urn:microsoft.com/office/officeart/2018/2/layout/IconVerticalSolidList"/>
    <dgm:cxn modelId="{0BA76B3D-0E0D-418C-A70E-EFE0A024E22D}" type="presParOf" srcId="{4A76A38C-069C-4862-9781-D73B71F37C8D}" destId="{6D4AE555-8DE5-4B04-A5C5-2159CE1724BE}" srcOrd="1" destOrd="0" presId="urn:microsoft.com/office/officeart/2018/2/layout/IconVerticalSolidList"/>
    <dgm:cxn modelId="{D845B5AF-1D17-4EC8-AB41-A32550ED6701}" type="presParOf" srcId="{4A76A38C-069C-4862-9781-D73B71F37C8D}" destId="{D3A2C597-C30A-432A-8877-D86038BD78C0}" srcOrd="2" destOrd="0" presId="urn:microsoft.com/office/officeart/2018/2/layout/IconVerticalSolidList"/>
    <dgm:cxn modelId="{6BA4CB4D-5F2A-4910-BDC8-A8E00A9F6134}" type="presParOf" srcId="{D3A2C597-C30A-432A-8877-D86038BD78C0}" destId="{73449C85-C8E7-4BCD-905D-8E7D5D7D284C}" srcOrd="0" destOrd="0" presId="urn:microsoft.com/office/officeart/2018/2/layout/IconVerticalSolidList"/>
    <dgm:cxn modelId="{955CBFB5-7AAE-4C5B-97EA-32F2A1D37308}" type="presParOf" srcId="{D3A2C597-C30A-432A-8877-D86038BD78C0}" destId="{EBF3D67D-BE91-41F5-AEC8-961701D1E095}" srcOrd="1" destOrd="0" presId="urn:microsoft.com/office/officeart/2018/2/layout/IconVerticalSolidList"/>
    <dgm:cxn modelId="{3FD82FE1-0F12-445D-BBBF-88EE1A3D3DC3}" type="presParOf" srcId="{D3A2C597-C30A-432A-8877-D86038BD78C0}" destId="{984C1785-10CB-4041-8178-87A3A77AE22D}" srcOrd="2" destOrd="0" presId="urn:microsoft.com/office/officeart/2018/2/layout/IconVerticalSolidList"/>
    <dgm:cxn modelId="{6B56CDA4-8E48-4F4D-B4B3-88E3175ED025}" type="presParOf" srcId="{D3A2C597-C30A-432A-8877-D86038BD78C0}" destId="{62AA0868-65B4-4529-91AB-11DD0C10E6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F1AB31-B10A-4B7F-B98D-4AEE12198ECA}" type="doc">
      <dgm:prSet loTypeId="urn:microsoft.com/office/officeart/2005/8/layout/process4" loCatId="list" qsTypeId="urn:microsoft.com/office/officeart/2005/8/quickstyle/simple5" qsCatId="simple" csTypeId="urn:microsoft.com/office/officeart/2005/8/colors/accent2_2" csCatId="accent2" phldr="1"/>
      <dgm:spPr/>
      <dgm:t>
        <a:bodyPr/>
        <a:lstStyle/>
        <a:p>
          <a:endParaRPr lang="en-US"/>
        </a:p>
      </dgm:t>
    </dgm:pt>
    <dgm:pt modelId="{290D5AE7-36CB-4222-9110-0DAE025E3D43}">
      <dgm:prSet custT="1"/>
      <dgm:spPr/>
      <dgm:t>
        <a:bodyPr/>
        <a:lstStyle/>
        <a:p>
          <a:r>
            <a:rPr lang="en-US" sz="4200" i="0" dirty="0"/>
            <a:t>Retirement benefits will be paid if:</a:t>
          </a:r>
          <a:endParaRPr lang="en-US" sz="4200" dirty="0"/>
        </a:p>
      </dgm:t>
    </dgm:pt>
    <dgm:pt modelId="{FAACFF3F-6E2D-4EC7-8528-C6664299D88E}" type="parTrans" cxnId="{34FB91D6-7074-4E38-8D40-EA5E6E1D3B75}">
      <dgm:prSet/>
      <dgm:spPr/>
      <dgm:t>
        <a:bodyPr/>
        <a:lstStyle/>
        <a:p>
          <a:endParaRPr lang="en-US"/>
        </a:p>
      </dgm:t>
    </dgm:pt>
    <dgm:pt modelId="{0EDB9EAE-C823-410F-A81F-D8982BEB7C89}" type="sibTrans" cxnId="{34FB91D6-7074-4E38-8D40-EA5E6E1D3B75}">
      <dgm:prSet/>
      <dgm:spPr/>
      <dgm:t>
        <a:bodyPr/>
        <a:lstStyle/>
        <a:p>
          <a:endParaRPr lang="en-US"/>
        </a:p>
      </dgm:t>
    </dgm:pt>
    <dgm:pt modelId="{27166ED1-0F72-4C2F-BD07-A3A5479CB3A9}">
      <dgm:prSet custT="1"/>
      <dgm:spPr/>
      <dgm:t>
        <a:bodyPr/>
        <a:lstStyle/>
        <a:p>
          <a:r>
            <a:rPr lang="en-US" sz="2500" i="0" dirty="0"/>
            <a:t>You filed and qualified for a disability retirement; and</a:t>
          </a:r>
          <a:endParaRPr lang="en-US" sz="2500" dirty="0"/>
        </a:p>
      </dgm:t>
    </dgm:pt>
    <dgm:pt modelId="{3E4C4CEA-226E-491C-AF7E-30FED75852C3}" type="parTrans" cxnId="{EE0ABD7B-B9E2-424B-AF24-CBBF5BE1A770}">
      <dgm:prSet/>
      <dgm:spPr/>
      <dgm:t>
        <a:bodyPr/>
        <a:lstStyle/>
        <a:p>
          <a:endParaRPr lang="en-US"/>
        </a:p>
      </dgm:t>
    </dgm:pt>
    <dgm:pt modelId="{48530541-01B2-4046-BFCC-CFC5B59D2016}" type="sibTrans" cxnId="{EE0ABD7B-B9E2-424B-AF24-CBBF5BE1A770}">
      <dgm:prSet/>
      <dgm:spPr/>
      <dgm:t>
        <a:bodyPr/>
        <a:lstStyle/>
        <a:p>
          <a:endParaRPr lang="en-US"/>
        </a:p>
      </dgm:t>
    </dgm:pt>
    <dgm:pt modelId="{12BF8462-7ABE-4A0E-B971-0E4124BDC34A}">
      <dgm:prSet/>
      <dgm:spPr/>
      <dgm:t>
        <a:bodyPr/>
        <a:lstStyle/>
        <a:p>
          <a:r>
            <a:rPr lang="en-US" i="0" dirty="0"/>
            <a:t>You selected the Largest Non-Declining Lump Sum Option under Tier 2-6 and</a:t>
          </a:r>
          <a:endParaRPr lang="en-US" dirty="0"/>
        </a:p>
      </dgm:t>
    </dgm:pt>
    <dgm:pt modelId="{A412C9B5-D3B9-4DD8-979C-C401659B835B}" type="parTrans" cxnId="{67DC6F54-B7B0-4005-98B5-12AC6655CD2A}">
      <dgm:prSet/>
      <dgm:spPr/>
      <dgm:t>
        <a:bodyPr/>
        <a:lstStyle/>
        <a:p>
          <a:endParaRPr lang="en-US"/>
        </a:p>
      </dgm:t>
    </dgm:pt>
    <dgm:pt modelId="{64948F13-9FE4-49E3-B5F4-31E57D1A6A8F}" type="sibTrans" cxnId="{67DC6F54-B7B0-4005-98B5-12AC6655CD2A}">
      <dgm:prSet/>
      <dgm:spPr/>
      <dgm:t>
        <a:bodyPr/>
        <a:lstStyle/>
        <a:p>
          <a:endParaRPr lang="en-US"/>
        </a:p>
      </dgm:t>
    </dgm:pt>
    <dgm:pt modelId="{BB9C3A56-4893-4D2B-9B13-39686CA1FDFE}">
      <dgm:prSet/>
      <dgm:spPr/>
      <dgm:t>
        <a:bodyPr/>
        <a:lstStyle/>
        <a:p>
          <a:r>
            <a:rPr lang="en-US" i="0" dirty="0"/>
            <a:t>The illness specified on the application is related to the cause of death.</a:t>
          </a:r>
          <a:endParaRPr lang="en-US" dirty="0"/>
        </a:p>
      </dgm:t>
    </dgm:pt>
    <dgm:pt modelId="{A8009940-F6F1-4A3B-B49A-91322F91EBB3}" type="parTrans" cxnId="{D92C0326-A21F-4F04-BA96-CBF717201953}">
      <dgm:prSet/>
      <dgm:spPr/>
      <dgm:t>
        <a:bodyPr/>
        <a:lstStyle/>
        <a:p>
          <a:endParaRPr lang="en-US"/>
        </a:p>
      </dgm:t>
    </dgm:pt>
    <dgm:pt modelId="{84000283-F893-42CD-A8D3-75EC70C4E3A9}" type="sibTrans" cxnId="{D92C0326-A21F-4F04-BA96-CBF717201953}">
      <dgm:prSet/>
      <dgm:spPr/>
      <dgm:t>
        <a:bodyPr/>
        <a:lstStyle/>
        <a:p>
          <a:endParaRPr lang="en-US"/>
        </a:p>
      </dgm:t>
    </dgm:pt>
    <dgm:pt modelId="{E01DFF7D-B0C3-4A36-8B3C-59BE7A4A848C}" type="pres">
      <dgm:prSet presAssocID="{B0F1AB31-B10A-4B7F-B98D-4AEE12198ECA}" presName="Name0" presStyleCnt="0">
        <dgm:presLayoutVars>
          <dgm:dir/>
          <dgm:animLvl val="lvl"/>
          <dgm:resizeHandles val="exact"/>
        </dgm:presLayoutVars>
      </dgm:prSet>
      <dgm:spPr/>
    </dgm:pt>
    <dgm:pt modelId="{7B05A09C-31DF-4F71-B702-5976D038236E}" type="pres">
      <dgm:prSet presAssocID="{290D5AE7-36CB-4222-9110-0DAE025E3D43}" presName="boxAndChildren" presStyleCnt="0"/>
      <dgm:spPr/>
    </dgm:pt>
    <dgm:pt modelId="{7762D112-E7FA-4BDE-B291-C0772764B926}" type="pres">
      <dgm:prSet presAssocID="{290D5AE7-36CB-4222-9110-0DAE025E3D43}" presName="parentTextBox" presStyleLbl="node1" presStyleIdx="0" presStyleCnt="1"/>
      <dgm:spPr/>
    </dgm:pt>
    <dgm:pt modelId="{FD796A52-E1DF-4777-9C29-C77AC111A774}" type="pres">
      <dgm:prSet presAssocID="{290D5AE7-36CB-4222-9110-0DAE025E3D43}" presName="entireBox" presStyleLbl="node1" presStyleIdx="0" presStyleCnt="1" custLinFactNeighborY="-5349"/>
      <dgm:spPr/>
    </dgm:pt>
    <dgm:pt modelId="{10F3300B-5492-4DEC-9C8A-7EFAC3743FBD}" type="pres">
      <dgm:prSet presAssocID="{290D5AE7-36CB-4222-9110-0DAE025E3D43}" presName="descendantBox" presStyleCnt="0"/>
      <dgm:spPr/>
    </dgm:pt>
    <dgm:pt modelId="{79291B80-4C81-4ACA-9EF0-10FC1D422496}" type="pres">
      <dgm:prSet presAssocID="{27166ED1-0F72-4C2F-BD07-A3A5479CB3A9}" presName="childTextBox" presStyleLbl="fgAccFollowNode1" presStyleIdx="0" presStyleCnt="3">
        <dgm:presLayoutVars>
          <dgm:bulletEnabled val="1"/>
        </dgm:presLayoutVars>
      </dgm:prSet>
      <dgm:spPr/>
    </dgm:pt>
    <dgm:pt modelId="{77259AFF-11DC-4618-A3D9-B796DF995A37}" type="pres">
      <dgm:prSet presAssocID="{12BF8462-7ABE-4A0E-B971-0E4124BDC34A}" presName="childTextBox" presStyleLbl="fgAccFollowNode1" presStyleIdx="1" presStyleCnt="3">
        <dgm:presLayoutVars>
          <dgm:bulletEnabled val="1"/>
        </dgm:presLayoutVars>
      </dgm:prSet>
      <dgm:spPr/>
    </dgm:pt>
    <dgm:pt modelId="{1C082F16-8F3C-4AFA-BCBE-5E07C67E94A3}" type="pres">
      <dgm:prSet presAssocID="{BB9C3A56-4893-4D2B-9B13-39686CA1FDFE}" presName="childTextBox" presStyleLbl="fgAccFollowNode1" presStyleIdx="2" presStyleCnt="3">
        <dgm:presLayoutVars>
          <dgm:bulletEnabled val="1"/>
        </dgm:presLayoutVars>
      </dgm:prSet>
      <dgm:spPr/>
    </dgm:pt>
  </dgm:ptLst>
  <dgm:cxnLst>
    <dgm:cxn modelId="{FCED7911-A88F-46EE-863C-56DEF4013965}" type="presOf" srcId="{12BF8462-7ABE-4A0E-B971-0E4124BDC34A}" destId="{77259AFF-11DC-4618-A3D9-B796DF995A37}" srcOrd="0" destOrd="0" presId="urn:microsoft.com/office/officeart/2005/8/layout/process4"/>
    <dgm:cxn modelId="{D92C0326-A21F-4F04-BA96-CBF717201953}" srcId="{290D5AE7-36CB-4222-9110-0DAE025E3D43}" destId="{BB9C3A56-4893-4D2B-9B13-39686CA1FDFE}" srcOrd="2" destOrd="0" parTransId="{A8009940-F6F1-4A3B-B49A-91322F91EBB3}" sibTransId="{84000283-F893-42CD-A8D3-75EC70C4E3A9}"/>
    <dgm:cxn modelId="{35499072-EDED-4B54-A381-4C9CB0AF6D3E}" type="presOf" srcId="{290D5AE7-36CB-4222-9110-0DAE025E3D43}" destId="{FD796A52-E1DF-4777-9C29-C77AC111A774}" srcOrd="1" destOrd="0" presId="urn:microsoft.com/office/officeart/2005/8/layout/process4"/>
    <dgm:cxn modelId="{67DC6F54-B7B0-4005-98B5-12AC6655CD2A}" srcId="{290D5AE7-36CB-4222-9110-0DAE025E3D43}" destId="{12BF8462-7ABE-4A0E-B971-0E4124BDC34A}" srcOrd="1" destOrd="0" parTransId="{A412C9B5-D3B9-4DD8-979C-C401659B835B}" sibTransId="{64948F13-9FE4-49E3-B5F4-31E57D1A6A8F}"/>
    <dgm:cxn modelId="{EE0ABD7B-B9E2-424B-AF24-CBBF5BE1A770}" srcId="{290D5AE7-36CB-4222-9110-0DAE025E3D43}" destId="{27166ED1-0F72-4C2F-BD07-A3A5479CB3A9}" srcOrd="0" destOrd="0" parTransId="{3E4C4CEA-226E-491C-AF7E-30FED75852C3}" sibTransId="{48530541-01B2-4046-BFCC-CFC5B59D2016}"/>
    <dgm:cxn modelId="{DBD48F85-BD75-45AF-80BD-E230872499D7}" type="presOf" srcId="{BB9C3A56-4893-4D2B-9B13-39686CA1FDFE}" destId="{1C082F16-8F3C-4AFA-BCBE-5E07C67E94A3}" srcOrd="0" destOrd="0" presId="urn:microsoft.com/office/officeart/2005/8/layout/process4"/>
    <dgm:cxn modelId="{E027B888-82E9-4770-85C0-8030B4CCEC49}" type="presOf" srcId="{290D5AE7-36CB-4222-9110-0DAE025E3D43}" destId="{7762D112-E7FA-4BDE-B291-C0772764B926}" srcOrd="0" destOrd="0" presId="urn:microsoft.com/office/officeart/2005/8/layout/process4"/>
    <dgm:cxn modelId="{AFAFCC95-EC7C-4C73-A613-1D55949A9996}" type="presOf" srcId="{B0F1AB31-B10A-4B7F-B98D-4AEE12198ECA}" destId="{E01DFF7D-B0C3-4A36-8B3C-59BE7A4A848C}" srcOrd="0" destOrd="0" presId="urn:microsoft.com/office/officeart/2005/8/layout/process4"/>
    <dgm:cxn modelId="{34FB91D6-7074-4E38-8D40-EA5E6E1D3B75}" srcId="{B0F1AB31-B10A-4B7F-B98D-4AEE12198ECA}" destId="{290D5AE7-36CB-4222-9110-0DAE025E3D43}" srcOrd="0" destOrd="0" parTransId="{FAACFF3F-6E2D-4EC7-8528-C6664299D88E}" sibTransId="{0EDB9EAE-C823-410F-A81F-D8982BEB7C89}"/>
    <dgm:cxn modelId="{CB803EDD-9669-4589-A4C8-6F26ED9E1355}" type="presOf" srcId="{27166ED1-0F72-4C2F-BD07-A3A5479CB3A9}" destId="{79291B80-4C81-4ACA-9EF0-10FC1D422496}" srcOrd="0" destOrd="0" presId="urn:microsoft.com/office/officeart/2005/8/layout/process4"/>
    <dgm:cxn modelId="{565DF8F5-F36F-4373-8056-4EDC27BB9D6C}" type="presParOf" srcId="{E01DFF7D-B0C3-4A36-8B3C-59BE7A4A848C}" destId="{7B05A09C-31DF-4F71-B702-5976D038236E}" srcOrd="0" destOrd="0" presId="urn:microsoft.com/office/officeart/2005/8/layout/process4"/>
    <dgm:cxn modelId="{4123F0C1-532E-4109-85EC-2BB1A8719699}" type="presParOf" srcId="{7B05A09C-31DF-4F71-B702-5976D038236E}" destId="{7762D112-E7FA-4BDE-B291-C0772764B926}" srcOrd="0" destOrd="0" presId="urn:microsoft.com/office/officeart/2005/8/layout/process4"/>
    <dgm:cxn modelId="{B06DF7F9-D09A-4908-B7D5-05BE295C2A00}" type="presParOf" srcId="{7B05A09C-31DF-4F71-B702-5976D038236E}" destId="{FD796A52-E1DF-4777-9C29-C77AC111A774}" srcOrd="1" destOrd="0" presId="urn:microsoft.com/office/officeart/2005/8/layout/process4"/>
    <dgm:cxn modelId="{E345A84F-26F7-46D8-AC89-6964E31CD42D}" type="presParOf" srcId="{7B05A09C-31DF-4F71-B702-5976D038236E}" destId="{10F3300B-5492-4DEC-9C8A-7EFAC3743FBD}" srcOrd="2" destOrd="0" presId="urn:microsoft.com/office/officeart/2005/8/layout/process4"/>
    <dgm:cxn modelId="{6583808C-14A5-4D71-A3D3-B308111ACDB3}" type="presParOf" srcId="{10F3300B-5492-4DEC-9C8A-7EFAC3743FBD}" destId="{79291B80-4C81-4ACA-9EF0-10FC1D422496}" srcOrd="0" destOrd="0" presId="urn:microsoft.com/office/officeart/2005/8/layout/process4"/>
    <dgm:cxn modelId="{B313C115-3819-43DD-B1F0-25F70F6E7ECB}" type="presParOf" srcId="{10F3300B-5492-4DEC-9C8A-7EFAC3743FBD}" destId="{77259AFF-11DC-4618-A3D9-B796DF995A37}" srcOrd="1" destOrd="0" presId="urn:microsoft.com/office/officeart/2005/8/layout/process4"/>
    <dgm:cxn modelId="{69F40EA1-0D32-4045-B3F8-898903D4DEDA}" type="presParOf" srcId="{10F3300B-5492-4DEC-9C8A-7EFAC3743FBD}" destId="{1C082F16-8F3C-4AFA-BCBE-5E07C67E94A3}"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FC427C-7A3F-42D9-ACA2-2A65B99CD6E9}"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87C91E4D-68FC-473A-A632-5A7C686150E0}">
      <dgm:prSet custT="1"/>
      <dgm:spPr/>
      <dgm:t>
        <a:bodyPr/>
        <a:lstStyle/>
        <a:p>
          <a:r>
            <a:rPr lang="en-US" sz="3200" i="0" dirty="0"/>
            <a:t>Allow one or more people you trust to manage financial matters while you are still alive.</a:t>
          </a:r>
          <a:endParaRPr lang="en-US" sz="3200" dirty="0"/>
        </a:p>
      </dgm:t>
    </dgm:pt>
    <dgm:pt modelId="{2F6B6FCB-FA21-4B0F-A9A5-9666C14CDEAE}" type="parTrans" cxnId="{F8B51097-464D-4C7C-A2A9-208D40FEE6B9}">
      <dgm:prSet/>
      <dgm:spPr/>
      <dgm:t>
        <a:bodyPr/>
        <a:lstStyle/>
        <a:p>
          <a:endParaRPr lang="en-US"/>
        </a:p>
      </dgm:t>
    </dgm:pt>
    <dgm:pt modelId="{F3BE8F48-A870-4712-8162-A3DA334FAF64}" type="sibTrans" cxnId="{F8B51097-464D-4C7C-A2A9-208D40FEE6B9}">
      <dgm:prSet/>
      <dgm:spPr/>
      <dgm:t>
        <a:bodyPr/>
        <a:lstStyle/>
        <a:p>
          <a:endParaRPr lang="en-US"/>
        </a:p>
      </dgm:t>
    </dgm:pt>
    <dgm:pt modelId="{62F9CDE1-6FB8-4FB9-885D-16A9066E8752}">
      <dgm:prSet custT="1"/>
      <dgm:spPr/>
      <dgm:t>
        <a:bodyPr/>
        <a:lstStyle/>
        <a:p>
          <a:r>
            <a:rPr lang="en-US" sz="3200" i="0" dirty="0"/>
            <a:t>You retain ability to act on your own behalf.</a:t>
          </a:r>
          <a:endParaRPr lang="en-US" sz="3200" dirty="0"/>
        </a:p>
      </dgm:t>
    </dgm:pt>
    <dgm:pt modelId="{B6E1C541-D3AA-4CC5-9436-654FD965881D}" type="parTrans" cxnId="{5E04312A-0412-46CD-8A25-6604B5304A22}">
      <dgm:prSet/>
      <dgm:spPr/>
      <dgm:t>
        <a:bodyPr/>
        <a:lstStyle/>
        <a:p>
          <a:endParaRPr lang="en-US"/>
        </a:p>
      </dgm:t>
    </dgm:pt>
    <dgm:pt modelId="{E0E8CF61-8542-48F8-B6D2-AB1ED0A06969}" type="sibTrans" cxnId="{5E04312A-0412-46CD-8A25-6604B5304A22}">
      <dgm:prSet/>
      <dgm:spPr/>
      <dgm:t>
        <a:bodyPr/>
        <a:lstStyle/>
        <a:p>
          <a:endParaRPr lang="en-US"/>
        </a:p>
      </dgm:t>
    </dgm:pt>
    <dgm:pt modelId="{DE3939BF-DB26-4F9B-BD0F-95C0C7A34FFF}">
      <dgm:prSet custT="1"/>
      <dgm:spPr/>
      <dgm:t>
        <a:bodyPr/>
        <a:lstStyle/>
        <a:p>
          <a:r>
            <a:rPr lang="en-US" sz="3200" i="0" dirty="0"/>
            <a:t>May remain effective even if you become incapacitated (Durable).</a:t>
          </a:r>
          <a:endParaRPr lang="en-US" sz="3200" dirty="0"/>
        </a:p>
      </dgm:t>
    </dgm:pt>
    <dgm:pt modelId="{35DE8568-93F9-40B3-9C51-0E61A5F254DF}" type="parTrans" cxnId="{B5719B70-82F9-4C72-8F32-D5215460459C}">
      <dgm:prSet/>
      <dgm:spPr/>
      <dgm:t>
        <a:bodyPr/>
        <a:lstStyle/>
        <a:p>
          <a:endParaRPr lang="en-US"/>
        </a:p>
      </dgm:t>
    </dgm:pt>
    <dgm:pt modelId="{364C3702-A561-4B45-B15E-0A029411185D}" type="sibTrans" cxnId="{B5719B70-82F9-4C72-8F32-D5215460459C}">
      <dgm:prSet/>
      <dgm:spPr/>
      <dgm:t>
        <a:bodyPr/>
        <a:lstStyle/>
        <a:p>
          <a:endParaRPr lang="en-US"/>
        </a:p>
      </dgm:t>
    </dgm:pt>
    <dgm:pt modelId="{E1C296EE-FB39-4D0A-8ED7-8C301A333201}" type="pres">
      <dgm:prSet presAssocID="{A0FC427C-7A3F-42D9-ACA2-2A65B99CD6E9}" presName="linear" presStyleCnt="0">
        <dgm:presLayoutVars>
          <dgm:animLvl val="lvl"/>
          <dgm:resizeHandles val="exact"/>
        </dgm:presLayoutVars>
      </dgm:prSet>
      <dgm:spPr/>
    </dgm:pt>
    <dgm:pt modelId="{E9686193-6C2D-4061-86B5-D248240B7EF3}" type="pres">
      <dgm:prSet presAssocID="{87C91E4D-68FC-473A-A632-5A7C686150E0}" presName="parentText" presStyleLbl="node1" presStyleIdx="0" presStyleCnt="3">
        <dgm:presLayoutVars>
          <dgm:chMax val="0"/>
          <dgm:bulletEnabled val="1"/>
        </dgm:presLayoutVars>
      </dgm:prSet>
      <dgm:spPr/>
    </dgm:pt>
    <dgm:pt modelId="{0B40CF7C-E5ED-4855-89E5-988376ECF136}" type="pres">
      <dgm:prSet presAssocID="{F3BE8F48-A870-4712-8162-A3DA334FAF64}" presName="spacer" presStyleCnt="0"/>
      <dgm:spPr/>
    </dgm:pt>
    <dgm:pt modelId="{D21C06AC-67FF-45EE-BD81-A31B46B9E76C}" type="pres">
      <dgm:prSet presAssocID="{62F9CDE1-6FB8-4FB9-885D-16A9066E8752}" presName="parentText" presStyleLbl="node1" presStyleIdx="1" presStyleCnt="3">
        <dgm:presLayoutVars>
          <dgm:chMax val="0"/>
          <dgm:bulletEnabled val="1"/>
        </dgm:presLayoutVars>
      </dgm:prSet>
      <dgm:spPr/>
    </dgm:pt>
    <dgm:pt modelId="{2995097C-0EC2-4A69-82C6-40EB09AF42FA}" type="pres">
      <dgm:prSet presAssocID="{E0E8CF61-8542-48F8-B6D2-AB1ED0A06969}" presName="spacer" presStyleCnt="0"/>
      <dgm:spPr/>
    </dgm:pt>
    <dgm:pt modelId="{24F736DF-9566-40A9-8CF9-5C0208D36081}" type="pres">
      <dgm:prSet presAssocID="{DE3939BF-DB26-4F9B-BD0F-95C0C7A34FFF}" presName="parentText" presStyleLbl="node1" presStyleIdx="2" presStyleCnt="3">
        <dgm:presLayoutVars>
          <dgm:chMax val="0"/>
          <dgm:bulletEnabled val="1"/>
        </dgm:presLayoutVars>
      </dgm:prSet>
      <dgm:spPr/>
    </dgm:pt>
  </dgm:ptLst>
  <dgm:cxnLst>
    <dgm:cxn modelId="{5E04312A-0412-46CD-8A25-6604B5304A22}" srcId="{A0FC427C-7A3F-42D9-ACA2-2A65B99CD6E9}" destId="{62F9CDE1-6FB8-4FB9-885D-16A9066E8752}" srcOrd="1" destOrd="0" parTransId="{B6E1C541-D3AA-4CC5-9436-654FD965881D}" sibTransId="{E0E8CF61-8542-48F8-B6D2-AB1ED0A06969}"/>
    <dgm:cxn modelId="{0D15E04F-6C03-47A1-AF20-DAFB511A4E0B}" type="presOf" srcId="{A0FC427C-7A3F-42D9-ACA2-2A65B99CD6E9}" destId="{E1C296EE-FB39-4D0A-8ED7-8C301A333201}" srcOrd="0" destOrd="0" presId="urn:microsoft.com/office/officeart/2005/8/layout/vList2"/>
    <dgm:cxn modelId="{B5719B70-82F9-4C72-8F32-D5215460459C}" srcId="{A0FC427C-7A3F-42D9-ACA2-2A65B99CD6E9}" destId="{DE3939BF-DB26-4F9B-BD0F-95C0C7A34FFF}" srcOrd="2" destOrd="0" parTransId="{35DE8568-93F9-40B3-9C51-0E61A5F254DF}" sibTransId="{364C3702-A561-4B45-B15E-0A029411185D}"/>
    <dgm:cxn modelId="{9F5EBD88-F99C-46E1-A042-CC81ED9AE8FB}" type="presOf" srcId="{87C91E4D-68FC-473A-A632-5A7C686150E0}" destId="{E9686193-6C2D-4061-86B5-D248240B7EF3}" srcOrd="0" destOrd="0" presId="urn:microsoft.com/office/officeart/2005/8/layout/vList2"/>
    <dgm:cxn modelId="{AD917F93-4786-43BD-8E7E-161B9FD24E6A}" type="presOf" srcId="{62F9CDE1-6FB8-4FB9-885D-16A9066E8752}" destId="{D21C06AC-67FF-45EE-BD81-A31B46B9E76C}" srcOrd="0" destOrd="0" presId="urn:microsoft.com/office/officeart/2005/8/layout/vList2"/>
    <dgm:cxn modelId="{F8B51097-464D-4C7C-A2A9-208D40FEE6B9}" srcId="{A0FC427C-7A3F-42D9-ACA2-2A65B99CD6E9}" destId="{87C91E4D-68FC-473A-A632-5A7C686150E0}" srcOrd="0" destOrd="0" parTransId="{2F6B6FCB-FA21-4B0F-A9A5-9666C14CDEAE}" sibTransId="{F3BE8F48-A870-4712-8162-A3DA334FAF64}"/>
    <dgm:cxn modelId="{E53844EE-9A6D-49F8-AEC4-8A5163691210}" type="presOf" srcId="{DE3939BF-DB26-4F9B-BD0F-95C0C7A34FFF}" destId="{24F736DF-9566-40A9-8CF9-5C0208D36081}" srcOrd="0" destOrd="0" presId="urn:microsoft.com/office/officeart/2005/8/layout/vList2"/>
    <dgm:cxn modelId="{6C85DF38-B17D-4632-A12B-46501D3AA883}" type="presParOf" srcId="{E1C296EE-FB39-4D0A-8ED7-8C301A333201}" destId="{E9686193-6C2D-4061-86B5-D248240B7EF3}" srcOrd="0" destOrd="0" presId="urn:microsoft.com/office/officeart/2005/8/layout/vList2"/>
    <dgm:cxn modelId="{322D5454-5C1B-4D55-A1A2-35945FD7440A}" type="presParOf" srcId="{E1C296EE-FB39-4D0A-8ED7-8C301A333201}" destId="{0B40CF7C-E5ED-4855-89E5-988376ECF136}" srcOrd="1" destOrd="0" presId="urn:microsoft.com/office/officeart/2005/8/layout/vList2"/>
    <dgm:cxn modelId="{AE4F8193-54E0-444B-9DAD-250371E2145F}" type="presParOf" srcId="{E1C296EE-FB39-4D0A-8ED7-8C301A333201}" destId="{D21C06AC-67FF-45EE-BD81-A31B46B9E76C}" srcOrd="2" destOrd="0" presId="urn:microsoft.com/office/officeart/2005/8/layout/vList2"/>
    <dgm:cxn modelId="{D3FF5870-CC97-4D67-A95C-0ABB99415522}" type="presParOf" srcId="{E1C296EE-FB39-4D0A-8ED7-8C301A333201}" destId="{2995097C-0EC2-4A69-82C6-40EB09AF42FA}" srcOrd="3" destOrd="0" presId="urn:microsoft.com/office/officeart/2005/8/layout/vList2"/>
    <dgm:cxn modelId="{7EB5E82F-AEF9-4CB0-862D-AFBBD6C52A89}" type="presParOf" srcId="{E1C296EE-FB39-4D0A-8ED7-8C301A333201}" destId="{24F736DF-9566-40A9-8CF9-5C0208D3608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F27644-91BA-4789-9E6C-78BC4016988D}" type="doc">
      <dgm:prSet loTypeId="urn:microsoft.com/office/officeart/2005/8/layout/architecture" loCatId="list" qsTypeId="urn:microsoft.com/office/officeart/2005/8/quickstyle/simple1" qsCatId="simple" csTypeId="urn:microsoft.com/office/officeart/2005/8/colors/accent2_2" csCatId="accent2" phldr="1"/>
      <dgm:spPr/>
      <dgm:t>
        <a:bodyPr/>
        <a:lstStyle/>
        <a:p>
          <a:endParaRPr lang="en-US"/>
        </a:p>
      </dgm:t>
    </dgm:pt>
    <dgm:pt modelId="{A420669A-424F-4A07-A281-C142371D148F}">
      <dgm:prSet custT="1"/>
      <dgm:spPr/>
      <dgm:t>
        <a:bodyPr/>
        <a:lstStyle/>
        <a:p>
          <a:r>
            <a:rPr lang="en-US" sz="4200" i="0" dirty="0"/>
            <a:t>Considering filing a disability retirement for protection only. </a:t>
          </a:r>
          <a:endParaRPr lang="en-US" sz="4200" dirty="0"/>
        </a:p>
      </dgm:t>
    </dgm:pt>
    <dgm:pt modelId="{A83C2656-E626-40D7-9555-159F98C86CCC}" type="parTrans" cxnId="{8A5AADB2-9D45-4F4B-ACD7-0487F7B3C4AB}">
      <dgm:prSet/>
      <dgm:spPr/>
      <dgm:t>
        <a:bodyPr/>
        <a:lstStyle/>
        <a:p>
          <a:endParaRPr lang="en-US"/>
        </a:p>
      </dgm:t>
    </dgm:pt>
    <dgm:pt modelId="{B48B6688-4C5A-4FF9-8755-351CECFE6403}" type="sibTrans" cxnId="{8A5AADB2-9D45-4F4B-ACD7-0487F7B3C4AB}">
      <dgm:prSet/>
      <dgm:spPr/>
      <dgm:t>
        <a:bodyPr/>
        <a:lstStyle/>
        <a:p>
          <a:endParaRPr lang="en-US"/>
        </a:p>
      </dgm:t>
    </dgm:pt>
    <dgm:pt modelId="{F3C7A095-DE61-4756-8B9D-C4BACAD70E90}">
      <dgm:prSet custT="1"/>
      <dgm:spPr/>
      <dgm:t>
        <a:bodyPr/>
        <a:lstStyle/>
        <a:p>
          <a:r>
            <a:rPr lang="en-US" sz="4200" i="0" dirty="0"/>
            <a:t>Doing so provides an important safety net for you and your beneficiaries. </a:t>
          </a:r>
          <a:endParaRPr lang="en-US" sz="4200" dirty="0"/>
        </a:p>
      </dgm:t>
    </dgm:pt>
    <dgm:pt modelId="{67337FE0-DAC5-4535-B924-422BED9E2CD8}" type="parTrans" cxnId="{997A52A4-D489-46E1-B82B-CC54D578CEAC}">
      <dgm:prSet/>
      <dgm:spPr/>
      <dgm:t>
        <a:bodyPr/>
        <a:lstStyle/>
        <a:p>
          <a:endParaRPr lang="en-US"/>
        </a:p>
      </dgm:t>
    </dgm:pt>
    <dgm:pt modelId="{53869CEF-AD23-4567-BA05-4AC6325576FB}" type="sibTrans" cxnId="{997A52A4-D489-46E1-B82B-CC54D578CEAC}">
      <dgm:prSet/>
      <dgm:spPr/>
      <dgm:t>
        <a:bodyPr/>
        <a:lstStyle/>
        <a:p>
          <a:endParaRPr lang="en-US"/>
        </a:p>
      </dgm:t>
    </dgm:pt>
    <dgm:pt modelId="{9B100BD4-A8A5-4E4C-A2FE-68D93F100088}" type="pres">
      <dgm:prSet presAssocID="{3DF27644-91BA-4789-9E6C-78BC4016988D}" presName="Name0" presStyleCnt="0">
        <dgm:presLayoutVars>
          <dgm:chPref val="1"/>
          <dgm:dir/>
          <dgm:animOne val="branch"/>
          <dgm:animLvl val="lvl"/>
          <dgm:resizeHandles/>
        </dgm:presLayoutVars>
      </dgm:prSet>
      <dgm:spPr/>
    </dgm:pt>
    <dgm:pt modelId="{772C31CF-476C-4DA4-B33D-EBC83BCA15C3}" type="pres">
      <dgm:prSet presAssocID="{A420669A-424F-4A07-A281-C142371D148F}" presName="vertOne" presStyleCnt="0"/>
      <dgm:spPr/>
    </dgm:pt>
    <dgm:pt modelId="{A34AF901-DE1A-41F4-906E-69C95FA074B3}" type="pres">
      <dgm:prSet presAssocID="{A420669A-424F-4A07-A281-C142371D148F}" presName="txOne" presStyleLbl="node0" presStyleIdx="0" presStyleCnt="2">
        <dgm:presLayoutVars>
          <dgm:chPref val="3"/>
        </dgm:presLayoutVars>
      </dgm:prSet>
      <dgm:spPr/>
    </dgm:pt>
    <dgm:pt modelId="{C6C7A40D-8D13-446F-AE66-C59595654D26}" type="pres">
      <dgm:prSet presAssocID="{A420669A-424F-4A07-A281-C142371D148F}" presName="horzOne" presStyleCnt="0"/>
      <dgm:spPr/>
    </dgm:pt>
    <dgm:pt modelId="{120AB3F9-2889-4E6D-95ED-8F76BB96591E}" type="pres">
      <dgm:prSet presAssocID="{B48B6688-4C5A-4FF9-8755-351CECFE6403}" presName="sibSpaceOne" presStyleCnt="0"/>
      <dgm:spPr/>
    </dgm:pt>
    <dgm:pt modelId="{495DF910-CB60-436D-B567-4320C12B30D5}" type="pres">
      <dgm:prSet presAssocID="{F3C7A095-DE61-4756-8B9D-C4BACAD70E90}" presName="vertOne" presStyleCnt="0"/>
      <dgm:spPr/>
    </dgm:pt>
    <dgm:pt modelId="{DD52341B-2E79-45D9-814F-A0BB0E2A5849}" type="pres">
      <dgm:prSet presAssocID="{F3C7A095-DE61-4756-8B9D-C4BACAD70E90}" presName="txOne" presStyleLbl="node0" presStyleIdx="1" presStyleCnt="2">
        <dgm:presLayoutVars>
          <dgm:chPref val="3"/>
        </dgm:presLayoutVars>
      </dgm:prSet>
      <dgm:spPr/>
    </dgm:pt>
    <dgm:pt modelId="{CBFF4027-367D-49DC-B228-FB60527CCDD8}" type="pres">
      <dgm:prSet presAssocID="{F3C7A095-DE61-4756-8B9D-C4BACAD70E90}" presName="horzOne" presStyleCnt="0"/>
      <dgm:spPr/>
    </dgm:pt>
  </dgm:ptLst>
  <dgm:cxnLst>
    <dgm:cxn modelId="{DFAF7259-4801-4A6B-8CB5-0C9819B0EE48}" type="presOf" srcId="{A420669A-424F-4A07-A281-C142371D148F}" destId="{A34AF901-DE1A-41F4-906E-69C95FA074B3}" srcOrd="0" destOrd="0" presId="urn:microsoft.com/office/officeart/2005/8/layout/architecture"/>
    <dgm:cxn modelId="{997A52A4-D489-46E1-B82B-CC54D578CEAC}" srcId="{3DF27644-91BA-4789-9E6C-78BC4016988D}" destId="{F3C7A095-DE61-4756-8B9D-C4BACAD70E90}" srcOrd="1" destOrd="0" parTransId="{67337FE0-DAC5-4535-B924-422BED9E2CD8}" sibTransId="{53869CEF-AD23-4567-BA05-4AC6325576FB}"/>
    <dgm:cxn modelId="{8A5AADB2-9D45-4F4B-ACD7-0487F7B3C4AB}" srcId="{3DF27644-91BA-4789-9E6C-78BC4016988D}" destId="{A420669A-424F-4A07-A281-C142371D148F}" srcOrd="0" destOrd="0" parTransId="{A83C2656-E626-40D7-9555-159F98C86CCC}" sibTransId="{B48B6688-4C5A-4FF9-8755-351CECFE6403}"/>
    <dgm:cxn modelId="{516D01C2-D585-49FA-AED7-360422A36F4D}" type="presOf" srcId="{3DF27644-91BA-4789-9E6C-78BC4016988D}" destId="{9B100BD4-A8A5-4E4C-A2FE-68D93F100088}" srcOrd="0" destOrd="0" presId="urn:microsoft.com/office/officeart/2005/8/layout/architecture"/>
    <dgm:cxn modelId="{D94854F6-9F3B-461E-A7EF-82298A1C9570}" type="presOf" srcId="{F3C7A095-DE61-4756-8B9D-C4BACAD70E90}" destId="{DD52341B-2E79-45D9-814F-A0BB0E2A5849}" srcOrd="0" destOrd="0" presId="urn:microsoft.com/office/officeart/2005/8/layout/architecture"/>
    <dgm:cxn modelId="{6434EEBB-D94E-4AF5-9F8C-9ED27CBC840F}" type="presParOf" srcId="{9B100BD4-A8A5-4E4C-A2FE-68D93F100088}" destId="{772C31CF-476C-4DA4-B33D-EBC83BCA15C3}" srcOrd="0" destOrd="0" presId="urn:microsoft.com/office/officeart/2005/8/layout/architecture"/>
    <dgm:cxn modelId="{0BCC24D6-BE37-4109-B9A0-A7821137FE8C}" type="presParOf" srcId="{772C31CF-476C-4DA4-B33D-EBC83BCA15C3}" destId="{A34AF901-DE1A-41F4-906E-69C95FA074B3}" srcOrd="0" destOrd="0" presId="urn:microsoft.com/office/officeart/2005/8/layout/architecture"/>
    <dgm:cxn modelId="{B024769A-0763-43A2-A2CF-D197F7A24242}" type="presParOf" srcId="{772C31CF-476C-4DA4-B33D-EBC83BCA15C3}" destId="{C6C7A40D-8D13-446F-AE66-C59595654D26}" srcOrd="1" destOrd="0" presId="urn:microsoft.com/office/officeart/2005/8/layout/architecture"/>
    <dgm:cxn modelId="{E87E20F8-7961-489C-AC40-4F083CA45AE1}" type="presParOf" srcId="{9B100BD4-A8A5-4E4C-A2FE-68D93F100088}" destId="{120AB3F9-2889-4E6D-95ED-8F76BB96591E}" srcOrd="1" destOrd="0" presId="urn:microsoft.com/office/officeart/2005/8/layout/architecture"/>
    <dgm:cxn modelId="{91F5C800-D720-4019-B066-BB503064B50C}" type="presParOf" srcId="{9B100BD4-A8A5-4E4C-A2FE-68D93F100088}" destId="{495DF910-CB60-436D-B567-4320C12B30D5}" srcOrd="2" destOrd="0" presId="urn:microsoft.com/office/officeart/2005/8/layout/architecture"/>
    <dgm:cxn modelId="{334CB9CC-0F6A-4821-A059-AB36785D182F}" type="presParOf" srcId="{495DF910-CB60-436D-B567-4320C12B30D5}" destId="{DD52341B-2E79-45D9-814F-A0BB0E2A5849}" srcOrd="0" destOrd="0" presId="urn:microsoft.com/office/officeart/2005/8/layout/architecture"/>
    <dgm:cxn modelId="{798DE5E3-84A6-4E57-A84B-849634038A0E}" type="presParOf" srcId="{495DF910-CB60-436D-B567-4320C12B30D5}" destId="{CBFF4027-367D-49DC-B228-FB60527CCDD8}"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82EE62-0BBB-4DA9-8EBB-413D5F8E6312}" type="doc">
      <dgm:prSet loTypeId="urn:microsoft.com/office/officeart/2005/8/layout/vList2" loCatId="list" qsTypeId="urn:microsoft.com/office/officeart/2005/8/quickstyle/simple5" qsCatId="simple" csTypeId="urn:microsoft.com/office/officeart/2005/8/colors/accent2_2" csCatId="accent2" phldr="1"/>
      <dgm:spPr/>
      <dgm:t>
        <a:bodyPr/>
        <a:lstStyle/>
        <a:p>
          <a:endParaRPr lang="en-US"/>
        </a:p>
      </dgm:t>
    </dgm:pt>
    <dgm:pt modelId="{4D9DA30C-41E8-43F7-AB33-B19BAB4451F7}">
      <dgm:prSet custT="1"/>
      <dgm:spPr/>
      <dgm:t>
        <a:bodyPr/>
        <a:lstStyle/>
        <a:p>
          <a:r>
            <a:rPr lang="en-US" sz="2600" dirty="0"/>
            <a:t>Your beneficiary(</a:t>
          </a:r>
          <a:r>
            <a:rPr lang="en-US" sz="2600" dirty="0" err="1"/>
            <a:t>ies</a:t>
          </a:r>
          <a:r>
            <a:rPr lang="en-US" sz="2600" dirty="0"/>
            <a:t>) may receive the Largest Non-Declining Lump Sum benefit and 50% of the member’s Paragraph 2 Death Benefit.</a:t>
          </a:r>
          <a:endParaRPr lang="en-US" sz="2600" dirty="0">
            <a:solidFill>
              <a:schemeClr val="bg1"/>
            </a:solidFill>
          </a:endParaRPr>
        </a:p>
      </dgm:t>
    </dgm:pt>
    <dgm:pt modelId="{7A1B4331-BB35-4FA1-B449-1D7070984897}" type="parTrans" cxnId="{878F2727-E941-4643-B2A0-D2A3BE385A24}">
      <dgm:prSet/>
      <dgm:spPr/>
      <dgm:t>
        <a:bodyPr/>
        <a:lstStyle/>
        <a:p>
          <a:endParaRPr lang="en-US"/>
        </a:p>
      </dgm:t>
    </dgm:pt>
    <dgm:pt modelId="{638C875B-2CC5-441A-852F-81C8876AC7E7}" type="sibTrans" cxnId="{878F2727-E941-4643-B2A0-D2A3BE385A24}">
      <dgm:prSet/>
      <dgm:spPr/>
      <dgm:t>
        <a:bodyPr/>
        <a:lstStyle/>
        <a:p>
          <a:endParaRPr lang="en-US"/>
        </a:p>
      </dgm:t>
    </dgm:pt>
    <dgm:pt modelId="{6B0609AB-0AEA-41AD-9FA9-B869F0D88822}">
      <dgm:prSet custT="1"/>
      <dgm:spPr/>
      <dgm:t>
        <a:bodyPr/>
        <a:lstStyle/>
        <a:p>
          <a:pPr>
            <a:buFont typeface="Arial" panose="020B0604020202020204" pitchFamily="34" charset="0"/>
            <a:buChar char="•"/>
          </a:pPr>
          <a:r>
            <a:rPr lang="en-US" sz="2600" dirty="0"/>
            <a:t>This is typically more than the beneficiary would receive for an In-Service Death Benefit.</a:t>
          </a:r>
          <a:endParaRPr lang="en-US" sz="2600" dirty="0">
            <a:solidFill>
              <a:schemeClr val="bg1"/>
            </a:solidFill>
          </a:endParaRPr>
        </a:p>
      </dgm:t>
    </dgm:pt>
    <dgm:pt modelId="{E3C1E023-32F4-4B38-8ADC-21E984017779}" type="parTrans" cxnId="{080B5734-173E-4A05-84AA-A9D4E079B285}">
      <dgm:prSet/>
      <dgm:spPr/>
      <dgm:t>
        <a:bodyPr/>
        <a:lstStyle/>
        <a:p>
          <a:endParaRPr lang="en-US"/>
        </a:p>
      </dgm:t>
    </dgm:pt>
    <dgm:pt modelId="{A307DDF2-AA05-4826-80B7-0866BB92B6B1}" type="sibTrans" cxnId="{080B5734-173E-4A05-84AA-A9D4E079B285}">
      <dgm:prSet/>
      <dgm:spPr/>
      <dgm:t>
        <a:bodyPr/>
        <a:lstStyle/>
        <a:p>
          <a:endParaRPr lang="en-US"/>
        </a:p>
      </dgm:t>
    </dgm:pt>
    <dgm:pt modelId="{2773415A-90D7-4608-A16D-8B55647B08E1}" type="pres">
      <dgm:prSet presAssocID="{D582EE62-0BBB-4DA9-8EBB-413D5F8E6312}" presName="linear" presStyleCnt="0">
        <dgm:presLayoutVars>
          <dgm:animLvl val="lvl"/>
          <dgm:resizeHandles val="exact"/>
        </dgm:presLayoutVars>
      </dgm:prSet>
      <dgm:spPr/>
    </dgm:pt>
    <dgm:pt modelId="{729FA9DD-FB1A-4581-97E6-0DD661A1B35E}" type="pres">
      <dgm:prSet presAssocID="{4D9DA30C-41E8-43F7-AB33-B19BAB4451F7}" presName="parentText" presStyleLbl="node1" presStyleIdx="0" presStyleCnt="2">
        <dgm:presLayoutVars>
          <dgm:chMax val="0"/>
          <dgm:bulletEnabled val="1"/>
        </dgm:presLayoutVars>
      </dgm:prSet>
      <dgm:spPr/>
    </dgm:pt>
    <dgm:pt modelId="{41D3AFFD-17CB-4C82-9E27-3D02C379895A}" type="pres">
      <dgm:prSet presAssocID="{638C875B-2CC5-441A-852F-81C8876AC7E7}" presName="spacer" presStyleCnt="0"/>
      <dgm:spPr/>
    </dgm:pt>
    <dgm:pt modelId="{184D4DC1-C761-409C-BCEF-6546B37E3E46}" type="pres">
      <dgm:prSet presAssocID="{6B0609AB-0AEA-41AD-9FA9-B869F0D88822}" presName="parentText" presStyleLbl="node1" presStyleIdx="1" presStyleCnt="2" custLinFactNeighborY="12998">
        <dgm:presLayoutVars>
          <dgm:chMax val="0"/>
          <dgm:bulletEnabled val="1"/>
        </dgm:presLayoutVars>
      </dgm:prSet>
      <dgm:spPr/>
    </dgm:pt>
  </dgm:ptLst>
  <dgm:cxnLst>
    <dgm:cxn modelId="{A742A917-295A-4D8A-986A-A49DCEC79202}" type="presOf" srcId="{D582EE62-0BBB-4DA9-8EBB-413D5F8E6312}" destId="{2773415A-90D7-4608-A16D-8B55647B08E1}" srcOrd="0" destOrd="0" presId="urn:microsoft.com/office/officeart/2005/8/layout/vList2"/>
    <dgm:cxn modelId="{878F2727-E941-4643-B2A0-D2A3BE385A24}" srcId="{D582EE62-0BBB-4DA9-8EBB-413D5F8E6312}" destId="{4D9DA30C-41E8-43F7-AB33-B19BAB4451F7}" srcOrd="0" destOrd="0" parTransId="{7A1B4331-BB35-4FA1-B449-1D7070984897}" sibTransId="{638C875B-2CC5-441A-852F-81C8876AC7E7}"/>
    <dgm:cxn modelId="{080B5734-173E-4A05-84AA-A9D4E079B285}" srcId="{D582EE62-0BBB-4DA9-8EBB-413D5F8E6312}" destId="{6B0609AB-0AEA-41AD-9FA9-B869F0D88822}" srcOrd="1" destOrd="0" parTransId="{E3C1E023-32F4-4B38-8ADC-21E984017779}" sibTransId="{A307DDF2-AA05-4826-80B7-0866BB92B6B1}"/>
    <dgm:cxn modelId="{D09D8558-CCE9-4B85-9E8E-60D19297E53A}" type="presOf" srcId="{6B0609AB-0AEA-41AD-9FA9-B869F0D88822}" destId="{184D4DC1-C761-409C-BCEF-6546B37E3E46}" srcOrd="0" destOrd="0" presId="urn:microsoft.com/office/officeart/2005/8/layout/vList2"/>
    <dgm:cxn modelId="{DE216599-D2A0-4E0B-ACD9-6C14C3454A07}" type="presOf" srcId="{4D9DA30C-41E8-43F7-AB33-B19BAB4451F7}" destId="{729FA9DD-FB1A-4581-97E6-0DD661A1B35E}" srcOrd="0" destOrd="0" presId="urn:microsoft.com/office/officeart/2005/8/layout/vList2"/>
    <dgm:cxn modelId="{435418DF-7B4C-4568-B88E-8C99A7EF942F}" type="presParOf" srcId="{2773415A-90D7-4608-A16D-8B55647B08E1}" destId="{729FA9DD-FB1A-4581-97E6-0DD661A1B35E}" srcOrd="0" destOrd="0" presId="urn:microsoft.com/office/officeart/2005/8/layout/vList2"/>
    <dgm:cxn modelId="{CF55AC58-B5C8-4F7E-8AD8-CA11CD05529F}" type="presParOf" srcId="{2773415A-90D7-4608-A16D-8B55647B08E1}" destId="{41D3AFFD-17CB-4C82-9E27-3D02C379895A}" srcOrd="1" destOrd="0" presId="urn:microsoft.com/office/officeart/2005/8/layout/vList2"/>
    <dgm:cxn modelId="{E192263A-1540-4B35-BDA5-8017D56093C3}" type="presParOf" srcId="{2773415A-90D7-4608-A16D-8B55647B08E1}" destId="{184D4DC1-C761-409C-BCEF-6546B37E3E4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B0EC3C-DD6C-4495-8728-EE6B64C985F2}" type="doc">
      <dgm:prSet loTypeId="urn:microsoft.com/office/officeart/2005/8/layout/equation2" loCatId="process" qsTypeId="urn:microsoft.com/office/officeart/2005/8/quickstyle/simple4" qsCatId="simple" csTypeId="urn:microsoft.com/office/officeart/2005/8/colors/accent3_2" csCatId="accent3" phldr="1"/>
      <dgm:spPr/>
      <dgm:t>
        <a:bodyPr/>
        <a:lstStyle/>
        <a:p>
          <a:endParaRPr lang="en-US"/>
        </a:p>
      </dgm:t>
    </dgm:pt>
    <dgm:pt modelId="{23F569AF-BF66-4962-9439-C84E758E9CA5}">
      <dgm:prSet custT="1"/>
      <dgm:spPr>
        <a:solidFill>
          <a:schemeClr val="accent1"/>
        </a:solidFill>
      </dgm:spPr>
      <dgm:t>
        <a:bodyPr/>
        <a:lstStyle/>
        <a:p>
          <a:r>
            <a:rPr lang="en-US" sz="1800" dirty="0"/>
            <a:t>In Service Death Benefit $75,000 x 3 = $225,000</a:t>
          </a:r>
        </a:p>
      </dgm:t>
    </dgm:pt>
    <dgm:pt modelId="{47F03566-DCC8-43EA-B5D3-A46D87A69AF3}" type="parTrans" cxnId="{5BA4571C-4713-4FCE-ABCC-9191DCA091D4}">
      <dgm:prSet/>
      <dgm:spPr/>
      <dgm:t>
        <a:bodyPr/>
        <a:lstStyle/>
        <a:p>
          <a:endParaRPr lang="en-US"/>
        </a:p>
      </dgm:t>
    </dgm:pt>
    <dgm:pt modelId="{FB244E3C-4A63-48CE-B1A8-5D27B1A5C9FC}" type="sibTrans" cxnId="{5BA4571C-4713-4FCE-ABCC-9191DCA091D4}">
      <dgm:prSet/>
      <dgm:spPr>
        <a:solidFill>
          <a:schemeClr val="accent6">
            <a:lumMod val="75000"/>
          </a:schemeClr>
        </a:solidFill>
      </dgm:spPr>
      <dgm:t>
        <a:bodyPr/>
        <a:lstStyle/>
        <a:p>
          <a:endParaRPr lang="en-US"/>
        </a:p>
      </dgm:t>
    </dgm:pt>
    <dgm:pt modelId="{897ADBA4-126F-4253-81D8-3B53F40E8A70}">
      <dgm:prSet custT="1"/>
      <dgm:spPr>
        <a:solidFill>
          <a:schemeClr val="accent1"/>
        </a:solidFill>
      </dgm:spPr>
      <dgm:t>
        <a:bodyPr/>
        <a:lstStyle/>
        <a:p>
          <a:r>
            <a:rPr lang="en-US" sz="1800" dirty="0"/>
            <a:t>Contributions$35,000</a:t>
          </a:r>
        </a:p>
      </dgm:t>
    </dgm:pt>
    <dgm:pt modelId="{3101488E-3C61-4866-BB09-A21CDC8E3472}" type="parTrans" cxnId="{30D47BDA-EEFB-4A49-8398-17BE58169A7B}">
      <dgm:prSet/>
      <dgm:spPr/>
      <dgm:t>
        <a:bodyPr/>
        <a:lstStyle/>
        <a:p>
          <a:endParaRPr lang="en-US"/>
        </a:p>
      </dgm:t>
    </dgm:pt>
    <dgm:pt modelId="{BE2B1D8D-C7A0-409B-AC1E-1A2DEB2151A9}" type="sibTrans" cxnId="{30D47BDA-EEFB-4A49-8398-17BE58169A7B}">
      <dgm:prSet/>
      <dgm:spPr>
        <a:solidFill>
          <a:schemeClr val="accent6">
            <a:lumMod val="75000"/>
          </a:schemeClr>
        </a:solidFill>
      </dgm:spPr>
      <dgm:t>
        <a:bodyPr/>
        <a:lstStyle/>
        <a:p>
          <a:endParaRPr lang="en-US"/>
        </a:p>
      </dgm:t>
    </dgm:pt>
    <dgm:pt modelId="{07D8196D-6291-4523-813F-23B022474142}">
      <dgm:prSet custT="1"/>
      <dgm:spPr>
        <a:solidFill>
          <a:schemeClr val="accent1"/>
        </a:solidFill>
      </dgm:spPr>
      <dgm:t>
        <a:bodyPr/>
        <a:lstStyle/>
        <a:p>
          <a:r>
            <a:rPr lang="en-US" sz="3200" dirty="0"/>
            <a:t>Total Payment to Beneficiaries</a:t>
          </a:r>
        </a:p>
        <a:p>
          <a:r>
            <a:rPr lang="en-US" sz="3200" dirty="0"/>
            <a:t> </a:t>
          </a:r>
          <a:r>
            <a:rPr lang="en-US" sz="4000" dirty="0"/>
            <a:t>$260,000</a:t>
          </a:r>
        </a:p>
      </dgm:t>
    </dgm:pt>
    <dgm:pt modelId="{1F074A59-F2DC-40FE-81FD-BF28EB107B63}" type="parTrans" cxnId="{F17D78A1-E5AD-402D-8C35-88461677A0F1}">
      <dgm:prSet/>
      <dgm:spPr/>
      <dgm:t>
        <a:bodyPr/>
        <a:lstStyle/>
        <a:p>
          <a:endParaRPr lang="en-US"/>
        </a:p>
      </dgm:t>
    </dgm:pt>
    <dgm:pt modelId="{6723928D-FD20-428F-A264-5D6AB1195A71}" type="sibTrans" cxnId="{F17D78A1-E5AD-402D-8C35-88461677A0F1}">
      <dgm:prSet/>
      <dgm:spPr/>
      <dgm:t>
        <a:bodyPr/>
        <a:lstStyle/>
        <a:p>
          <a:endParaRPr lang="en-US"/>
        </a:p>
      </dgm:t>
    </dgm:pt>
    <dgm:pt modelId="{BEE1A155-D661-4C0D-91DC-6F60DFE8147F}" type="pres">
      <dgm:prSet presAssocID="{B4B0EC3C-DD6C-4495-8728-EE6B64C985F2}" presName="Name0" presStyleCnt="0">
        <dgm:presLayoutVars>
          <dgm:dir/>
          <dgm:resizeHandles val="exact"/>
        </dgm:presLayoutVars>
      </dgm:prSet>
      <dgm:spPr/>
    </dgm:pt>
    <dgm:pt modelId="{0BADB751-2F16-4321-AE37-17408411046F}" type="pres">
      <dgm:prSet presAssocID="{B4B0EC3C-DD6C-4495-8728-EE6B64C985F2}" presName="vNodes" presStyleCnt="0"/>
      <dgm:spPr/>
    </dgm:pt>
    <dgm:pt modelId="{5F05900A-58E6-4066-B0F3-0A0B54A77D8F}" type="pres">
      <dgm:prSet presAssocID="{23F569AF-BF66-4962-9439-C84E758E9CA5}" presName="node" presStyleLbl="node1" presStyleIdx="0" presStyleCnt="3">
        <dgm:presLayoutVars>
          <dgm:bulletEnabled val="1"/>
        </dgm:presLayoutVars>
      </dgm:prSet>
      <dgm:spPr/>
    </dgm:pt>
    <dgm:pt modelId="{022AF9C8-0DF7-4EFA-98D6-3CAB91E736A1}" type="pres">
      <dgm:prSet presAssocID="{FB244E3C-4A63-48CE-B1A8-5D27B1A5C9FC}" presName="spacerT" presStyleCnt="0"/>
      <dgm:spPr/>
    </dgm:pt>
    <dgm:pt modelId="{D7D09DAE-6454-4A41-8BF6-20CCE061BC82}" type="pres">
      <dgm:prSet presAssocID="{FB244E3C-4A63-48CE-B1A8-5D27B1A5C9FC}" presName="sibTrans" presStyleLbl="sibTrans2D1" presStyleIdx="0" presStyleCnt="2"/>
      <dgm:spPr/>
    </dgm:pt>
    <dgm:pt modelId="{D895F470-9EB2-4477-9801-0E83ABD304C6}" type="pres">
      <dgm:prSet presAssocID="{FB244E3C-4A63-48CE-B1A8-5D27B1A5C9FC}" presName="spacerB" presStyleCnt="0"/>
      <dgm:spPr/>
    </dgm:pt>
    <dgm:pt modelId="{0D06F1DA-6DA1-4CE4-BEC9-53DE69A27A07}" type="pres">
      <dgm:prSet presAssocID="{897ADBA4-126F-4253-81D8-3B53F40E8A70}" presName="node" presStyleLbl="node1" presStyleIdx="1" presStyleCnt="3">
        <dgm:presLayoutVars>
          <dgm:bulletEnabled val="1"/>
        </dgm:presLayoutVars>
      </dgm:prSet>
      <dgm:spPr/>
    </dgm:pt>
    <dgm:pt modelId="{DE61C6D8-9DFA-4CA0-B55C-01D44F367053}" type="pres">
      <dgm:prSet presAssocID="{B4B0EC3C-DD6C-4495-8728-EE6B64C985F2}" presName="sibTransLast" presStyleLbl="sibTrans2D1" presStyleIdx="1" presStyleCnt="2"/>
      <dgm:spPr/>
    </dgm:pt>
    <dgm:pt modelId="{5A56C7FA-4139-4929-8298-0D6D8EDC5F12}" type="pres">
      <dgm:prSet presAssocID="{B4B0EC3C-DD6C-4495-8728-EE6B64C985F2}" presName="connectorText" presStyleLbl="sibTrans2D1" presStyleIdx="1" presStyleCnt="2"/>
      <dgm:spPr/>
    </dgm:pt>
    <dgm:pt modelId="{F413A837-207D-415C-85C4-CAF0EB5F583F}" type="pres">
      <dgm:prSet presAssocID="{B4B0EC3C-DD6C-4495-8728-EE6B64C985F2}" presName="lastNode" presStyleLbl="node1" presStyleIdx="2" presStyleCnt="3">
        <dgm:presLayoutVars>
          <dgm:bulletEnabled val="1"/>
        </dgm:presLayoutVars>
      </dgm:prSet>
      <dgm:spPr/>
    </dgm:pt>
  </dgm:ptLst>
  <dgm:cxnLst>
    <dgm:cxn modelId="{68CD4305-57E2-473B-815D-CD31E1C574CF}" type="presOf" srcId="{BE2B1D8D-C7A0-409B-AC1E-1A2DEB2151A9}" destId="{DE61C6D8-9DFA-4CA0-B55C-01D44F367053}" srcOrd="0" destOrd="0" presId="urn:microsoft.com/office/officeart/2005/8/layout/equation2"/>
    <dgm:cxn modelId="{62589F10-422C-4A19-A552-6291E7D7BDC3}" type="presOf" srcId="{B4B0EC3C-DD6C-4495-8728-EE6B64C985F2}" destId="{BEE1A155-D661-4C0D-91DC-6F60DFE8147F}" srcOrd="0" destOrd="0" presId="urn:microsoft.com/office/officeart/2005/8/layout/equation2"/>
    <dgm:cxn modelId="{5BA4571C-4713-4FCE-ABCC-9191DCA091D4}" srcId="{B4B0EC3C-DD6C-4495-8728-EE6B64C985F2}" destId="{23F569AF-BF66-4962-9439-C84E758E9CA5}" srcOrd="0" destOrd="0" parTransId="{47F03566-DCC8-43EA-B5D3-A46D87A69AF3}" sibTransId="{FB244E3C-4A63-48CE-B1A8-5D27B1A5C9FC}"/>
    <dgm:cxn modelId="{5BAC2C72-9E99-4F10-9A68-10F07C3509DC}" type="presOf" srcId="{07D8196D-6291-4523-813F-23B022474142}" destId="{F413A837-207D-415C-85C4-CAF0EB5F583F}" srcOrd="0" destOrd="0" presId="urn:microsoft.com/office/officeart/2005/8/layout/equation2"/>
    <dgm:cxn modelId="{F17D78A1-E5AD-402D-8C35-88461677A0F1}" srcId="{B4B0EC3C-DD6C-4495-8728-EE6B64C985F2}" destId="{07D8196D-6291-4523-813F-23B022474142}" srcOrd="2" destOrd="0" parTransId="{1F074A59-F2DC-40FE-81FD-BF28EB107B63}" sibTransId="{6723928D-FD20-428F-A264-5D6AB1195A71}"/>
    <dgm:cxn modelId="{7479C1B0-C2C5-4860-A64C-8BEF11CC7066}" type="presOf" srcId="{23F569AF-BF66-4962-9439-C84E758E9CA5}" destId="{5F05900A-58E6-4066-B0F3-0A0B54A77D8F}" srcOrd="0" destOrd="0" presId="urn:microsoft.com/office/officeart/2005/8/layout/equation2"/>
    <dgm:cxn modelId="{D58234C3-C1B3-4467-9F93-83B3DC276BB1}" type="presOf" srcId="{897ADBA4-126F-4253-81D8-3B53F40E8A70}" destId="{0D06F1DA-6DA1-4CE4-BEC9-53DE69A27A07}" srcOrd="0" destOrd="0" presId="urn:microsoft.com/office/officeart/2005/8/layout/equation2"/>
    <dgm:cxn modelId="{30D47BDA-EEFB-4A49-8398-17BE58169A7B}" srcId="{B4B0EC3C-DD6C-4495-8728-EE6B64C985F2}" destId="{897ADBA4-126F-4253-81D8-3B53F40E8A70}" srcOrd="1" destOrd="0" parTransId="{3101488E-3C61-4866-BB09-A21CDC8E3472}" sibTransId="{BE2B1D8D-C7A0-409B-AC1E-1A2DEB2151A9}"/>
    <dgm:cxn modelId="{1BA156EF-4DEF-491C-ABF7-551849C1A4C6}" type="presOf" srcId="{BE2B1D8D-C7A0-409B-AC1E-1A2DEB2151A9}" destId="{5A56C7FA-4139-4929-8298-0D6D8EDC5F12}" srcOrd="1" destOrd="0" presId="urn:microsoft.com/office/officeart/2005/8/layout/equation2"/>
    <dgm:cxn modelId="{644390FE-A6FE-442E-8762-2E476B0F86A0}" type="presOf" srcId="{FB244E3C-4A63-48CE-B1A8-5D27B1A5C9FC}" destId="{D7D09DAE-6454-4A41-8BF6-20CCE061BC82}" srcOrd="0" destOrd="0" presId="urn:microsoft.com/office/officeart/2005/8/layout/equation2"/>
    <dgm:cxn modelId="{3247BB74-D567-42B0-82A8-9F4FD4A17B71}" type="presParOf" srcId="{BEE1A155-D661-4C0D-91DC-6F60DFE8147F}" destId="{0BADB751-2F16-4321-AE37-17408411046F}" srcOrd="0" destOrd="0" presId="urn:microsoft.com/office/officeart/2005/8/layout/equation2"/>
    <dgm:cxn modelId="{FE7293F2-DAB1-4E6C-B0C8-259429F35336}" type="presParOf" srcId="{0BADB751-2F16-4321-AE37-17408411046F}" destId="{5F05900A-58E6-4066-B0F3-0A0B54A77D8F}" srcOrd="0" destOrd="0" presId="urn:microsoft.com/office/officeart/2005/8/layout/equation2"/>
    <dgm:cxn modelId="{2F02D235-C1D8-4FE8-9E07-E5C8AE137FC8}" type="presParOf" srcId="{0BADB751-2F16-4321-AE37-17408411046F}" destId="{022AF9C8-0DF7-4EFA-98D6-3CAB91E736A1}" srcOrd="1" destOrd="0" presId="urn:microsoft.com/office/officeart/2005/8/layout/equation2"/>
    <dgm:cxn modelId="{95A4D8B5-2D8D-484F-A185-E569B54D5167}" type="presParOf" srcId="{0BADB751-2F16-4321-AE37-17408411046F}" destId="{D7D09DAE-6454-4A41-8BF6-20CCE061BC82}" srcOrd="2" destOrd="0" presId="urn:microsoft.com/office/officeart/2005/8/layout/equation2"/>
    <dgm:cxn modelId="{BB34CE5C-9D8E-4C20-97E0-AC48605B9FED}" type="presParOf" srcId="{0BADB751-2F16-4321-AE37-17408411046F}" destId="{D895F470-9EB2-4477-9801-0E83ABD304C6}" srcOrd="3" destOrd="0" presId="urn:microsoft.com/office/officeart/2005/8/layout/equation2"/>
    <dgm:cxn modelId="{16927FBD-6AC5-4444-B5D8-34ECC7181DD7}" type="presParOf" srcId="{0BADB751-2F16-4321-AE37-17408411046F}" destId="{0D06F1DA-6DA1-4CE4-BEC9-53DE69A27A07}" srcOrd="4" destOrd="0" presId="urn:microsoft.com/office/officeart/2005/8/layout/equation2"/>
    <dgm:cxn modelId="{F94626CF-509C-40A2-9045-CFB987686201}" type="presParOf" srcId="{BEE1A155-D661-4C0D-91DC-6F60DFE8147F}" destId="{DE61C6D8-9DFA-4CA0-B55C-01D44F367053}" srcOrd="1" destOrd="0" presId="urn:microsoft.com/office/officeart/2005/8/layout/equation2"/>
    <dgm:cxn modelId="{EA93E277-BE89-49AB-A63D-D94F8FF2B0F4}" type="presParOf" srcId="{DE61C6D8-9DFA-4CA0-B55C-01D44F367053}" destId="{5A56C7FA-4139-4929-8298-0D6D8EDC5F12}" srcOrd="0" destOrd="0" presId="urn:microsoft.com/office/officeart/2005/8/layout/equation2"/>
    <dgm:cxn modelId="{E5B30742-42FC-4764-AD21-85457AED7F9C}" type="presParOf" srcId="{BEE1A155-D661-4C0D-91DC-6F60DFE8147F}" destId="{F413A837-207D-415C-85C4-CAF0EB5F583F}"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B0EC3C-DD6C-4495-8728-EE6B64C985F2}" type="doc">
      <dgm:prSet loTypeId="urn:microsoft.com/office/officeart/2005/8/layout/equation2" loCatId="process" qsTypeId="urn:microsoft.com/office/officeart/2005/8/quickstyle/simple2" qsCatId="simple" csTypeId="urn:microsoft.com/office/officeart/2005/8/colors/accent1_2" csCatId="accent1" phldr="1"/>
      <dgm:spPr/>
      <dgm:t>
        <a:bodyPr/>
        <a:lstStyle/>
        <a:p>
          <a:endParaRPr lang="en-US"/>
        </a:p>
      </dgm:t>
    </dgm:pt>
    <dgm:pt modelId="{23F569AF-BF66-4962-9439-C84E758E9CA5}">
      <dgm:prSet/>
      <dgm:spPr/>
      <dgm:t>
        <a:bodyPr/>
        <a:lstStyle/>
        <a:p>
          <a:r>
            <a:rPr lang="en-US" dirty="0"/>
            <a:t>Largest Non-Declining Lump Sum</a:t>
          </a:r>
        </a:p>
        <a:p>
          <a:r>
            <a:rPr lang="en-US" dirty="0"/>
            <a:t>=$300,000</a:t>
          </a:r>
        </a:p>
      </dgm:t>
    </dgm:pt>
    <dgm:pt modelId="{47F03566-DCC8-43EA-B5D3-A46D87A69AF3}" type="parTrans" cxnId="{5BA4571C-4713-4FCE-ABCC-9191DCA091D4}">
      <dgm:prSet/>
      <dgm:spPr/>
      <dgm:t>
        <a:bodyPr/>
        <a:lstStyle/>
        <a:p>
          <a:endParaRPr lang="en-US"/>
        </a:p>
      </dgm:t>
    </dgm:pt>
    <dgm:pt modelId="{FB244E3C-4A63-48CE-B1A8-5D27B1A5C9FC}" type="sibTrans" cxnId="{5BA4571C-4713-4FCE-ABCC-9191DCA091D4}">
      <dgm:prSet/>
      <dgm:spPr>
        <a:solidFill>
          <a:schemeClr val="accent6">
            <a:lumMod val="75000"/>
          </a:schemeClr>
        </a:solidFill>
      </dgm:spPr>
      <dgm:t>
        <a:bodyPr/>
        <a:lstStyle/>
        <a:p>
          <a:endParaRPr lang="en-US"/>
        </a:p>
      </dgm:t>
    </dgm:pt>
    <dgm:pt modelId="{33074213-A33F-4C5B-9F7F-C11602C82137}">
      <dgm:prSet/>
      <dgm:spPr/>
      <dgm:t>
        <a:bodyPr/>
        <a:lstStyle/>
        <a:p>
          <a:r>
            <a:rPr lang="en-US" dirty="0"/>
            <a:t>50%</a:t>
          </a:r>
        </a:p>
        <a:p>
          <a:r>
            <a:rPr lang="en-US" dirty="0"/>
            <a:t> In Service Death Benefit</a:t>
          </a:r>
        </a:p>
        <a:p>
          <a:r>
            <a:rPr lang="en-US" dirty="0"/>
            <a:t>=$112,500</a:t>
          </a:r>
        </a:p>
      </dgm:t>
    </dgm:pt>
    <dgm:pt modelId="{469472E3-0677-41CA-A539-3DAAF0E818F5}" type="parTrans" cxnId="{15AB2855-BC33-4A5A-8ADF-E51746EBA13C}">
      <dgm:prSet/>
      <dgm:spPr/>
      <dgm:t>
        <a:bodyPr/>
        <a:lstStyle/>
        <a:p>
          <a:endParaRPr lang="en-US"/>
        </a:p>
      </dgm:t>
    </dgm:pt>
    <dgm:pt modelId="{2510F04D-C6A9-4356-A6AE-58DBFD323A53}" type="sibTrans" cxnId="{15AB2855-BC33-4A5A-8ADF-E51746EBA13C}">
      <dgm:prSet/>
      <dgm:spPr>
        <a:solidFill>
          <a:schemeClr val="accent6">
            <a:lumMod val="75000"/>
          </a:schemeClr>
        </a:solidFill>
      </dgm:spPr>
      <dgm:t>
        <a:bodyPr/>
        <a:lstStyle/>
        <a:p>
          <a:endParaRPr lang="en-US"/>
        </a:p>
      </dgm:t>
    </dgm:pt>
    <dgm:pt modelId="{83AF4F6A-14CB-4AA7-B05D-10C4726284B8}">
      <dgm:prSet custT="1"/>
      <dgm:spPr/>
      <dgm:t>
        <a:bodyPr/>
        <a:lstStyle/>
        <a:p>
          <a:r>
            <a:rPr lang="en-US" sz="3200" dirty="0"/>
            <a:t>Total Payment to Beneficiaries</a:t>
          </a:r>
        </a:p>
        <a:p>
          <a:r>
            <a:rPr lang="en-US" sz="3200" dirty="0"/>
            <a:t> </a:t>
          </a:r>
          <a:r>
            <a:rPr lang="en-US" sz="4000" dirty="0"/>
            <a:t>=$412,000</a:t>
          </a:r>
        </a:p>
      </dgm:t>
    </dgm:pt>
    <dgm:pt modelId="{80487344-B49C-4946-986E-47A5851F90E4}" type="parTrans" cxnId="{0E5820E4-200B-496A-A488-B34CE2FECFFC}">
      <dgm:prSet/>
      <dgm:spPr/>
      <dgm:t>
        <a:bodyPr/>
        <a:lstStyle/>
        <a:p>
          <a:endParaRPr lang="en-US"/>
        </a:p>
      </dgm:t>
    </dgm:pt>
    <dgm:pt modelId="{E175593D-3FBE-4A14-8FCB-35742A4D4F85}" type="sibTrans" cxnId="{0E5820E4-200B-496A-A488-B34CE2FECFFC}">
      <dgm:prSet/>
      <dgm:spPr/>
      <dgm:t>
        <a:bodyPr/>
        <a:lstStyle/>
        <a:p>
          <a:endParaRPr lang="en-US"/>
        </a:p>
      </dgm:t>
    </dgm:pt>
    <dgm:pt modelId="{B10DB2EA-4B09-41CB-B96F-DA685DBBDAC9}" type="pres">
      <dgm:prSet presAssocID="{B4B0EC3C-DD6C-4495-8728-EE6B64C985F2}" presName="Name0" presStyleCnt="0">
        <dgm:presLayoutVars>
          <dgm:dir/>
          <dgm:resizeHandles val="exact"/>
        </dgm:presLayoutVars>
      </dgm:prSet>
      <dgm:spPr/>
    </dgm:pt>
    <dgm:pt modelId="{997F3029-C19E-4F31-AB80-2018F722404A}" type="pres">
      <dgm:prSet presAssocID="{B4B0EC3C-DD6C-4495-8728-EE6B64C985F2}" presName="vNodes" presStyleCnt="0"/>
      <dgm:spPr/>
    </dgm:pt>
    <dgm:pt modelId="{871A82D3-915A-4CB1-A0E4-1D1B5AF45621}" type="pres">
      <dgm:prSet presAssocID="{23F569AF-BF66-4962-9439-C84E758E9CA5}" presName="node" presStyleLbl="node1" presStyleIdx="0" presStyleCnt="3">
        <dgm:presLayoutVars>
          <dgm:bulletEnabled val="1"/>
        </dgm:presLayoutVars>
      </dgm:prSet>
      <dgm:spPr/>
    </dgm:pt>
    <dgm:pt modelId="{0A99E8C8-D3E5-4063-9111-D1C700C3E30C}" type="pres">
      <dgm:prSet presAssocID="{FB244E3C-4A63-48CE-B1A8-5D27B1A5C9FC}" presName="spacerT" presStyleCnt="0"/>
      <dgm:spPr/>
    </dgm:pt>
    <dgm:pt modelId="{6D6927CC-18D3-43F7-BB8A-ED0D804981B8}" type="pres">
      <dgm:prSet presAssocID="{FB244E3C-4A63-48CE-B1A8-5D27B1A5C9FC}" presName="sibTrans" presStyleLbl="sibTrans2D1" presStyleIdx="0" presStyleCnt="2"/>
      <dgm:spPr/>
    </dgm:pt>
    <dgm:pt modelId="{98680F4D-2155-40BA-BA7C-F481D0833D86}" type="pres">
      <dgm:prSet presAssocID="{FB244E3C-4A63-48CE-B1A8-5D27B1A5C9FC}" presName="spacerB" presStyleCnt="0"/>
      <dgm:spPr/>
    </dgm:pt>
    <dgm:pt modelId="{2063982F-AA31-414A-BBEA-9C4F2B4326F2}" type="pres">
      <dgm:prSet presAssocID="{33074213-A33F-4C5B-9F7F-C11602C82137}" presName="node" presStyleLbl="node1" presStyleIdx="1" presStyleCnt="3">
        <dgm:presLayoutVars>
          <dgm:bulletEnabled val="1"/>
        </dgm:presLayoutVars>
      </dgm:prSet>
      <dgm:spPr/>
    </dgm:pt>
    <dgm:pt modelId="{95CDAE23-9B98-4CFD-9469-3BFFD27777D1}" type="pres">
      <dgm:prSet presAssocID="{B4B0EC3C-DD6C-4495-8728-EE6B64C985F2}" presName="sibTransLast" presStyleLbl="sibTrans2D1" presStyleIdx="1" presStyleCnt="2"/>
      <dgm:spPr/>
    </dgm:pt>
    <dgm:pt modelId="{DCA54CE5-26E0-4F7A-8846-15E7AAEB45BE}" type="pres">
      <dgm:prSet presAssocID="{B4B0EC3C-DD6C-4495-8728-EE6B64C985F2}" presName="connectorText" presStyleLbl="sibTrans2D1" presStyleIdx="1" presStyleCnt="2"/>
      <dgm:spPr/>
    </dgm:pt>
    <dgm:pt modelId="{1CFB7A7F-997D-4803-8ED6-10DC3399C76D}" type="pres">
      <dgm:prSet presAssocID="{B4B0EC3C-DD6C-4495-8728-EE6B64C985F2}" presName="lastNode" presStyleLbl="node1" presStyleIdx="2" presStyleCnt="3">
        <dgm:presLayoutVars>
          <dgm:bulletEnabled val="1"/>
        </dgm:presLayoutVars>
      </dgm:prSet>
      <dgm:spPr/>
    </dgm:pt>
  </dgm:ptLst>
  <dgm:cxnLst>
    <dgm:cxn modelId="{AC09330E-BD78-408F-A600-C8ABD94F4A20}" type="presOf" srcId="{23F569AF-BF66-4962-9439-C84E758E9CA5}" destId="{871A82D3-915A-4CB1-A0E4-1D1B5AF45621}" srcOrd="0" destOrd="0" presId="urn:microsoft.com/office/officeart/2005/8/layout/equation2"/>
    <dgm:cxn modelId="{5BA4571C-4713-4FCE-ABCC-9191DCA091D4}" srcId="{B4B0EC3C-DD6C-4495-8728-EE6B64C985F2}" destId="{23F569AF-BF66-4962-9439-C84E758E9CA5}" srcOrd="0" destOrd="0" parTransId="{47F03566-DCC8-43EA-B5D3-A46D87A69AF3}" sibTransId="{FB244E3C-4A63-48CE-B1A8-5D27B1A5C9FC}"/>
    <dgm:cxn modelId="{9D47983B-8F53-420A-9F8F-4325952A84D8}" type="presOf" srcId="{33074213-A33F-4C5B-9F7F-C11602C82137}" destId="{2063982F-AA31-414A-BBEA-9C4F2B4326F2}" srcOrd="0" destOrd="0" presId="urn:microsoft.com/office/officeart/2005/8/layout/equation2"/>
    <dgm:cxn modelId="{EAC27C3C-B785-4F8E-B973-F8F74BC4F24A}" type="presOf" srcId="{FB244E3C-4A63-48CE-B1A8-5D27B1A5C9FC}" destId="{6D6927CC-18D3-43F7-BB8A-ED0D804981B8}" srcOrd="0" destOrd="0" presId="urn:microsoft.com/office/officeart/2005/8/layout/equation2"/>
    <dgm:cxn modelId="{F3BF8C69-2BEB-46DE-8BC9-6AB5A2FEB89E}" type="presOf" srcId="{2510F04D-C6A9-4356-A6AE-58DBFD323A53}" destId="{DCA54CE5-26E0-4F7A-8846-15E7AAEB45BE}" srcOrd="1" destOrd="0" presId="urn:microsoft.com/office/officeart/2005/8/layout/equation2"/>
    <dgm:cxn modelId="{15AB2855-BC33-4A5A-8ADF-E51746EBA13C}" srcId="{B4B0EC3C-DD6C-4495-8728-EE6B64C985F2}" destId="{33074213-A33F-4C5B-9F7F-C11602C82137}" srcOrd="1" destOrd="0" parTransId="{469472E3-0677-41CA-A539-3DAAF0E818F5}" sibTransId="{2510F04D-C6A9-4356-A6AE-58DBFD323A53}"/>
    <dgm:cxn modelId="{7A8167B3-4A2E-47FC-B3B8-BFBB9CA8BB2B}" type="presOf" srcId="{B4B0EC3C-DD6C-4495-8728-EE6B64C985F2}" destId="{B10DB2EA-4B09-41CB-B96F-DA685DBBDAC9}" srcOrd="0" destOrd="0" presId="urn:microsoft.com/office/officeart/2005/8/layout/equation2"/>
    <dgm:cxn modelId="{8198BAD4-A876-4F8B-B185-B1DEAA7F34BD}" type="presOf" srcId="{2510F04D-C6A9-4356-A6AE-58DBFD323A53}" destId="{95CDAE23-9B98-4CFD-9469-3BFFD27777D1}" srcOrd="0" destOrd="0" presId="urn:microsoft.com/office/officeart/2005/8/layout/equation2"/>
    <dgm:cxn modelId="{0E5820E4-200B-496A-A488-B34CE2FECFFC}" srcId="{B4B0EC3C-DD6C-4495-8728-EE6B64C985F2}" destId="{83AF4F6A-14CB-4AA7-B05D-10C4726284B8}" srcOrd="2" destOrd="0" parTransId="{80487344-B49C-4946-986E-47A5851F90E4}" sibTransId="{E175593D-3FBE-4A14-8FCB-35742A4D4F85}"/>
    <dgm:cxn modelId="{AC83AEF4-1696-4C30-BDE4-E5391E4F22E5}" type="presOf" srcId="{83AF4F6A-14CB-4AA7-B05D-10C4726284B8}" destId="{1CFB7A7F-997D-4803-8ED6-10DC3399C76D}" srcOrd="0" destOrd="0" presId="urn:microsoft.com/office/officeart/2005/8/layout/equation2"/>
    <dgm:cxn modelId="{1C03B52E-9932-4479-9698-AC9510810DA4}" type="presParOf" srcId="{B10DB2EA-4B09-41CB-B96F-DA685DBBDAC9}" destId="{997F3029-C19E-4F31-AB80-2018F722404A}" srcOrd="0" destOrd="0" presId="urn:microsoft.com/office/officeart/2005/8/layout/equation2"/>
    <dgm:cxn modelId="{ED58DCF0-1E06-4C2F-AD66-74A16EAB406B}" type="presParOf" srcId="{997F3029-C19E-4F31-AB80-2018F722404A}" destId="{871A82D3-915A-4CB1-A0E4-1D1B5AF45621}" srcOrd="0" destOrd="0" presId="urn:microsoft.com/office/officeart/2005/8/layout/equation2"/>
    <dgm:cxn modelId="{4B90427D-AF5F-4977-AC51-EA0BF2B672FA}" type="presParOf" srcId="{997F3029-C19E-4F31-AB80-2018F722404A}" destId="{0A99E8C8-D3E5-4063-9111-D1C700C3E30C}" srcOrd="1" destOrd="0" presId="urn:microsoft.com/office/officeart/2005/8/layout/equation2"/>
    <dgm:cxn modelId="{4F78E492-CA2E-4B71-94E0-C5E909364018}" type="presParOf" srcId="{997F3029-C19E-4F31-AB80-2018F722404A}" destId="{6D6927CC-18D3-43F7-BB8A-ED0D804981B8}" srcOrd="2" destOrd="0" presId="urn:microsoft.com/office/officeart/2005/8/layout/equation2"/>
    <dgm:cxn modelId="{CE24A283-6A40-45D4-AE00-7421FC2BF096}" type="presParOf" srcId="{997F3029-C19E-4F31-AB80-2018F722404A}" destId="{98680F4D-2155-40BA-BA7C-F481D0833D86}" srcOrd="3" destOrd="0" presId="urn:microsoft.com/office/officeart/2005/8/layout/equation2"/>
    <dgm:cxn modelId="{1196FCC9-1FB5-4807-A712-8BC09869EF88}" type="presParOf" srcId="{997F3029-C19E-4F31-AB80-2018F722404A}" destId="{2063982F-AA31-414A-BBEA-9C4F2B4326F2}" srcOrd="4" destOrd="0" presId="urn:microsoft.com/office/officeart/2005/8/layout/equation2"/>
    <dgm:cxn modelId="{045FBF7C-DDA2-4B65-B3F4-F891A1C00E79}" type="presParOf" srcId="{B10DB2EA-4B09-41CB-B96F-DA685DBBDAC9}" destId="{95CDAE23-9B98-4CFD-9469-3BFFD27777D1}" srcOrd="1" destOrd="0" presId="urn:microsoft.com/office/officeart/2005/8/layout/equation2"/>
    <dgm:cxn modelId="{15B01335-653E-4024-85FE-6431CCC7A23F}" type="presParOf" srcId="{95CDAE23-9B98-4CFD-9469-3BFFD27777D1}" destId="{DCA54CE5-26E0-4F7A-8846-15E7AAEB45BE}" srcOrd="0" destOrd="0" presId="urn:microsoft.com/office/officeart/2005/8/layout/equation2"/>
    <dgm:cxn modelId="{1D3FF836-9F0D-452E-92E1-8E6BEF645E2E}" type="presParOf" srcId="{B10DB2EA-4B09-41CB-B96F-DA685DBBDAC9}" destId="{1CFB7A7F-997D-4803-8ED6-10DC3399C76D}"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CD472-DBE9-4AF8-B062-F7BFD659ABB8}">
      <dsp:nvSpPr>
        <dsp:cNvPr id="0" name=""/>
        <dsp:cNvSpPr/>
      </dsp:nvSpPr>
      <dsp:spPr>
        <a:xfrm>
          <a:off x="0" y="103313"/>
          <a:ext cx="10682796" cy="77951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Have an active membership with at least 10 years of NYS service credit*</a:t>
          </a:r>
        </a:p>
      </dsp:txBody>
      <dsp:txXfrm>
        <a:off x="38053" y="141366"/>
        <a:ext cx="10606690" cy="703406"/>
      </dsp:txXfrm>
    </dsp:sp>
    <dsp:sp modelId="{729FA9DD-FB1A-4581-97E6-0DD661A1B35E}">
      <dsp:nvSpPr>
        <dsp:cNvPr id="0" name=""/>
        <dsp:cNvSpPr/>
      </dsp:nvSpPr>
      <dsp:spPr>
        <a:xfrm>
          <a:off x="0" y="942706"/>
          <a:ext cx="10682796" cy="77951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rPr>
            <a:t>Be totally and permanently incapacitated from all further gainful employment at the time you cease teaching</a:t>
          </a:r>
        </a:p>
      </dsp:txBody>
      <dsp:txXfrm>
        <a:off x="38053" y="980759"/>
        <a:ext cx="10606690" cy="703406"/>
      </dsp:txXfrm>
    </dsp:sp>
    <dsp:sp modelId="{184D4DC1-C761-409C-BCEF-6546B37E3E46}">
      <dsp:nvSpPr>
        <dsp:cNvPr id="0" name=""/>
        <dsp:cNvSpPr/>
      </dsp:nvSpPr>
      <dsp:spPr>
        <a:xfrm>
          <a:off x="0" y="1787306"/>
          <a:ext cx="10682796" cy="77951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solidFill>
                <a:schemeClr val="bg1"/>
              </a:solidFill>
            </a:rPr>
            <a:t>Continue to be disabled from all gainful employment</a:t>
          </a:r>
        </a:p>
      </dsp:txBody>
      <dsp:txXfrm>
        <a:off x="38053" y="1825359"/>
        <a:ext cx="10606690" cy="703406"/>
      </dsp:txXfrm>
    </dsp:sp>
    <dsp:sp modelId="{6C58DEDC-2B81-4CAF-A6FC-D533BC18752E}">
      <dsp:nvSpPr>
        <dsp:cNvPr id="0" name=""/>
        <dsp:cNvSpPr/>
      </dsp:nvSpPr>
      <dsp:spPr>
        <a:xfrm>
          <a:off x="0" y="2616931"/>
          <a:ext cx="10682796" cy="77951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solidFill>
                <a:schemeClr val="bg1"/>
              </a:solidFill>
            </a:rPr>
            <a:t>Apply for disability retirement </a:t>
          </a:r>
          <a:r>
            <a:rPr lang="en-US" sz="2000" b="1" kern="1200" dirty="0">
              <a:solidFill>
                <a:schemeClr val="bg1"/>
              </a:solidFill>
            </a:rPr>
            <a:t>within one year of leaving payroll </a:t>
          </a:r>
          <a:r>
            <a:rPr lang="en-US" sz="2000" kern="1200" dirty="0">
              <a:solidFill>
                <a:schemeClr val="bg1"/>
              </a:solidFill>
            </a:rPr>
            <a:t>(If you are on a medical leave without pay, you may file within a year of the date your medical leave ends)</a:t>
          </a:r>
        </a:p>
      </dsp:txBody>
      <dsp:txXfrm>
        <a:off x="38053" y="2654984"/>
        <a:ext cx="10606690" cy="703406"/>
      </dsp:txXfrm>
    </dsp:sp>
    <dsp:sp modelId="{071652A7-9F48-4F27-8705-1D912F4B1A2D}">
      <dsp:nvSpPr>
        <dsp:cNvPr id="0" name=""/>
        <dsp:cNvSpPr/>
      </dsp:nvSpPr>
      <dsp:spPr>
        <a:xfrm>
          <a:off x="0" y="3454044"/>
          <a:ext cx="10682796" cy="77951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US" sz="2000" kern="1200" dirty="0">
              <a:solidFill>
                <a:schemeClr val="bg1"/>
              </a:solidFill>
            </a:rPr>
            <a:t>Have the NYSTRS Medical &amp; Retirement Boards approve your retirement.</a:t>
          </a:r>
        </a:p>
      </dsp:txBody>
      <dsp:txXfrm>
        <a:off x="38053" y="3492097"/>
        <a:ext cx="10606690" cy="7034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CE1D6-0878-4E12-8858-FDD8F0A89934}">
      <dsp:nvSpPr>
        <dsp:cNvPr id="0" name=""/>
        <dsp:cNvSpPr/>
      </dsp:nvSpPr>
      <dsp:spPr>
        <a:xfrm rot="16200000">
          <a:off x="446" y="42053"/>
          <a:ext cx="5118206" cy="5118206"/>
        </a:xfrm>
        <a:prstGeom prst="up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sz="3200" kern="1200" dirty="0">
              <a:ea typeface="Tahoma" panose="020B0604030504040204" pitchFamily="34" charset="0"/>
              <a:cs typeface="Tahoma" panose="020B0604030504040204" pitchFamily="34" charset="0"/>
            </a:rPr>
            <a:t>Withdraw</a:t>
          </a:r>
          <a:r>
            <a:rPr lang="en-US" sz="2800" kern="1200" dirty="0">
              <a:ea typeface="Tahoma" panose="020B0604030504040204" pitchFamily="34" charset="0"/>
              <a:cs typeface="Tahoma" panose="020B0604030504040204" pitchFamily="34" charset="0"/>
            </a:rPr>
            <a:t> </a:t>
          </a:r>
          <a:endParaRPr lang="en-US" sz="2800" kern="1200" dirty="0"/>
        </a:p>
      </dsp:txBody>
      <dsp:txXfrm rot="5400000">
        <a:off x="896133" y="1321603"/>
        <a:ext cx="4222520" cy="2559103"/>
      </dsp:txXfrm>
    </dsp:sp>
    <dsp:sp modelId="{1478968A-0401-4917-A116-F7447A8352CE}">
      <dsp:nvSpPr>
        <dsp:cNvPr id="0" name=""/>
        <dsp:cNvSpPr/>
      </dsp:nvSpPr>
      <dsp:spPr>
        <a:xfrm rot="5400000">
          <a:off x="5632204" y="42053"/>
          <a:ext cx="5118206" cy="5118206"/>
        </a:xfrm>
        <a:prstGeom prst="upArrow">
          <a:avLst>
            <a:gd name="adj1" fmla="val 50000"/>
            <a:gd name="adj2" fmla="val 35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Font typeface="Arial" panose="020B0604020202020204" pitchFamily="34" charset="0"/>
            <a:buNone/>
          </a:pPr>
          <a:r>
            <a:rPr lang="en-US" altLang="en-US" sz="3200" kern="1200" dirty="0">
              <a:ea typeface="Tahoma" panose="020B0604030504040204" pitchFamily="34" charset="0"/>
              <a:cs typeface="Tahoma" panose="020B0604030504040204" pitchFamily="34" charset="0"/>
            </a:rPr>
            <a:t>Pursue Disability Retirement</a:t>
          </a:r>
        </a:p>
      </dsp:txBody>
      <dsp:txXfrm rot="-5400000">
        <a:off x="5632205" y="1321605"/>
        <a:ext cx="4222520" cy="25591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D8C05-0FB4-4D4C-979D-3DBC6A74EED4}">
      <dsp:nvSpPr>
        <dsp:cNvPr id="0" name=""/>
        <dsp:cNvSpPr/>
      </dsp:nvSpPr>
      <dsp:spPr>
        <a:xfrm>
          <a:off x="2847" y="1080756"/>
          <a:ext cx="2490385" cy="249038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054" tIns="22860" rIns="137054" bIns="22860" numCol="1" spcCol="1270" anchor="ctr" anchorCtr="0">
          <a:noAutofit/>
        </a:bodyPr>
        <a:lstStyle/>
        <a:p>
          <a:pPr marL="0" lvl="0" indent="0" algn="ctr" defTabSz="800100">
            <a:lnSpc>
              <a:spcPct val="90000"/>
            </a:lnSpc>
            <a:spcBef>
              <a:spcPct val="0"/>
            </a:spcBef>
            <a:spcAft>
              <a:spcPct val="35000"/>
            </a:spcAft>
            <a:buNone/>
          </a:pPr>
          <a:r>
            <a:rPr lang="en-US" sz="1800" kern="1200" dirty="0"/>
            <a:t>Service </a:t>
          </a:r>
        </a:p>
        <a:p>
          <a:pPr marL="0" lvl="0" indent="0" algn="ctr" defTabSz="800100">
            <a:lnSpc>
              <a:spcPct val="90000"/>
            </a:lnSpc>
            <a:spcBef>
              <a:spcPct val="0"/>
            </a:spcBef>
            <a:spcAft>
              <a:spcPct val="35000"/>
            </a:spcAft>
            <a:buNone/>
          </a:pPr>
          <a:r>
            <a:rPr lang="en-US" sz="1800" kern="1200" dirty="0"/>
            <a:t>(Up to 3 years) </a:t>
          </a:r>
        </a:p>
        <a:p>
          <a:pPr marL="0" lvl="0" indent="0" algn="ctr" defTabSz="800100">
            <a:lnSpc>
              <a:spcPct val="90000"/>
            </a:lnSpc>
            <a:spcBef>
              <a:spcPct val="0"/>
            </a:spcBef>
            <a:spcAft>
              <a:spcPct val="35000"/>
            </a:spcAft>
            <a:buNone/>
          </a:pPr>
          <a:r>
            <a:rPr lang="en-US" sz="1800" kern="1200" dirty="0"/>
            <a:t>X Final Salary*</a:t>
          </a:r>
        </a:p>
      </dsp:txBody>
      <dsp:txXfrm>
        <a:off x="367555" y="1445464"/>
        <a:ext cx="1760969" cy="1760969"/>
      </dsp:txXfrm>
    </dsp:sp>
    <dsp:sp modelId="{926948B7-C6EB-490F-AFA4-3FF53231405D}">
      <dsp:nvSpPr>
        <dsp:cNvPr id="0" name=""/>
        <dsp:cNvSpPr/>
      </dsp:nvSpPr>
      <dsp:spPr>
        <a:xfrm>
          <a:off x="2071855" y="1099882"/>
          <a:ext cx="2490385" cy="249038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054" tIns="22860" rIns="137054" bIns="22860" numCol="1" spcCol="1270" anchor="ctr" anchorCtr="0">
          <a:noAutofit/>
        </a:bodyPr>
        <a:lstStyle/>
        <a:p>
          <a:pPr marL="0" lvl="0" indent="0" algn="ctr" defTabSz="800100">
            <a:lnSpc>
              <a:spcPct val="90000"/>
            </a:lnSpc>
            <a:spcBef>
              <a:spcPct val="0"/>
            </a:spcBef>
            <a:spcAft>
              <a:spcPct val="35000"/>
            </a:spcAft>
            <a:buNone/>
          </a:pPr>
          <a:r>
            <a:rPr lang="en-US" sz="1800" kern="1200" dirty="0"/>
            <a:t>Lump sum reduced 4% </a:t>
          </a:r>
        </a:p>
        <a:p>
          <a:pPr marL="0" lvl="0" indent="0" algn="ctr" defTabSz="800100">
            <a:lnSpc>
              <a:spcPct val="90000"/>
            </a:lnSpc>
            <a:spcBef>
              <a:spcPct val="0"/>
            </a:spcBef>
            <a:spcAft>
              <a:spcPct val="35000"/>
            </a:spcAft>
            <a:buNone/>
          </a:pPr>
          <a:r>
            <a:rPr lang="en-US" sz="1800" kern="1200" dirty="0"/>
            <a:t>per year </a:t>
          </a:r>
        </a:p>
        <a:p>
          <a:pPr marL="0" lvl="0" indent="0" algn="ctr" defTabSz="800100">
            <a:lnSpc>
              <a:spcPct val="90000"/>
            </a:lnSpc>
            <a:spcBef>
              <a:spcPct val="0"/>
            </a:spcBef>
            <a:spcAft>
              <a:spcPct val="35000"/>
            </a:spcAft>
            <a:buNone/>
          </a:pPr>
          <a:r>
            <a:rPr lang="en-US" sz="1800" kern="1200" dirty="0"/>
            <a:t>62 for Tier 2-5   63 for Tier 6 </a:t>
          </a:r>
        </a:p>
      </dsp:txBody>
      <dsp:txXfrm>
        <a:off x="2436563" y="1464590"/>
        <a:ext cx="1760969" cy="1760969"/>
      </dsp:txXfrm>
    </dsp:sp>
    <dsp:sp modelId="{999E6DD5-5CD4-4E1A-AF97-21222FA940BA}">
      <dsp:nvSpPr>
        <dsp:cNvPr id="0" name=""/>
        <dsp:cNvSpPr/>
      </dsp:nvSpPr>
      <dsp:spPr>
        <a:xfrm>
          <a:off x="3987465" y="1080756"/>
          <a:ext cx="2490385" cy="249038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054" tIns="22860" rIns="137054" bIns="22860" numCol="1" spcCol="1270" anchor="ctr" anchorCtr="0">
          <a:noAutofit/>
        </a:bodyPr>
        <a:lstStyle/>
        <a:p>
          <a:pPr marL="0" lvl="0" indent="0" algn="ctr" defTabSz="800100">
            <a:lnSpc>
              <a:spcPct val="90000"/>
            </a:lnSpc>
            <a:spcBef>
              <a:spcPct val="0"/>
            </a:spcBef>
            <a:spcAft>
              <a:spcPct val="35000"/>
            </a:spcAft>
            <a:buNone/>
          </a:pPr>
          <a:r>
            <a:rPr lang="en-US" sz="1800" kern="1200" dirty="0"/>
            <a:t>Maximum Reduction of 40%</a:t>
          </a:r>
        </a:p>
      </dsp:txBody>
      <dsp:txXfrm>
        <a:off x="4352173" y="1445464"/>
        <a:ext cx="1760969" cy="176096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37908-5B1C-44C7-BFD9-ECAEBACEF8EA}">
      <dsp:nvSpPr>
        <dsp:cNvPr id="0" name=""/>
        <dsp:cNvSpPr/>
      </dsp:nvSpPr>
      <dsp:spPr>
        <a:xfrm>
          <a:off x="0" y="14257"/>
          <a:ext cx="7415504" cy="1069087"/>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0" kern="1200" dirty="0"/>
            <a:t>Review your beneficiary information and file a new form as needed. </a:t>
          </a:r>
          <a:endParaRPr lang="en-US" sz="2000" kern="1200" dirty="0"/>
        </a:p>
      </dsp:txBody>
      <dsp:txXfrm>
        <a:off x="52189" y="66446"/>
        <a:ext cx="7311126" cy="964709"/>
      </dsp:txXfrm>
    </dsp:sp>
    <dsp:sp modelId="{D74CEBCF-6EB5-40BB-9BA9-F9C348B4A751}">
      <dsp:nvSpPr>
        <dsp:cNvPr id="0" name=""/>
        <dsp:cNvSpPr/>
      </dsp:nvSpPr>
      <dsp:spPr>
        <a:xfrm>
          <a:off x="0" y="1097745"/>
          <a:ext cx="7415504" cy="1069087"/>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0" kern="1200" dirty="0"/>
            <a:t>You may list primary and contingent beneficiaries.</a:t>
          </a:r>
          <a:endParaRPr lang="en-US" sz="2000" kern="1200" dirty="0"/>
        </a:p>
      </dsp:txBody>
      <dsp:txXfrm>
        <a:off x="52189" y="1149934"/>
        <a:ext cx="7311126" cy="964709"/>
      </dsp:txXfrm>
    </dsp:sp>
    <dsp:sp modelId="{A88E247B-002A-4872-8BE9-55DCEAD5E640}">
      <dsp:nvSpPr>
        <dsp:cNvPr id="0" name=""/>
        <dsp:cNvSpPr/>
      </dsp:nvSpPr>
      <dsp:spPr>
        <a:xfrm>
          <a:off x="0" y="2181232"/>
          <a:ext cx="7415504" cy="1069087"/>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i="0" kern="1200" dirty="0"/>
            <a:t>Changes can be made throughout your active career and your retirement. </a:t>
          </a:r>
          <a:endParaRPr lang="en-US" sz="2000" kern="1200" dirty="0"/>
        </a:p>
      </dsp:txBody>
      <dsp:txXfrm>
        <a:off x="52189" y="2233421"/>
        <a:ext cx="7311126" cy="964709"/>
      </dsp:txXfrm>
    </dsp:sp>
    <dsp:sp modelId="{B1343A19-98C0-4D97-98A8-7E8CF5CA5EDD}">
      <dsp:nvSpPr>
        <dsp:cNvPr id="0" name=""/>
        <dsp:cNvSpPr/>
      </dsp:nvSpPr>
      <dsp:spPr>
        <a:xfrm>
          <a:off x="0" y="3264720"/>
          <a:ext cx="7415504" cy="1069087"/>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ts val="0"/>
            </a:spcAft>
            <a:buNone/>
          </a:pPr>
          <a:r>
            <a:rPr lang="en-US" sz="1800" i="0" kern="1200" dirty="0"/>
            <a:t>Submit a new beneficiary designation online through </a:t>
          </a:r>
          <a:r>
            <a:rPr lang="en-US" sz="1800" i="0" kern="1200" dirty="0" err="1"/>
            <a:t>MyNYSTRS</a:t>
          </a:r>
          <a:r>
            <a:rPr lang="en-US" sz="1800" i="0" kern="1200" dirty="0"/>
            <a:t> or send a notarized paper form. Designation of Beneficiary for </a:t>
          </a:r>
        </a:p>
        <a:p>
          <a:pPr marL="0" lvl="0" indent="0" algn="l" defTabSz="800100">
            <a:lnSpc>
              <a:spcPct val="100000"/>
            </a:lnSpc>
            <a:spcBef>
              <a:spcPct val="0"/>
            </a:spcBef>
            <a:spcAft>
              <a:spcPts val="0"/>
            </a:spcAft>
            <a:buNone/>
          </a:pPr>
          <a:r>
            <a:rPr lang="en-US" sz="1800" i="0" kern="1200" dirty="0"/>
            <a:t>In-Service or Post-Retirement Paragraph 2 Death Benefit (NET-11.4).</a:t>
          </a:r>
          <a:endParaRPr lang="en-US" sz="1800" kern="1200" dirty="0"/>
        </a:p>
      </dsp:txBody>
      <dsp:txXfrm>
        <a:off x="52189" y="3316909"/>
        <a:ext cx="7311126" cy="9647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1C56C-9742-4026-8DEE-3476418CA24A}">
      <dsp:nvSpPr>
        <dsp:cNvPr id="0" name=""/>
        <dsp:cNvSpPr/>
      </dsp:nvSpPr>
      <dsp:spPr>
        <a:xfrm>
          <a:off x="2202" y="876850"/>
          <a:ext cx="4697164" cy="2818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0" kern="1200" dirty="0"/>
            <a:t>If you have at least 10 years of service credit </a:t>
          </a:r>
          <a:r>
            <a:rPr lang="en-US" sz="2600" b="1" i="0" kern="1200" dirty="0"/>
            <a:t>but have not yet retired </a:t>
          </a:r>
          <a:r>
            <a:rPr lang="en-US" sz="2600" i="0" kern="1200" dirty="0"/>
            <a:t>and do not meet the eligibility requirements of any other NYSTRS death benefit.</a:t>
          </a:r>
          <a:endParaRPr lang="en-US" sz="2600" kern="1200" dirty="0"/>
        </a:p>
      </dsp:txBody>
      <dsp:txXfrm>
        <a:off x="84747" y="959395"/>
        <a:ext cx="4532074" cy="2653208"/>
      </dsp:txXfrm>
    </dsp:sp>
    <dsp:sp modelId="{4B1F59B1-D4B9-48EA-8CF1-16A6930CBC82}">
      <dsp:nvSpPr>
        <dsp:cNvPr id="0" name=""/>
        <dsp:cNvSpPr/>
      </dsp:nvSpPr>
      <dsp:spPr>
        <a:xfrm>
          <a:off x="5169083" y="1703551"/>
          <a:ext cx="995798" cy="116489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0">
            <a:lnSpc>
              <a:spcPct val="90000"/>
            </a:lnSpc>
            <a:spcBef>
              <a:spcPct val="0"/>
            </a:spcBef>
            <a:spcAft>
              <a:spcPct val="35000"/>
            </a:spcAft>
            <a:buNone/>
          </a:pPr>
          <a:endParaRPr lang="en-US" sz="5000" kern="1200"/>
        </a:p>
      </dsp:txBody>
      <dsp:txXfrm>
        <a:off x="5169083" y="1936530"/>
        <a:ext cx="697059" cy="698938"/>
      </dsp:txXfrm>
    </dsp:sp>
    <dsp:sp modelId="{B6959E23-3912-4304-8DDB-A64360212B35}">
      <dsp:nvSpPr>
        <dsp:cNvPr id="0" name=""/>
        <dsp:cNvSpPr/>
      </dsp:nvSpPr>
      <dsp:spPr>
        <a:xfrm>
          <a:off x="6578232" y="876850"/>
          <a:ext cx="4697164" cy="2818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i="0" kern="1200" dirty="0"/>
            <a:t>You would be eligible for a vested death benefit.</a:t>
          </a:r>
          <a:endParaRPr lang="en-US" sz="2600" kern="1200" dirty="0"/>
        </a:p>
      </dsp:txBody>
      <dsp:txXfrm>
        <a:off x="6660777" y="959395"/>
        <a:ext cx="4532074" cy="26532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0FD71-108F-4543-B8B4-FD83323F8B51}">
      <dsp:nvSpPr>
        <dsp:cNvPr id="0" name=""/>
        <dsp:cNvSpPr/>
      </dsp:nvSpPr>
      <dsp:spPr>
        <a:xfrm>
          <a:off x="3" y="1535875"/>
          <a:ext cx="5306073" cy="159795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US" sz="2600" i="0" kern="1200" dirty="0"/>
            <a:t>Accelerated Death Benefit</a:t>
          </a:r>
          <a:endParaRPr lang="en-US" sz="2600" kern="1200" dirty="0"/>
        </a:p>
      </dsp:txBody>
      <dsp:txXfrm>
        <a:off x="798980" y="1535875"/>
        <a:ext cx="3708120" cy="1597953"/>
      </dsp:txXfrm>
    </dsp:sp>
    <dsp:sp modelId="{F8DC95DB-27FA-4EA9-965C-C1CB2A4DD721}">
      <dsp:nvSpPr>
        <dsp:cNvPr id="0" name=""/>
        <dsp:cNvSpPr/>
      </dsp:nvSpPr>
      <dsp:spPr>
        <a:xfrm>
          <a:off x="4922126" y="1525786"/>
          <a:ext cx="2451374" cy="161813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marL="0" lvl="0" indent="0" algn="ctr" defTabSz="533400">
            <a:lnSpc>
              <a:spcPct val="90000"/>
            </a:lnSpc>
            <a:spcBef>
              <a:spcPct val="0"/>
            </a:spcBef>
            <a:spcAft>
              <a:spcPct val="35000"/>
            </a:spcAft>
            <a:buNone/>
          </a:pPr>
          <a:r>
            <a:rPr lang="en-US" sz="1200" kern="1200" dirty="0"/>
            <a:t>You qualify for Disability Retirement</a:t>
          </a:r>
        </a:p>
      </dsp:txBody>
      <dsp:txXfrm>
        <a:off x="5731192" y="1525786"/>
        <a:ext cx="833242" cy="1618132"/>
      </dsp:txXfrm>
    </dsp:sp>
    <dsp:sp modelId="{2EEE22AA-D18D-4AD4-9FAC-01BC32F1296A}">
      <dsp:nvSpPr>
        <dsp:cNvPr id="0" name=""/>
        <dsp:cNvSpPr/>
      </dsp:nvSpPr>
      <dsp:spPr>
        <a:xfrm>
          <a:off x="6982240" y="1543887"/>
          <a:ext cx="2451374" cy="159795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t>You have a terminal illness resulting in life expectancy of no more than 12 months, or</a:t>
          </a:r>
        </a:p>
      </dsp:txBody>
      <dsp:txXfrm>
        <a:off x="7781216" y="1543887"/>
        <a:ext cx="853422" cy="1597952"/>
      </dsp:txXfrm>
    </dsp:sp>
    <dsp:sp modelId="{D55DA363-8BE2-4CF5-9A8E-6906CC26CEFC}">
      <dsp:nvSpPr>
        <dsp:cNvPr id="0" name=""/>
        <dsp:cNvSpPr/>
      </dsp:nvSpPr>
      <dsp:spPr>
        <a:xfrm>
          <a:off x="9138490" y="1535875"/>
          <a:ext cx="2451374" cy="1597952"/>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US" sz="1100" kern="1200" dirty="0"/>
            <a:t>You have a medical condition requiring extraordinary care or treatment.</a:t>
          </a:r>
        </a:p>
      </dsp:txBody>
      <dsp:txXfrm>
        <a:off x="9937466" y="1535875"/>
        <a:ext cx="853422" cy="1597952"/>
      </dsp:txXfrm>
    </dsp:sp>
    <dsp:sp modelId="{C90AA0BA-9B51-492F-963D-A938A532F9A6}">
      <dsp:nvSpPr>
        <dsp:cNvPr id="0" name=""/>
        <dsp:cNvSpPr/>
      </dsp:nvSpPr>
      <dsp:spPr>
        <a:xfrm>
          <a:off x="6" y="4060590"/>
          <a:ext cx="11609767" cy="41717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US" sz="2600" i="0" kern="1200" dirty="0"/>
            <a:t>This election is irrevocable</a:t>
          </a:r>
          <a:endParaRPr lang="en-US" sz="2600" kern="1200" dirty="0"/>
        </a:p>
      </dsp:txBody>
      <dsp:txXfrm>
        <a:off x="208591" y="4060590"/>
        <a:ext cx="11192597" cy="417170"/>
      </dsp:txXfrm>
    </dsp:sp>
    <dsp:sp modelId="{3C105D0F-6F62-4F56-806A-CA484A8061C1}">
      <dsp:nvSpPr>
        <dsp:cNvPr id="0" name=""/>
        <dsp:cNvSpPr/>
      </dsp:nvSpPr>
      <dsp:spPr>
        <a:xfrm>
          <a:off x="6" y="3255784"/>
          <a:ext cx="11609767" cy="73456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US" sz="2600" i="0" kern="1200" dirty="0"/>
            <a:t>It would equal the death benefit paid if you passed away on the last day of reportable service. </a:t>
          </a:r>
          <a:endParaRPr lang="en-US" sz="2600" kern="1200" dirty="0"/>
        </a:p>
      </dsp:txBody>
      <dsp:txXfrm>
        <a:off x="367287" y="3255784"/>
        <a:ext cx="10875206" cy="7345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35529-7576-456D-A69B-FA09E2B68848}">
      <dsp:nvSpPr>
        <dsp:cNvPr id="0" name=""/>
        <dsp:cNvSpPr/>
      </dsp:nvSpPr>
      <dsp:spPr>
        <a:xfrm>
          <a:off x="0" y="1118235"/>
          <a:ext cx="3524250" cy="21145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Accidental Death Benefit</a:t>
          </a:r>
        </a:p>
      </dsp:txBody>
      <dsp:txXfrm>
        <a:off x="0" y="1118235"/>
        <a:ext cx="3524250" cy="2114550"/>
      </dsp:txXfrm>
    </dsp:sp>
    <dsp:sp modelId="{971D3707-85FE-46E7-81F8-8C38994BA0CB}">
      <dsp:nvSpPr>
        <dsp:cNvPr id="0" name=""/>
        <dsp:cNvSpPr/>
      </dsp:nvSpPr>
      <dsp:spPr>
        <a:xfrm>
          <a:off x="3876675" y="1118235"/>
          <a:ext cx="3524250" cy="21145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Pays approximately 50% of your salary depending on tier of membership</a:t>
          </a:r>
        </a:p>
      </dsp:txBody>
      <dsp:txXfrm>
        <a:off x="3876675" y="1118235"/>
        <a:ext cx="3524250" cy="2114550"/>
      </dsp:txXfrm>
    </dsp:sp>
    <dsp:sp modelId="{BA1A9522-C874-4DDC-8860-0EDE9E5F6284}">
      <dsp:nvSpPr>
        <dsp:cNvPr id="0" name=""/>
        <dsp:cNvSpPr/>
      </dsp:nvSpPr>
      <dsp:spPr>
        <a:xfrm>
          <a:off x="7753350" y="1118235"/>
          <a:ext cx="3524250" cy="211455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Benefits are paid to beneficiaries in the following order:</a:t>
          </a:r>
        </a:p>
        <a:p>
          <a:pPr marL="114300" lvl="1" indent="-114300" algn="l" defTabSz="622300">
            <a:lnSpc>
              <a:spcPct val="90000"/>
            </a:lnSpc>
            <a:spcBef>
              <a:spcPct val="0"/>
            </a:spcBef>
            <a:spcAft>
              <a:spcPct val="15000"/>
            </a:spcAft>
            <a:buChar char="•"/>
          </a:pPr>
          <a:r>
            <a:rPr lang="en-US" sz="1400" kern="1200"/>
            <a:t>Surviving spouse until remarriage;</a:t>
          </a:r>
        </a:p>
        <a:p>
          <a:pPr marL="114300" lvl="1" indent="-114300" algn="l" defTabSz="622300">
            <a:lnSpc>
              <a:spcPct val="90000"/>
            </a:lnSpc>
            <a:spcBef>
              <a:spcPct val="0"/>
            </a:spcBef>
            <a:spcAft>
              <a:spcPct val="15000"/>
            </a:spcAft>
            <a:buChar char="•"/>
          </a:pPr>
          <a:r>
            <a:rPr lang="en-US" sz="1400" kern="1200" dirty="0"/>
            <a:t>Children until age 25;</a:t>
          </a:r>
        </a:p>
        <a:p>
          <a:pPr marL="114300" lvl="1" indent="-114300" algn="l" defTabSz="622300">
            <a:lnSpc>
              <a:spcPct val="90000"/>
            </a:lnSpc>
            <a:spcBef>
              <a:spcPct val="0"/>
            </a:spcBef>
            <a:spcAft>
              <a:spcPct val="15000"/>
            </a:spcAft>
            <a:buChar char="•"/>
          </a:pPr>
          <a:r>
            <a:rPr lang="en-US" sz="1400" kern="1200"/>
            <a:t>Dependent parents;</a:t>
          </a:r>
        </a:p>
        <a:p>
          <a:pPr marL="114300" lvl="1" indent="-114300" algn="l" defTabSz="622300">
            <a:lnSpc>
              <a:spcPct val="90000"/>
            </a:lnSpc>
            <a:spcBef>
              <a:spcPct val="0"/>
            </a:spcBef>
            <a:spcAft>
              <a:spcPct val="15000"/>
            </a:spcAft>
            <a:buChar char="•"/>
          </a:pPr>
          <a:r>
            <a:rPr lang="en-US" sz="1400" kern="1200" dirty="0"/>
            <a:t>Dependents under last income tax return until age 21. </a:t>
          </a:r>
        </a:p>
      </dsp:txBody>
      <dsp:txXfrm>
        <a:off x="7753350" y="1118235"/>
        <a:ext cx="3524250" cy="211455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190AB1-F7DC-413D-96F5-14C8956DE393}">
      <dsp:nvSpPr>
        <dsp:cNvPr id="0" name=""/>
        <dsp:cNvSpPr/>
      </dsp:nvSpPr>
      <dsp:spPr>
        <a:xfrm>
          <a:off x="0" y="0"/>
          <a:ext cx="5805996" cy="132945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In-Service Death Benefit= $225,000</a:t>
          </a:r>
          <a:endParaRPr lang="en-US" sz="3200" kern="1200" dirty="0"/>
        </a:p>
      </dsp:txBody>
      <dsp:txXfrm>
        <a:off x="38938" y="38938"/>
        <a:ext cx="4259077" cy="1251574"/>
      </dsp:txXfrm>
    </dsp:sp>
    <dsp:sp modelId="{233DD4C7-8CB6-4D68-B798-378CF8FE9CF5}">
      <dsp:nvSpPr>
        <dsp:cNvPr id="0" name=""/>
        <dsp:cNvSpPr/>
      </dsp:nvSpPr>
      <dsp:spPr>
        <a:xfrm>
          <a:off x="486252" y="1571168"/>
          <a:ext cx="5805996" cy="132945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First Year=$112,500</a:t>
          </a:r>
          <a:endParaRPr lang="en-US" sz="3200" kern="1200" dirty="0"/>
        </a:p>
      </dsp:txBody>
      <dsp:txXfrm>
        <a:off x="525190" y="1610106"/>
        <a:ext cx="4377725" cy="1251574"/>
      </dsp:txXfrm>
    </dsp:sp>
    <dsp:sp modelId="{694FCBFD-CA53-4644-93B6-3058AEC6CEBA}">
      <dsp:nvSpPr>
        <dsp:cNvPr id="0" name=""/>
        <dsp:cNvSpPr/>
      </dsp:nvSpPr>
      <dsp:spPr>
        <a:xfrm>
          <a:off x="965246" y="3142337"/>
          <a:ext cx="5805996" cy="132945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dirty="0"/>
            <a:t>Second Year=$56,250</a:t>
          </a:r>
          <a:endParaRPr lang="en-US" sz="3200" kern="1200" dirty="0"/>
        </a:p>
      </dsp:txBody>
      <dsp:txXfrm>
        <a:off x="1004184" y="3181275"/>
        <a:ext cx="4384983" cy="1251574"/>
      </dsp:txXfrm>
    </dsp:sp>
    <dsp:sp modelId="{FF0C3608-9525-4015-94F2-8045CFD15F6E}">
      <dsp:nvSpPr>
        <dsp:cNvPr id="0" name=""/>
        <dsp:cNvSpPr/>
      </dsp:nvSpPr>
      <dsp:spPr>
        <a:xfrm>
          <a:off x="1451499" y="4713506"/>
          <a:ext cx="5805996" cy="1329450"/>
        </a:xfrm>
        <a:prstGeom prst="roundRect">
          <a:avLst>
            <a:gd name="adj" fmla="val 10000"/>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ts val="0"/>
            </a:spcAft>
            <a:buNone/>
          </a:pPr>
          <a:r>
            <a:rPr lang="en-US" sz="3200" b="1" kern="1200" dirty="0"/>
            <a:t>Third Year and Beyond</a:t>
          </a:r>
        </a:p>
        <a:p>
          <a:pPr marL="0" lvl="0" indent="0" algn="l" defTabSz="1422400">
            <a:lnSpc>
              <a:spcPct val="90000"/>
            </a:lnSpc>
            <a:spcBef>
              <a:spcPct val="0"/>
            </a:spcBef>
            <a:spcAft>
              <a:spcPts val="0"/>
            </a:spcAft>
            <a:buNone/>
          </a:pPr>
          <a:r>
            <a:rPr lang="en-US" sz="3200" b="1" kern="1200" dirty="0"/>
            <a:t>=$22,500</a:t>
          </a:r>
          <a:endParaRPr lang="en-US" sz="3200" kern="1200" dirty="0"/>
        </a:p>
      </dsp:txBody>
      <dsp:txXfrm>
        <a:off x="1490437" y="4752444"/>
        <a:ext cx="4377725" cy="1251574"/>
      </dsp:txXfrm>
    </dsp:sp>
    <dsp:sp modelId="{5FD78CDE-20D6-4F75-A6F3-1BC7FB4A84D1}">
      <dsp:nvSpPr>
        <dsp:cNvPr id="0" name=""/>
        <dsp:cNvSpPr/>
      </dsp:nvSpPr>
      <dsp:spPr>
        <a:xfrm>
          <a:off x="4941853" y="1018238"/>
          <a:ext cx="864142" cy="864142"/>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136285" y="1018238"/>
        <a:ext cx="475278" cy="650267"/>
      </dsp:txXfrm>
    </dsp:sp>
    <dsp:sp modelId="{5B48657B-34A4-419D-84C2-2DD4FC79BFFD}">
      <dsp:nvSpPr>
        <dsp:cNvPr id="0" name=""/>
        <dsp:cNvSpPr/>
      </dsp:nvSpPr>
      <dsp:spPr>
        <a:xfrm>
          <a:off x="5428106" y="2589407"/>
          <a:ext cx="864142" cy="864142"/>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622538" y="2589407"/>
        <a:ext cx="475278" cy="650267"/>
      </dsp:txXfrm>
    </dsp:sp>
    <dsp:sp modelId="{163AEF00-EC66-4733-B5BE-6C90FA07A5E2}">
      <dsp:nvSpPr>
        <dsp:cNvPr id="0" name=""/>
        <dsp:cNvSpPr/>
      </dsp:nvSpPr>
      <dsp:spPr>
        <a:xfrm>
          <a:off x="5907100" y="4160575"/>
          <a:ext cx="864142" cy="864142"/>
        </a:xfrm>
        <a:prstGeom prst="downArrow">
          <a:avLst>
            <a:gd name="adj1" fmla="val 55000"/>
            <a:gd name="adj2" fmla="val 45000"/>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101532" y="4160575"/>
        <a:ext cx="475278" cy="6502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D9EDB-7A09-48AF-8661-5E779EB32C7C}">
      <dsp:nvSpPr>
        <dsp:cNvPr id="0" name=""/>
        <dsp:cNvSpPr/>
      </dsp:nvSpPr>
      <dsp:spPr>
        <a:xfrm>
          <a:off x="897" y="658234"/>
          <a:ext cx="3500716" cy="210042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i="0" kern="1200" dirty="0"/>
            <a:t>The first $50,000 of the employer- funded death benefit is considered group term life insurance for tax purposes and is not taxable.</a:t>
          </a:r>
          <a:endParaRPr lang="en-US" sz="2200" kern="1200" dirty="0"/>
        </a:p>
      </dsp:txBody>
      <dsp:txXfrm>
        <a:off x="897" y="658234"/>
        <a:ext cx="3500716" cy="2100429"/>
      </dsp:txXfrm>
    </dsp:sp>
    <dsp:sp modelId="{7A293D32-5CAA-4BE6-B5AD-793837929537}">
      <dsp:nvSpPr>
        <dsp:cNvPr id="0" name=""/>
        <dsp:cNvSpPr/>
      </dsp:nvSpPr>
      <dsp:spPr>
        <a:xfrm>
          <a:off x="3851685" y="658234"/>
          <a:ext cx="3500716" cy="210042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i="0" kern="1200"/>
            <a:t>Lump sum payments of an employer-funded death benefit (as defined above) more than $50,000 are fully reportable as taxable federal income.</a:t>
          </a:r>
          <a:endParaRPr lang="en-US" sz="2200" kern="1200"/>
        </a:p>
      </dsp:txBody>
      <dsp:txXfrm>
        <a:off x="3851685" y="658234"/>
        <a:ext cx="3500716" cy="2100429"/>
      </dsp:txXfrm>
    </dsp:sp>
    <dsp:sp modelId="{C0C10854-3DE9-4968-A607-BD9A0DD554A2}">
      <dsp:nvSpPr>
        <dsp:cNvPr id="0" name=""/>
        <dsp:cNvSpPr/>
      </dsp:nvSpPr>
      <dsp:spPr>
        <a:xfrm>
          <a:off x="897" y="3108735"/>
          <a:ext cx="3500716" cy="210042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i="0" kern="1200"/>
            <a:t>Can be rolled over into IRA or another qualified plan*</a:t>
          </a:r>
          <a:endParaRPr lang="en-US" sz="2200" kern="1200"/>
        </a:p>
      </dsp:txBody>
      <dsp:txXfrm>
        <a:off x="897" y="3108735"/>
        <a:ext cx="3500716" cy="2100429"/>
      </dsp:txXfrm>
    </dsp:sp>
    <dsp:sp modelId="{074F5E20-237D-414F-B551-3907D7EB3DE9}">
      <dsp:nvSpPr>
        <dsp:cNvPr id="0" name=""/>
        <dsp:cNvSpPr/>
      </dsp:nvSpPr>
      <dsp:spPr>
        <a:xfrm>
          <a:off x="3851685" y="3108735"/>
          <a:ext cx="3500716" cy="210042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i="0" kern="1200" dirty="0"/>
            <a:t>All payments from this System are specifically exempt from New York State income tax.</a:t>
          </a:r>
          <a:endParaRPr lang="en-US" sz="2200" kern="1200" dirty="0"/>
        </a:p>
      </dsp:txBody>
      <dsp:txXfrm>
        <a:off x="3851685" y="3108735"/>
        <a:ext cx="3500716" cy="2100429"/>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BCDB9-E6AB-4286-935B-1B65BA609BCD}">
      <dsp:nvSpPr>
        <dsp:cNvPr id="0" name=""/>
        <dsp:cNvSpPr/>
      </dsp:nvSpPr>
      <dsp:spPr>
        <a:xfrm>
          <a:off x="0" y="59647"/>
          <a:ext cx="6130032" cy="935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0" kern="1200" dirty="0"/>
            <a:t>Keep your beneficiaries up to date. </a:t>
          </a:r>
          <a:endParaRPr lang="en-US" sz="2400" kern="1200" dirty="0"/>
        </a:p>
      </dsp:txBody>
      <dsp:txXfrm>
        <a:off x="45663" y="105310"/>
        <a:ext cx="6038706" cy="844088"/>
      </dsp:txXfrm>
    </dsp:sp>
    <dsp:sp modelId="{7967A169-9AEF-4A9D-BEE9-344BFCC1C78A}">
      <dsp:nvSpPr>
        <dsp:cNvPr id="0" name=""/>
        <dsp:cNvSpPr/>
      </dsp:nvSpPr>
      <dsp:spPr>
        <a:xfrm>
          <a:off x="0" y="1064181"/>
          <a:ext cx="6130032" cy="935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0" kern="1200" dirty="0"/>
            <a:t>You can help your colleagues!</a:t>
          </a:r>
          <a:endParaRPr lang="en-US" sz="2400" kern="1200" dirty="0"/>
        </a:p>
      </dsp:txBody>
      <dsp:txXfrm>
        <a:off x="45663" y="1109844"/>
        <a:ext cx="6038706" cy="844088"/>
      </dsp:txXfrm>
    </dsp:sp>
    <dsp:sp modelId="{6BA5707C-3B02-4FC0-AF19-62612F508540}">
      <dsp:nvSpPr>
        <dsp:cNvPr id="0" name=""/>
        <dsp:cNvSpPr/>
      </dsp:nvSpPr>
      <dsp:spPr>
        <a:xfrm>
          <a:off x="0" y="2068716"/>
          <a:ext cx="6130032" cy="935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0" kern="1200" dirty="0"/>
            <a:t>Have a power of attorney, but understand it is a powerful document.</a:t>
          </a:r>
          <a:endParaRPr lang="en-US" sz="2400" kern="1200" dirty="0"/>
        </a:p>
      </dsp:txBody>
      <dsp:txXfrm>
        <a:off x="45663" y="2114379"/>
        <a:ext cx="6038706" cy="844088"/>
      </dsp:txXfrm>
    </dsp:sp>
    <dsp:sp modelId="{764AE9D4-7598-420D-9459-128A4357EAA9}">
      <dsp:nvSpPr>
        <dsp:cNvPr id="0" name=""/>
        <dsp:cNvSpPr/>
      </dsp:nvSpPr>
      <dsp:spPr>
        <a:xfrm>
          <a:off x="0" y="3073251"/>
          <a:ext cx="6130032" cy="935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0" kern="1200" dirty="0"/>
            <a:t>Refer to the document </a:t>
          </a:r>
          <a:r>
            <a:rPr lang="en-US" sz="2400" i="1" u="sng" kern="1200" dirty="0">
              <a:latin typeface="Roboto" panose="02000000000000000000" pitchFamily="2" charset="0"/>
              <a:ea typeface="Roboto" panose="02000000000000000000" pitchFamily="2" charset="0"/>
            </a:rPr>
            <a:t>When A Member Falls Ill or Passes Away.</a:t>
          </a:r>
          <a:endParaRPr lang="en-US" sz="2400" i="1" kern="1200" dirty="0">
            <a:latin typeface="Roboto" panose="02000000000000000000" pitchFamily="2" charset="0"/>
            <a:ea typeface="Roboto" panose="02000000000000000000" pitchFamily="2" charset="0"/>
          </a:endParaRPr>
        </a:p>
      </dsp:txBody>
      <dsp:txXfrm>
        <a:off x="45663" y="3118914"/>
        <a:ext cx="6038706" cy="844088"/>
      </dsp:txXfrm>
    </dsp:sp>
    <dsp:sp modelId="{FD006986-017C-4C43-B0FA-0C0B68E080AB}">
      <dsp:nvSpPr>
        <dsp:cNvPr id="0" name=""/>
        <dsp:cNvSpPr/>
      </dsp:nvSpPr>
      <dsp:spPr>
        <a:xfrm>
          <a:off x="0" y="4077787"/>
          <a:ext cx="6130032" cy="9354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i="0" kern="1200" dirty="0"/>
            <a:t>Call NYSTRS (800) 348-7298, we are here to help. </a:t>
          </a:r>
          <a:endParaRPr lang="en-US" sz="2400" kern="1200" dirty="0"/>
        </a:p>
      </dsp:txBody>
      <dsp:txXfrm>
        <a:off x="45663" y="4123450"/>
        <a:ext cx="6038706" cy="8440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CCD472-DBE9-4AF8-B062-F7BFD659ABB8}">
      <dsp:nvSpPr>
        <dsp:cNvPr id="0" name=""/>
        <dsp:cNvSpPr/>
      </dsp:nvSpPr>
      <dsp:spPr>
        <a:xfrm>
          <a:off x="0" y="106969"/>
          <a:ext cx="7353300" cy="120334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A payment lower than the maximum benefit, paid for your life. </a:t>
          </a:r>
        </a:p>
      </dsp:txBody>
      <dsp:txXfrm>
        <a:off x="58742" y="165711"/>
        <a:ext cx="7235816" cy="1085861"/>
      </dsp:txXfrm>
    </dsp:sp>
    <dsp:sp modelId="{729FA9DD-FB1A-4581-97E6-0DD661A1B35E}">
      <dsp:nvSpPr>
        <dsp:cNvPr id="0" name=""/>
        <dsp:cNvSpPr/>
      </dsp:nvSpPr>
      <dsp:spPr>
        <a:xfrm>
          <a:off x="0" y="1373674"/>
          <a:ext cx="7353300" cy="120334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You can name more than one beneficiary and change your beneficiaries at any time. </a:t>
          </a:r>
        </a:p>
      </dsp:txBody>
      <dsp:txXfrm>
        <a:off x="58742" y="1432416"/>
        <a:ext cx="7235816" cy="1085861"/>
      </dsp:txXfrm>
    </dsp:sp>
    <dsp:sp modelId="{E6A2BFBD-AF9B-4266-A046-EBCCDA79F4C4}">
      <dsp:nvSpPr>
        <dsp:cNvPr id="0" name=""/>
        <dsp:cNvSpPr/>
      </dsp:nvSpPr>
      <dsp:spPr>
        <a:xfrm>
          <a:off x="0" y="2640379"/>
          <a:ext cx="7353300" cy="120334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Are a Tier 2-6 member who is critically ill, and you want to provide a fixed lump sum payment to a beneficiary. </a:t>
          </a:r>
        </a:p>
      </dsp:txBody>
      <dsp:txXfrm>
        <a:off x="58742" y="2699121"/>
        <a:ext cx="7235816" cy="1085861"/>
      </dsp:txXfrm>
    </dsp:sp>
    <dsp:sp modelId="{890C3AA8-4C80-4A7D-801A-D9AF17A5169A}">
      <dsp:nvSpPr>
        <dsp:cNvPr id="0" name=""/>
        <dsp:cNvSpPr/>
      </dsp:nvSpPr>
      <dsp:spPr>
        <a:xfrm>
          <a:off x="0" y="3907084"/>
          <a:ext cx="7353300" cy="120334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Desire a lump sum payment to a beneficiary but are unable to obtain sufficient private life insurance.</a:t>
          </a:r>
        </a:p>
      </dsp:txBody>
      <dsp:txXfrm>
        <a:off x="58742" y="3965826"/>
        <a:ext cx="7235816" cy="1085861"/>
      </dsp:txXfrm>
    </dsp:sp>
    <dsp:sp modelId="{6C58DEDC-2B81-4CAF-A6FC-D533BC18752E}">
      <dsp:nvSpPr>
        <dsp:cNvPr id="0" name=""/>
        <dsp:cNvSpPr/>
      </dsp:nvSpPr>
      <dsp:spPr>
        <a:xfrm>
          <a:off x="0" y="5173789"/>
          <a:ext cx="7353300" cy="1203345"/>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If you are critically ill, you may want to select in case you pass away while your Disability Application is under review.</a:t>
          </a:r>
        </a:p>
      </dsp:txBody>
      <dsp:txXfrm>
        <a:off x="58742" y="5232531"/>
        <a:ext cx="7235816" cy="10858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B0001F-0552-4FEF-B4CE-8C7017CD5951}">
      <dsp:nvSpPr>
        <dsp:cNvPr id="0" name=""/>
        <dsp:cNvSpPr/>
      </dsp:nvSpPr>
      <dsp:spPr>
        <a:xfrm>
          <a:off x="0" y="623411"/>
          <a:ext cx="7353300" cy="20902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5BDBFF-B9C4-42E6-8E6B-DF4F20E4F5F6}">
      <dsp:nvSpPr>
        <dsp:cNvPr id="0" name=""/>
        <dsp:cNvSpPr/>
      </dsp:nvSpPr>
      <dsp:spPr>
        <a:xfrm>
          <a:off x="632304" y="1093720"/>
          <a:ext cx="1149643" cy="11496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259DC2-3579-4200-B779-C37CB67DDF79}">
      <dsp:nvSpPr>
        <dsp:cNvPr id="0" name=""/>
        <dsp:cNvSpPr/>
      </dsp:nvSpPr>
      <dsp:spPr>
        <a:xfrm>
          <a:off x="2414251" y="623411"/>
          <a:ext cx="4939048" cy="2090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219" tIns="221219" rIns="221219" bIns="221219" numCol="1" spcCol="1270" anchor="ctr" anchorCtr="0">
          <a:noAutofit/>
        </a:bodyPr>
        <a:lstStyle/>
        <a:p>
          <a:pPr marL="0" lvl="0" indent="0" algn="l" defTabSz="1066800">
            <a:lnSpc>
              <a:spcPct val="90000"/>
            </a:lnSpc>
            <a:spcBef>
              <a:spcPct val="0"/>
            </a:spcBef>
            <a:spcAft>
              <a:spcPct val="35000"/>
            </a:spcAft>
            <a:buNone/>
          </a:pPr>
          <a:r>
            <a:rPr lang="en-US" sz="2400" kern="1200" dirty="0"/>
            <a:t>Once we receive your medical records stating you are no longer able to work, we will present your file at the monthly meeting of our Medical Board. </a:t>
          </a:r>
        </a:p>
      </dsp:txBody>
      <dsp:txXfrm>
        <a:off x="2414251" y="623411"/>
        <a:ext cx="4939048" cy="2090261"/>
      </dsp:txXfrm>
    </dsp:sp>
    <dsp:sp modelId="{73449C85-C8E7-4BCD-905D-8E7D5D7D284C}">
      <dsp:nvSpPr>
        <dsp:cNvPr id="0" name=""/>
        <dsp:cNvSpPr/>
      </dsp:nvSpPr>
      <dsp:spPr>
        <a:xfrm>
          <a:off x="0" y="3153727"/>
          <a:ext cx="7353300" cy="209026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F3D67D-BE91-41F5-AEC8-961701D1E095}">
      <dsp:nvSpPr>
        <dsp:cNvPr id="0" name=""/>
        <dsp:cNvSpPr/>
      </dsp:nvSpPr>
      <dsp:spPr>
        <a:xfrm>
          <a:off x="632304" y="3624036"/>
          <a:ext cx="1149643" cy="11496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AA0868-65B4-4529-91AB-11DD0C10E69E}">
      <dsp:nvSpPr>
        <dsp:cNvPr id="0" name=""/>
        <dsp:cNvSpPr/>
      </dsp:nvSpPr>
      <dsp:spPr>
        <a:xfrm>
          <a:off x="2414251" y="3153727"/>
          <a:ext cx="4939048" cy="2090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219" tIns="221219" rIns="221219" bIns="221219" numCol="1" spcCol="1270" anchor="ctr" anchorCtr="0">
          <a:noAutofit/>
        </a:bodyPr>
        <a:lstStyle/>
        <a:p>
          <a:pPr marL="0" lvl="0" indent="0" algn="l" defTabSz="1066800">
            <a:lnSpc>
              <a:spcPct val="90000"/>
            </a:lnSpc>
            <a:spcBef>
              <a:spcPct val="0"/>
            </a:spcBef>
            <a:spcAft>
              <a:spcPct val="35000"/>
            </a:spcAft>
            <a:buNone/>
          </a:pPr>
          <a:r>
            <a:rPr lang="en-US" sz="2400" kern="1200" dirty="0"/>
            <a:t>You will be notified if your application has been approved or denied.</a:t>
          </a:r>
        </a:p>
      </dsp:txBody>
      <dsp:txXfrm>
        <a:off x="2414251" y="3153727"/>
        <a:ext cx="4939048" cy="20902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796A52-E1DF-4777-9C29-C77AC111A774}">
      <dsp:nvSpPr>
        <dsp:cNvPr id="0" name=""/>
        <dsp:cNvSpPr/>
      </dsp:nvSpPr>
      <dsp:spPr>
        <a:xfrm>
          <a:off x="0" y="0"/>
          <a:ext cx="7353300" cy="5232918"/>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en-US" sz="4200" i="0" kern="1200" dirty="0"/>
            <a:t>Retirement benefits will be paid if:</a:t>
          </a:r>
          <a:endParaRPr lang="en-US" sz="4200" kern="1200" dirty="0"/>
        </a:p>
      </dsp:txBody>
      <dsp:txXfrm>
        <a:off x="0" y="0"/>
        <a:ext cx="7353300" cy="2825775"/>
      </dsp:txXfrm>
    </dsp:sp>
    <dsp:sp modelId="{79291B80-4C81-4ACA-9EF0-10FC1D422496}">
      <dsp:nvSpPr>
        <dsp:cNvPr id="0" name=""/>
        <dsp:cNvSpPr/>
      </dsp:nvSpPr>
      <dsp:spPr>
        <a:xfrm>
          <a:off x="3590" y="2721117"/>
          <a:ext cx="2448706" cy="240714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US" sz="2500" i="0" kern="1200" dirty="0"/>
            <a:t>You filed and qualified for a disability retirement; and</a:t>
          </a:r>
          <a:endParaRPr lang="en-US" sz="2500" kern="1200" dirty="0"/>
        </a:p>
      </dsp:txBody>
      <dsp:txXfrm>
        <a:off x="3590" y="2721117"/>
        <a:ext cx="2448706" cy="2407142"/>
      </dsp:txXfrm>
    </dsp:sp>
    <dsp:sp modelId="{77259AFF-11DC-4618-A3D9-B796DF995A37}">
      <dsp:nvSpPr>
        <dsp:cNvPr id="0" name=""/>
        <dsp:cNvSpPr/>
      </dsp:nvSpPr>
      <dsp:spPr>
        <a:xfrm>
          <a:off x="2452296" y="2721117"/>
          <a:ext cx="2448706" cy="240714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US" sz="2500" i="0" kern="1200" dirty="0"/>
            <a:t>You selected the Largest Non-Declining Lump Sum Option under Tier 2-6 and</a:t>
          </a:r>
          <a:endParaRPr lang="en-US" sz="2500" kern="1200" dirty="0"/>
        </a:p>
      </dsp:txBody>
      <dsp:txXfrm>
        <a:off x="2452296" y="2721117"/>
        <a:ext cx="2448706" cy="2407142"/>
      </dsp:txXfrm>
    </dsp:sp>
    <dsp:sp modelId="{1C082F16-8F3C-4AFA-BCBE-5E07C67E94A3}">
      <dsp:nvSpPr>
        <dsp:cNvPr id="0" name=""/>
        <dsp:cNvSpPr/>
      </dsp:nvSpPr>
      <dsp:spPr>
        <a:xfrm>
          <a:off x="4901003" y="2721117"/>
          <a:ext cx="2448706" cy="2407142"/>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US" sz="2500" i="0" kern="1200" dirty="0"/>
            <a:t>The illness specified on the application is related to the cause of death.</a:t>
          </a:r>
          <a:endParaRPr lang="en-US" sz="2500" kern="1200" dirty="0"/>
        </a:p>
      </dsp:txBody>
      <dsp:txXfrm>
        <a:off x="4901003" y="2721117"/>
        <a:ext cx="2448706" cy="24071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86193-6C2D-4061-86B5-D248240B7EF3}">
      <dsp:nvSpPr>
        <dsp:cNvPr id="0" name=""/>
        <dsp:cNvSpPr/>
      </dsp:nvSpPr>
      <dsp:spPr>
        <a:xfrm>
          <a:off x="0" y="122774"/>
          <a:ext cx="7353300" cy="17491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i="0" kern="1200" dirty="0"/>
            <a:t>Allow one or more people you trust to manage financial matters while you are still alive.</a:t>
          </a:r>
          <a:endParaRPr lang="en-US" sz="3200" kern="1200" dirty="0"/>
        </a:p>
      </dsp:txBody>
      <dsp:txXfrm>
        <a:off x="85386" y="208160"/>
        <a:ext cx="7182528" cy="1578378"/>
      </dsp:txXfrm>
    </dsp:sp>
    <dsp:sp modelId="{D21C06AC-67FF-45EE-BD81-A31B46B9E76C}">
      <dsp:nvSpPr>
        <dsp:cNvPr id="0" name=""/>
        <dsp:cNvSpPr/>
      </dsp:nvSpPr>
      <dsp:spPr>
        <a:xfrm>
          <a:off x="0" y="2059125"/>
          <a:ext cx="7353300" cy="17491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i="0" kern="1200" dirty="0"/>
            <a:t>You retain ability to act on your own behalf.</a:t>
          </a:r>
          <a:endParaRPr lang="en-US" sz="3200" kern="1200" dirty="0"/>
        </a:p>
      </dsp:txBody>
      <dsp:txXfrm>
        <a:off x="85386" y="2144511"/>
        <a:ext cx="7182528" cy="1578378"/>
      </dsp:txXfrm>
    </dsp:sp>
    <dsp:sp modelId="{24F736DF-9566-40A9-8CF9-5C0208D36081}">
      <dsp:nvSpPr>
        <dsp:cNvPr id="0" name=""/>
        <dsp:cNvSpPr/>
      </dsp:nvSpPr>
      <dsp:spPr>
        <a:xfrm>
          <a:off x="0" y="3995475"/>
          <a:ext cx="7353300" cy="174915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i="0" kern="1200" dirty="0"/>
            <a:t>May remain effective even if you become incapacitated (Durable).</a:t>
          </a:r>
          <a:endParaRPr lang="en-US" sz="3200" kern="1200" dirty="0"/>
        </a:p>
      </dsp:txBody>
      <dsp:txXfrm>
        <a:off x="85386" y="4080861"/>
        <a:ext cx="7182528" cy="15783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AF901-DE1A-41F4-906E-69C95FA074B3}">
      <dsp:nvSpPr>
        <dsp:cNvPr id="0" name=""/>
        <dsp:cNvSpPr/>
      </dsp:nvSpPr>
      <dsp:spPr>
        <a:xfrm>
          <a:off x="3863" y="0"/>
          <a:ext cx="5180536" cy="437669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i="0" kern="1200" dirty="0"/>
            <a:t>Considering filing a disability retirement for protection only. </a:t>
          </a:r>
          <a:endParaRPr lang="en-US" sz="4200" kern="1200" dirty="0"/>
        </a:p>
      </dsp:txBody>
      <dsp:txXfrm>
        <a:off x="132052" y="128189"/>
        <a:ext cx="4924158" cy="4120313"/>
      </dsp:txXfrm>
    </dsp:sp>
    <dsp:sp modelId="{DD52341B-2E79-45D9-814F-A0BB0E2A5849}">
      <dsp:nvSpPr>
        <dsp:cNvPr id="0" name=""/>
        <dsp:cNvSpPr/>
      </dsp:nvSpPr>
      <dsp:spPr>
        <a:xfrm>
          <a:off x="6054730" y="0"/>
          <a:ext cx="5180536" cy="437669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i="0" kern="1200" dirty="0"/>
            <a:t>Doing so provides an important safety net for you and your beneficiaries. </a:t>
          </a:r>
          <a:endParaRPr lang="en-US" sz="4200" kern="1200" dirty="0"/>
        </a:p>
      </dsp:txBody>
      <dsp:txXfrm>
        <a:off x="6182919" y="128189"/>
        <a:ext cx="4924158" cy="412031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FA9DD-FB1A-4581-97E6-0DD661A1B35E}">
      <dsp:nvSpPr>
        <dsp:cNvPr id="0" name=""/>
        <dsp:cNvSpPr/>
      </dsp:nvSpPr>
      <dsp:spPr>
        <a:xfrm>
          <a:off x="0" y="449962"/>
          <a:ext cx="6950284" cy="140692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Your beneficiary(</a:t>
          </a:r>
          <a:r>
            <a:rPr lang="en-US" sz="2600" kern="1200" dirty="0" err="1"/>
            <a:t>ies</a:t>
          </a:r>
          <a:r>
            <a:rPr lang="en-US" sz="2600" kern="1200" dirty="0"/>
            <a:t>) may receive the Largest Non-Declining Lump Sum benefit and 50% of the member’s Paragraph 2 Death Benefit.</a:t>
          </a:r>
          <a:endParaRPr lang="en-US" sz="2600" kern="1200" dirty="0">
            <a:solidFill>
              <a:schemeClr val="bg1"/>
            </a:solidFill>
          </a:endParaRPr>
        </a:p>
      </dsp:txBody>
      <dsp:txXfrm>
        <a:off x="68680" y="518642"/>
        <a:ext cx="6812924" cy="1269564"/>
      </dsp:txXfrm>
    </dsp:sp>
    <dsp:sp modelId="{184D4DC1-C761-409C-BCEF-6546B37E3E46}">
      <dsp:nvSpPr>
        <dsp:cNvPr id="0" name=""/>
        <dsp:cNvSpPr/>
      </dsp:nvSpPr>
      <dsp:spPr>
        <a:xfrm>
          <a:off x="0" y="2068419"/>
          <a:ext cx="6950284" cy="140692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Font typeface="Arial" panose="020B0604020202020204" pitchFamily="34" charset="0"/>
            <a:buNone/>
          </a:pPr>
          <a:r>
            <a:rPr lang="en-US" sz="2600" kern="1200" dirty="0"/>
            <a:t>This is typically more than the beneficiary would receive for an In-Service Death Benefit.</a:t>
          </a:r>
          <a:endParaRPr lang="en-US" sz="2600" kern="1200" dirty="0">
            <a:solidFill>
              <a:schemeClr val="bg1"/>
            </a:solidFill>
          </a:endParaRPr>
        </a:p>
      </dsp:txBody>
      <dsp:txXfrm>
        <a:off x="68680" y="2137099"/>
        <a:ext cx="6812924" cy="12695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05900A-58E6-4066-B0F3-0A0B54A77D8F}">
      <dsp:nvSpPr>
        <dsp:cNvPr id="0" name=""/>
        <dsp:cNvSpPr/>
      </dsp:nvSpPr>
      <dsp:spPr>
        <a:xfrm>
          <a:off x="5744" y="137285"/>
          <a:ext cx="2039391" cy="2039391"/>
        </a:xfrm>
        <a:prstGeom prst="ellipse">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 Service Death Benefit $75,000 x 3 = $225,000</a:t>
          </a:r>
        </a:p>
      </dsp:txBody>
      <dsp:txXfrm>
        <a:off x="304406" y="435947"/>
        <a:ext cx="1442067" cy="1442067"/>
      </dsp:txXfrm>
    </dsp:sp>
    <dsp:sp modelId="{D7D09DAE-6454-4A41-8BF6-20CCE061BC82}">
      <dsp:nvSpPr>
        <dsp:cNvPr id="0" name=""/>
        <dsp:cNvSpPr/>
      </dsp:nvSpPr>
      <dsp:spPr>
        <a:xfrm>
          <a:off x="434017" y="2342276"/>
          <a:ext cx="1182847" cy="1182847"/>
        </a:xfrm>
        <a:prstGeom prst="mathPlus">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590803" y="2794597"/>
        <a:ext cx="869275" cy="278205"/>
      </dsp:txXfrm>
    </dsp:sp>
    <dsp:sp modelId="{0D06F1DA-6DA1-4CE4-BEC9-53DE69A27A07}">
      <dsp:nvSpPr>
        <dsp:cNvPr id="0" name=""/>
        <dsp:cNvSpPr/>
      </dsp:nvSpPr>
      <dsp:spPr>
        <a:xfrm>
          <a:off x="5744" y="3690722"/>
          <a:ext cx="2039391" cy="2039391"/>
        </a:xfrm>
        <a:prstGeom prst="ellipse">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Contributions$35,000</a:t>
          </a:r>
        </a:p>
      </dsp:txBody>
      <dsp:txXfrm>
        <a:off x="304406" y="3989384"/>
        <a:ext cx="1442067" cy="1442067"/>
      </dsp:txXfrm>
    </dsp:sp>
    <dsp:sp modelId="{DE61C6D8-9DFA-4CA0-B55C-01D44F367053}">
      <dsp:nvSpPr>
        <dsp:cNvPr id="0" name=""/>
        <dsp:cNvSpPr/>
      </dsp:nvSpPr>
      <dsp:spPr>
        <a:xfrm>
          <a:off x="2351045" y="2554373"/>
          <a:ext cx="648526" cy="758653"/>
        </a:xfrm>
        <a:prstGeom prst="rightArrow">
          <a:avLst>
            <a:gd name="adj1" fmla="val 60000"/>
            <a:gd name="adj2" fmla="val 50000"/>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2351045" y="2706104"/>
        <a:ext cx="453968" cy="455191"/>
      </dsp:txXfrm>
    </dsp:sp>
    <dsp:sp modelId="{F413A837-207D-415C-85C4-CAF0EB5F583F}">
      <dsp:nvSpPr>
        <dsp:cNvPr id="0" name=""/>
        <dsp:cNvSpPr/>
      </dsp:nvSpPr>
      <dsp:spPr>
        <a:xfrm>
          <a:off x="3268771" y="894308"/>
          <a:ext cx="4078783" cy="4078783"/>
        </a:xfrm>
        <a:prstGeom prst="ellipse">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Total Payment to Beneficiaries</a:t>
          </a:r>
        </a:p>
        <a:p>
          <a:pPr marL="0" lvl="0" indent="0" algn="ctr" defTabSz="1422400">
            <a:lnSpc>
              <a:spcPct val="90000"/>
            </a:lnSpc>
            <a:spcBef>
              <a:spcPct val="0"/>
            </a:spcBef>
            <a:spcAft>
              <a:spcPct val="35000"/>
            </a:spcAft>
            <a:buNone/>
          </a:pPr>
          <a:r>
            <a:rPr lang="en-US" sz="3200" kern="1200" dirty="0"/>
            <a:t> </a:t>
          </a:r>
          <a:r>
            <a:rPr lang="en-US" sz="4000" kern="1200" dirty="0"/>
            <a:t>$260,000</a:t>
          </a:r>
        </a:p>
      </dsp:txBody>
      <dsp:txXfrm>
        <a:off x="3866095" y="1491632"/>
        <a:ext cx="2884135" cy="28841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A82D3-915A-4CB1-A0E4-1D1B5AF45621}">
      <dsp:nvSpPr>
        <dsp:cNvPr id="0" name=""/>
        <dsp:cNvSpPr/>
      </dsp:nvSpPr>
      <dsp:spPr>
        <a:xfrm>
          <a:off x="5744" y="137285"/>
          <a:ext cx="2039391" cy="203939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Largest Non-Declining Lump Sum</a:t>
          </a:r>
        </a:p>
        <a:p>
          <a:pPr marL="0" lvl="0" indent="0" algn="ctr" defTabSz="800100">
            <a:lnSpc>
              <a:spcPct val="90000"/>
            </a:lnSpc>
            <a:spcBef>
              <a:spcPct val="0"/>
            </a:spcBef>
            <a:spcAft>
              <a:spcPct val="35000"/>
            </a:spcAft>
            <a:buNone/>
          </a:pPr>
          <a:r>
            <a:rPr lang="en-US" sz="1800" kern="1200" dirty="0"/>
            <a:t>=$300,000</a:t>
          </a:r>
        </a:p>
      </dsp:txBody>
      <dsp:txXfrm>
        <a:off x="304406" y="435947"/>
        <a:ext cx="1442067" cy="1442067"/>
      </dsp:txXfrm>
    </dsp:sp>
    <dsp:sp modelId="{6D6927CC-18D3-43F7-BB8A-ED0D804981B8}">
      <dsp:nvSpPr>
        <dsp:cNvPr id="0" name=""/>
        <dsp:cNvSpPr/>
      </dsp:nvSpPr>
      <dsp:spPr>
        <a:xfrm>
          <a:off x="434017" y="2342276"/>
          <a:ext cx="1182847" cy="1182847"/>
        </a:xfrm>
        <a:prstGeom prst="mathPlus">
          <a:avLst/>
        </a:prstGeom>
        <a:solidFill>
          <a:schemeClr val="accent6">
            <a:lumMod val="75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90803" y="2794597"/>
        <a:ext cx="869275" cy="278205"/>
      </dsp:txXfrm>
    </dsp:sp>
    <dsp:sp modelId="{2063982F-AA31-414A-BBEA-9C4F2B4326F2}">
      <dsp:nvSpPr>
        <dsp:cNvPr id="0" name=""/>
        <dsp:cNvSpPr/>
      </dsp:nvSpPr>
      <dsp:spPr>
        <a:xfrm>
          <a:off x="5744" y="3690722"/>
          <a:ext cx="2039391" cy="203939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50%</a:t>
          </a:r>
        </a:p>
        <a:p>
          <a:pPr marL="0" lvl="0" indent="0" algn="ctr" defTabSz="800100">
            <a:lnSpc>
              <a:spcPct val="90000"/>
            </a:lnSpc>
            <a:spcBef>
              <a:spcPct val="0"/>
            </a:spcBef>
            <a:spcAft>
              <a:spcPct val="35000"/>
            </a:spcAft>
            <a:buNone/>
          </a:pPr>
          <a:r>
            <a:rPr lang="en-US" sz="1800" kern="1200" dirty="0"/>
            <a:t> In Service Death Benefit</a:t>
          </a:r>
        </a:p>
        <a:p>
          <a:pPr marL="0" lvl="0" indent="0" algn="ctr" defTabSz="800100">
            <a:lnSpc>
              <a:spcPct val="90000"/>
            </a:lnSpc>
            <a:spcBef>
              <a:spcPct val="0"/>
            </a:spcBef>
            <a:spcAft>
              <a:spcPct val="35000"/>
            </a:spcAft>
            <a:buNone/>
          </a:pPr>
          <a:r>
            <a:rPr lang="en-US" sz="1800" kern="1200" dirty="0"/>
            <a:t>=$112,500</a:t>
          </a:r>
        </a:p>
      </dsp:txBody>
      <dsp:txXfrm>
        <a:off x="304406" y="3989384"/>
        <a:ext cx="1442067" cy="1442067"/>
      </dsp:txXfrm>
    </dsp:sp>
    <dsp:sp modelId="{95CDAE23-9B98-4CFD-9469-3BFFD27777D1}">
      <dsp:nvSpPr>
        <dsp:cNvPr id="0" name=""/>
        <dsp:cNvSpPr/>
      </dsp:nvSpPr>
      <dsp:spPr>
        <a:xfrm>
          <a:off x="2351045" y="2554373"/>
          <a:ext cx="648526" cy="758653"/>
        </a:xfrm>
        <a:prstGeom prst="righ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51045" y="2706104"/>
        <a:ext cx="453968" cy="455191"/>
      </dsp:txXfrm>
    </dsp:sp>
    <dsp:sp modelId="{1CFB7A7F-997D-4803-8ED6-10DC3399C76D}">
      <dsp:nvSpPr>
        <dsp:cNvPr id="0" name=""/>
        <dsp:cNvSpPr/>
      </dsp:nvSpPr>
      <dsp:spPr>
        <a:xfrm>
          <a:off x="3268771" y="894308"/>
          <a:ext cx="4078783" cy="407878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Total Payment to Beneficiaries</a:t>
          </a:r>
        </a:p>
        <a:p>
          <a:pPr marL="0" lvl="0" indent="0" algn="ctr" defTabSz="1422400">
            <a:lnSpc>
              <a:spcPct val="90000"/>
            </a:lnSpc>
            <a:spcBef>
              <a:spcPct val="0"/>
            </a:spcBef>
            <a:spcAft>
              <a:spcPct val="35000"/>
            </a:spcAft>
            <a:buNone/>
          </a:pPr>
          <a:r>
            <a:rPr lang="en-US" sz="3200" kern="1200" dirty="0"/>
            <a:t> </a:t>
          </a:r>
          <a:r>
            <a:rPr lang="en-US" sz="4000" kern="1200" dirty="0"/>
            <a:t>=$412,000</a:t>
          </a:r>
        </a:p>
      </dsp:txBody>
      <dsp:txXfrm>
        <a:off x="3866095" y="1491632"/>
        <a:ext cx="2884135" cy="28841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400FF58-6E3C-4E0F-A00B-CC6C13AD1222}" type="datetimeFigureOut">
              <a:rPr lang="en-US" smtClean="0"/>
              <a:t>11/4/2024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33794D-5537-4B9B-9D60-1278D808BB7D}" type="slidenum">
              <a:rPr lang="en-US" smtClean="0"/>
              <a:t>‹#›</a:t>
            </a:fld>
            <a:endParaRPr lang="en-US"/>
          </a:p>
        </p:txBody>
      </p:sp>
    </p:spTree>
    <p:extLst>
      <p:ext uri="{BB962C8B-B14F-4D97-AF65-F5344CB8AC3E}">
        <p14:creationId xmlns:p14="http://schemas.microsoft.com/office/powerpoint/2010/main" val="2117497807"/>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Good Afternoon Everyone, I hope you have enjoyed this years delegates meeting so far and got a lot out of all the programing and enjoyed some of the improvements. So for our last presentation of the meeting I have the privilege to present for your NYSTRS benefits as it pertains to death and disability. I hate to leave you on a depressing topic but I my hope is that you will see by the end of my presentation you will understand why its so important to be aware that these benefits exist not just for yourselves as members but also as for your role as delegates.</a:t>
            </a:r>
          </a:p>
        </p:txBody>
      </p:sp>
      <p:sp>
        <p:nvSpPr>
          <p:cNvPr id="4" name="Slide Number Placeholder 3"/>
          <p:cNvSpPr>
            <a:spLocks noGrp="1"/>
          </p:cNvSpPr>
          <p:nvPr>
            <p:ph type="sldNum" sz="quarter" idx="5"/>
          </p:nvPr>
        </p:nvSpPr>
        <p:spPr/>
        <p:txBody>
          <a:bodyPr/>
          <a:lstStyle/>
          <a:p>
            <a:fld id="{5D33794D-5537-4B9B-9D60-1278D808BB7D}" type="slidenum">
              <a:rPr lang="en-US" smtClean="0"/>
              <a:t>1</a:t>
            </a:fld>
            <a:endParaRPr lang="en-US"/>
          </a:p>
        </p:txBody>
      </p:sp>
    </p:spTree>
    <p:extLst>
      <p:ext uri="{BB962C8B-B14F-4D97-AF65-F5344CB8AC3E}">
        <p14:creationId xmlns:p14="http://schemas.microsoft.com/office/powerpoint/2010/main" val="176988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can you find more information regarding disability benefits? If a member were to call and inquire about a disability pension, I would  ask if they had their annual benefit profile handy, and if so I would guide them to page three and as long as they had enough years of service the profile will provide a disability pension projection. We then would discuss the projection and if the member decides I would then let the member know how to apply for a disability retirement. </a:t>
            </a:r>
          </a:p>
        </p:txBody>
      </p:sp>
      <p:sp>
        <p:nvSpPr>
          <p:cNvPr id="4" name="Slide Number Placeholder 3"/>
          <p:cNvSpPr>
            <a:spLocks noGrp="1"/>
          </p:cNvSpPr>
          <p:nvPr>
            <p:ph type="sldNum" sz="quarter" idx="5"/>
          </p:nvPr>
        </p:nvSpPr>
        <p:spPr/>
        <p:txBody>
          <a:bodyPr/>
          <a:lstStyle/>
          <a:p>
            <a:pPr defTabSz="984978">
              <a:defRPr/>
            </a:pPr>
            <a:fld id="{31F2AD54-BA5D-48F1-8787-4AB154B0209F}" type="slidenum">
              <a:rPr lang="en-US">
                <a:solidFill>
                  <a:prstClr val="black"/>
                </a:solidFill>
                <a:latin typeface="Calibri" panose="020F0502020204030204"/>
              </a:rPr>
              <a:pPr defTabSz="984978">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592641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best way for a member to apply is online using their </a:t>
            </a:r>
            <a:r>
              <a:rPr lang="en-US" err="1"/>
              <a:t>MyNYSTRS</a:t>
            </a:r>
            <a:r>
              <a:rPr lang="en-US"/>
              <a:t> account as it ensures the application is completed correctly before it can be submitted. Alternatively, a paper Application for Disability Retirement can be filed by mail. All of NYSTRS forms can be found on our website or be mailed to you. </a:t>
            </a:r>
          </a:p>
        </p:txBody>
      </p:sp>
      <p:sp>
        <p:nvSpPr>
          <p:cNvPr id="4" name="Slide Number Placeholder 3"/>
          <p:cNvSpPr>
            <a:spLocks noGrp="1"/>
          </p:cNvSpPr>
          <p:nvPr>
            <p:ph type="sldNum" sz="quarter" idx="5"/>
          </p:nvPr>
        </p:nvSpPr>
        <p:spPr/>
        <p:txBody>
          <a:bodyPr/>
          <a:lstStyle/>
          <a:p>
            <a:fld id="{5D33794D-5537-4B9B-9D60-1278D808BB7D}" type="slidenum">
              <a:rPr lang="en-US" smtClean="0"/>
              <a:t>11</a:t>
            </a:fld>
            <a:endParaRPr lang="en-US"/>
          </a:p>
        </p:txBody>
      </p:sp>
    </p:spTree>
    <p:extLst>
      <p:ext uri="{BB962C8B-B14F-4D97-AF65-F5344CB8AC3E}">
        <p14:creationId xmlns:p14="http://schemas.microsoft.com/office/powerpoint/2010/main" val="579235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What medical information will need to be submitted? You and your physicians play a vital role during the processing of your disability application. Our Medical Board requires evidence of the extent of your disability and you have the burden of providing such evidence. In the retirement application you will fill out a medical information summary, you will list the physicians consulted in connection with your illness that you would want to fill out a medical report on your behalf. </a:t>
            </a:r>
          </a:p>
          <a:p>
            <a:endParaRPr lang="en-US"/>
          </a:p>
        </p:txBody>
      </p:sp>
      <p:sp>
        <p:nvSpPr>
          <p:cNvPr id="4" name="Slide Number Placeholder 3"/>
          <p:cNvSpPr>
            <a:spLocks noGrp="1"/>
          </p:cNvSpPr>
          <p:nvPr>
            <p:ph type="sldNum" sz="quarter" idx="5"/>
          </p:nvPr>
        </p:nvSpPr>
        <p:spPr/>
        <p:txBody>
          <a:bodyPr/>
          <a:lstStyle/>
          <a:p>
            <a:fld id="{5D33794D-5537-4B9B-9D60-1278D808BB7D}" type="slidenum">
              <a:rPr lang="en-US" smtClean="0"/>
              <a:t>12</a:t>
            </a:fld>
            <a:endParaRPr lang="en-US"/>
          </a:p>
        </p:txBody>
      </p:sp>
    </p:spTree>
    <p:extLst>
      <p:ext uri="{BB962C8B-B14F-4D97-AF65-F5344CB8AC3E}">
        <p14:creationId xmlns:p14="http://schemas.microsoft.com/office/powerpoint/2010/main" val="750546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You must also complete Part 1 of the Medical Report (RET-54.3) and give a form to each physician involved in your care as soon as possible. </a:t>
            </a:r>
          </a:p>
        </p:txBody>
      </p:sp>
      <p:sp>
        <p:nvSpPr>
          <p:cNvPr id="4" name="Slide Number Placeholder 3"/>
          <p:cNvSpPr>
            <a:spLocks noGrp="1"/>
          </p:cNvSpPr>
          <p:nvPr>
            <p:ph type="sldNum" sz="quarter" idx="5"/>
          </p:nvPr>
        </p:nvSpPr>
        <p:spPr/>
        <p:txBody>
          <a:bodyPr/>
          <a:lstStyle/>
          <a:p>
            <a:fld id="{5D33794D-5537-4B9B-9D60-1278D808BB7D}" type="slidenum">
              <a:rPr lang="en-US" smtClean="0"/>
              <a:t>13</a:t>
            </a:fld>
            <a:endParaRPr lang="en-US"/>
          </a:p>
        </p:txBody>
      </p:sp>
    </p:spTree>
    <p:extLst>
      <p:ext uri="{BB962C8B-B14F-4D97-AF65-F5344CB8AC3E}">
        <p14:creationId xmlns:p14="http://schemas.microsoft.com/office/powerpoint/2010/main" val="2835982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highlight>
                  <a:srgbClr val="FFFFFF"/>
                </a:highlight>
                <a:latin typeface="Helvetica Neue"/>
              </a:rPr>
              <a:t>When you retire, whether that be for a service or a disability retirement you must decide whether to reduce your pension from the Maximum benefit to set aside money for a beneficiary upon your death. This election cannot be changed more than 30 days after your retirement date, so it is imperative to analyze the choices carefully. Consider the health, age, and financial needs of you and your beneficiary(</a:t>
            </a:r>
            <a:r>
              <a:rPr lang="en-US" b="0" i="0" err="1">
                <a:solidFill>
                  <a:srgbClr val="333333"/>
                </a:solidFill>
                <a:effectLst/>
                <a:highlight>
                  <a:srgbClr val="FFFFFF"/>
                </a:highlight>
                <a:latin typeface="Helvetica Neue"/>
              </a:rPr>
              <a:t>ies</a:t>
            </a:r>
            <a:r>
              <a:rPr lang="en-US" b="0" i="0">
                <a:solidFill>
                  <a:srgbClr val="333333"/>
                </a:solidFill>
                <a:effectLst/>
                <a:highlight>
                  <a:srgbClr val="FFFFFF"/>
                </a:highlight>
                <a:latin typeface="Helvetica Neue"/>
              </a:rPr>
              <a:t>), as well as your life insurance coverage or other income sources. </a:t>
            </a:r>
            <a:r>
              <a:rPr lang="en-US"/>
              <a:t>There is no one-size-fits-all benefit choice. You have all the same options under a disability retirement that you would if you file for service retirement. Your option choices will be listed as part of any estimate NYSTRSs makes available to you. You will want to review the features that each choice provides and consult with your family or financial advisor or review your options with a NYSTRS representative. </a:t>
            </a:r>
          </a:p>
          <a:p>
            <a:r>
              <a:rPr lang="en-US"/>
              <a:t>You can also see our publication “Maximum or an Option: Choosing a Benefit Payment Right for You”.  This guide provides a breakdown of each option, its features and who would want to consider each option. </a:t>
            </a:r>
          </a:p>
        </p:txBody>
      </p:sp>
      <p:sp>
        <p:nvSpPr>
          <p:cNvPr id="4" name="Slide Number Placeholder 3"/>
          <p:cNvSpPr>
            <a:spLocks noGrp="1"/>
          </p:cNvSpPr>
          <p:nvPr>
            <p:ph type="sldNum" sz="quarter" idx="5"/>
          </p:nvPr>
        </p:nvSpPr>
        <p:spPr/>
        <p:txBody>
          <a:bodyPr/>
          <a:lstStyle/>
          <a:p>
            <a:fld id="{5D33794D-5537-4B9B-9D60-1278D808BB7D}" type="slidenum">
              <a:rPr lang="en-US" smtClean="0"/>
              <a:t>14</a:t>
            </a:fld>
            <a:endParaRPr lang="en-US"/>
          </a:p>
        </p:txBody>
      </p:sp>
    </p:spTree>
    <p:extLst>
      <p:ext uri="{BB962C8B-B14F-4D97-AF65-F5344CB8AC3E}">
        <p14:creationId xmlns:p14="http://schemas.microsoft.com/office/powerpoint/2010/main" val="1569972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No matter which option you elect you will receive monthly benefits for life. You can choose any option you are eligible for but if you are critically ill, you may want to select the largest non-declining lump sum in case you pass away while your Disability Application is under review. This would provide the largest possible sum to your beneficiaries. The largest non-declining lump sum is</a:t>
            </a:r>
          </a:p>
          <a:p>
            <a:endParaRPr lang="en-US" dirty="0"/>
          </a:p>
          <a:p>
            <a:r>
              <a:rPr lang="en-US" dirty="0"/>
              <a:t>A payment lower than the maximum benefit but is still paid for your life. </a:t>
            </a:r>
          </a:p>
          <a:p>
            <a:endParaRPr lang="en-US" dirty="0"/>
          </a:p>
          <a:p>
            <a:r>
              <a:rPr lang="en-US" dirty="0"/>
              <a:t>You can name more than one beneficiary and change your beneficiaries at any time.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would also be an option to consider if you are unable to obtain sufficient private life insurance.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as a personal example I had met with a member who really wanted to continue working despite their disability through the end of the school year as she did not want to leave her students mid year. However, her illness had come to a point that her doctors really did not think she would be capable much longer, and after speaking with her family she decided to file for disability retirement. This allowed her to chose a lump sum payment for her children as her and her husband did not have any other assets that the children would stand to inherit. While she was devastated to leave her job, she retired with peace of mind that if she did pass away because of her illness that caused her disability that she could set her children up for the future. This is why I take such pride in the work that I do as a  NYSTRS representative because we can provide outcomes that really help our members. As a delegate you can also help your fellow </a:t>
            </a:r>
            <a:r>
              <a:rPr lang="en-US" dirty="0" err="1"/>
              <a:t>collegues</a:t>
            </a:r>
            <a:r>
              <a:rPr lang="en-US" dirty="0"/>
              <a:t> by letting them know that NYSTRS is here to help. </a:t>
            </a:r>
          </a:p>
          <a:p>
            <a:endParaRPr lang="en-US" dirty="0"/>
          </a:p>
          <a:p>
            <a:endParaRPr lang="en-US" dirty="0"/>
          </a:p>
        </p:txBody>
      </p:sp>
      <p:sp>
        <p:nvSpPr>
          <p:cNvPr id="4" name="Slide Number Placeholder 3"/>
          <p:cNvSpPr>
            <a:spLocks noGrp="1"/>
          </p:cNvSpPr>
          <p:nvPr>
            <p:ph type="sldNum" sz="quarter" idx="5"/>
          </p:nvPr>
        </p:nvSpPr>
        <p:spPr/>
        <p:txBody>
          <a:bodyPr/>
          <a:lstStyle/>
          <a:p>
            <a:fld id="{5D33794D-5537-4B9B-9D60-1278D808BB7D}" type="slidenum">
              <a:rPr lang="en-US" smtClean="0"/>
              <a:t>15</a:t>
            </a:fld>
            <a:endParaRPr lang="en-US"/>
          </a:p>
        </p:txBody>
      </p:sp>
    </p:spTree>
    <p:extLst>
      <p:ext uri="{BB962C8B-B14F-4D97-AF65-F5344CB8AC3E}">
        <p14:creationId xmlns:p14="http://schemas.microsoft.com/office/powerpoint/2010/main" val="3231718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may also want to consider whether a disability or a service retirement would better meet your needs. This slide is showing a comparison of a members disability retirement projection to their service retirement projection from their benefit profile. The members benefit under a disability retirement is $67,070 per year vs $65,600 per year under a service retirement.  Under the maximum option a disability retirement would pay more annually. </a:t>
            </a:r>
          </a:p>
          <a:p>
            <a:r>
              <a:rPr lang="en-US"/>
              <a:t>So if this member did not need to leave any money to a beneficiary from the pension a disability retirement would pay the member more while they were living. </a:t>
            </a:r>
          </a:p>
          <a:p>
            <a:endParaRPr lang="en-US"/>
          </a:p>
          <a:p>
            <a:r>
              <a:rPr lang="en-US"/>
              <a:t>However, look at the largest non declining lump sum payment under the service retirement compared to the disability retirement. Under a service retirement the beneficiary would stand to receive almost $800,000 vs. $500,000 under disability. </a:t>
            </a:r>
          </a:p>
          <a:p>
            <a:r>
              <a:rPr lang="en-US"/>
              <a:t>This is due to the actuarial factors used to calculate the benefit. So if this person really wanted the largest non-declining lump sum to protect their beneficiary then the member would be better off with a service retirement. </a:t>
            </a:r>
          </a:p>
          <a:p>
            <a:r>
              <a:rPr lang="en-US"/>
              <a:t>This is also why its imperative for someone facing a disability retirement to call the retirement system so we can review their file and guide them to make a decision that works best for them or there loved ones. </a:t>
            </a:r>
          </a:p>
        </p:txBody>
      </p:sp>
      <p:sp>
        <p:nvSpPr>
          <p:cNvPr id="4" name="Slide Number Placeholder 3"/>
          <p:cNvSpPr>
            <a:spLocks noGrp="1"/>
          </p:cNvSpPr>
          <p:nvPr>
            <p:ph type="sldNum" sz="quarter" idx="5"/>
          </p:nvPr>
        </p:nvSpPr>
        <p:spPr/>
        <p:txBody>
          <a:bodyPr/>
          <a:lstStyle/>
          <a:p>
            <a:pPr defTabSz="984978">
              <a:defRPr/>
            </a:pPr>
            <a:fld id="{31F2AD54-BA5D-48F1-8787-4AB154B0209F}" type="slidenum">
              <a:rPr lang="en-US">
                <a:solidFill>
                  <a:prstClr val="black"/>
                </a:solidFill>
                <a:latin typeface="Calibri" panose="020F0502020204030204"/>
              </a:rPr>
              <a:pPr defTabSz="984978">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872995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If you are close or over the age of 55 and are considering a disability retirement. You want to be careful about whether you chose to apply for disability or a service retirement.  There are times where depending on your age and years of service, that a service retirement may be better.  You will certainly want to contact the retirement system so we can run a comparative estimate to ensure you are going down the path that best service you and your beneficiaries. For example in this pension projection for a member who happens to be over the age of 55 and has over 30 years of service the members service retirement would pay more than the disability retirement would, so there would be no need to file for disability retirement. We certainly do not expect you to be able to make these comparisons and judgments yourself so again, reaching out to NYSTRS is vital.</a:t>
            </a:r>
          </a:p>
        </p:txBody>
      </p:sp>
      <p:sp>
        <p:nvSpPr>
          <p:cNvPr id="4" name="Slide Number Placeholder 3"/>
          <p:cNvSpPr>
            <a:spLocks noGrp="1"/>
          </p:cNvSpPr>
          <p:nvPr>
            <p:ph type="sldNum" sz="quarter" idx="5"/>
          </p:nvPr>
        </p:nvSpPr>
        <p:spPr/>
        <p:txBody>
          <a:bodyPr/>
          <a:lstStyle/>
          <a:p>
            <a:pPr defTabSz="984978">
              <a:defRPr/>
            </a:pPr>
            <a:fld id="{31F2AD54-BA5D-48F1-8787-4AB154B0209F}" type="slidenum">
              <a:rPr lang="en-US">
                <a:solidFill>
                  <a:prstClr val="black"/>
                </a:solidFill>
                <a:latin typeface="Calibri" panose="020F0502020204030204"/>
              </a:rPr>
              <a:pPr defTabSz="984978">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566981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After you apply and submit your application what happens next? Once we receive your medical records provided they state you are no longer able to work we will present your file at the monthly meeting of our Medical Board. You will be notified if you application has been approved or denied. </a:t>
            </a:r>
          </a:p>
        </p:txBody>
      </p:sp>
      <p:sp>
        <p:nvSpPr>
          <p:cNvPr id="4" name="Slide Number Placeholder 3"/>
          <p:cNvSpPr>
            <a:spLocks noGrp="1"/>
          </p:cNvSpPr>
          <p:nvPr>
            <p:ph type="sldNum" sz="quarter" idx="5"/>
          </p:nvPr>
        </p:nvSpPr>
        <p:spPr/>
        <p:txBody>
          <a:bodyPr/>
          <a:lstStyle/>
          <a:p>
            <a:fld id="{5D33794D-5537-4B9B-9D60-1278D808BB7D}" type="slidenum">
              <a:rPr lang="en-US" smtClean="0"/>
              <a:t>18</a:t>
            </a:fld>
            <a:endParaRPr lang="en-US"/>
          </a:p>
        </p:txBody>
      </p:sp>
    </p:spTree>
    <p:extLst>
      <p:ext uri="{BB962C8B-B14F-4D97-AF65-F5344CB8AC3E}">
        <p14:creationId xmlns:p14="http://schemas.microsoft.com/office/powerpoint/2010/main" val="332203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chemeClr val="bg1"/>
                </a:solidFill>
              </a:rPr>
              <a:t>Once approved, if a member wishes to change their option election, NSYTRS must receive an Election of Retirement benefit within 30 days after the retirement becomes effective or after medical board approval whichever is later. Once that 30 days has passed the option choice is irrevocable. The election can be filed online or by paper form. </a:t>
            </a:r>
            <a:endParaRPr lang="en-US"/>
          </a:p>
        </p:txBody>
      </p:sp>
      <p:sp>
        <p:nvSpPr>
          <p:cNvPr id="4" name="Slide Number Placeholder 3"/>
          <p:cNvSpPr>
            <a:spLocks noGrp="1"/>
          </p:cNvSpPr>
          <p:nvPr>
            <p:ph type="sldNum" sz="quarter" idx="5"/>
          </p:nvPr>
        </p:nvSpPr>
        <p:spPr/>
        <p:txBody>
          <a:bodyPr/>
          <a:lstStyle/>
          <a:p>
            <a:pPr defTabSz="984978">
              <a:defRPr/>
            </a:pPr>
            <a:fld id="{31F2AD54-BA5D-48F1-8787-4AB154B0209F}" type="slidenum">
              <a:rPr lang="en-US">
                <a:solidFill>
                  <a:prstClr val="black"/>
                </a:solidFill>
                <a:latin typeface="Calibri" panose="020F0502020204030204"/>
              </a:rPr>
              <a:pPr defTabSz="984978">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83258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A little about me, my name is Nicole Macygin I am a member relations representative in the information and communication center. I come from a long line of educators as my father was one of ten children and half of them went on to become teachers. Two of them decided that this past school year was the year they wished to retire so I had the pleasure of guiding them both through the retirement process.  Helping serve  teachers has become a family affair as my brother works at Questar III </a:t>
            </a:r>
            <a:r>
              <a:rPr lang="en-US" sz="1600" dirty="0" err="1"/>
              <a:t>boces</a:t>
            </a:r>
            <a:r>
              <a:rPr lang="en-US" sz="1600" dirty="0"/>
              <a:t> as a IT administrator. I have worked for TRS since 2017.  So I have a lot of experience in fielding questions regarding death and disability benefits. It is probably the most rewarding part of my role at NYSTRS, helping members as they navigate difficult situations. </a:t>
            </a:r>
          </a:p>
        </p:txBody>
      </p:sp>
      <p:sp>
        <p:nvSpPr>
          <p:cNvPr id="4" name="Slide Number Placeholder 3"/>
          <p:cNvSpPr>
            <a:spLocks noGrp="1"/>
          </p:cNvSpPr>
          <p:nvPr>
            <p:ph type="sldNum" sz="quarter" idx="5"/>
          </p:nvPr>
        </p:nvSpPr>
        <p:spPr/>
        <p:txBody>
          <a:bodyPr/>
          <a:lstStyle/>
          <a:p>
            <a:fld id="{5D33794D-5537-4B9B-9D60-1278D808BB7D}" type="slidenum">
              <a:rPr lang="en-US" smtClean="0"/>
              <a:t>2</a:t>
            </a:fld>
            <a:endParaRPr lang="en-US"/>
          </a:p>
        </p:txBody>
      </p:sp>
    </p:spTree>
    <p:extLst>
      <p:ext uri="{BB962C8B-B14F-4D97-AF65-F5344CB8AC3E}">
        <p14:creationId xmlns:p14="http://schemas.microsoft.com/office/powerpoint/2010/main" val="2225000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Members sometimes will ask what happens if they pass away during the disability retirement process? NYSTRS will pay benefits</a:t>
            </a:r>
          </a:p>
          <a:p>
            <a:r>
              <a:rPr lang="en-US"/>
              <a:t> if you filed and ultimately qualified for disability retirement </a:t>
            </a:r>
          </a:p>
          <a:p>
            <a:r>
              <a:rPr lang="en-US"/>
              <a:t>and selected the largest non-declining lump sum option </a:t>
            </a:r>
          </a:p>
          <a:p>
            <a:r>
              <a:rPr lang="en-US"/>
              <a:t>and if your passing was because of the illness specified on the application. </a:t>
            </a:r>
          </a:p>
        </p:txBody>
      </p:sp>
      <p:sp>
        <p:nvSpPr>
          <p:cNvPr id="4" name="Slide Number Placeholder 3"/>
          <p:cNvSpPr>
            <a:spLocks noGrp="1"/>
          </p:cNvSpPr>
          <p:nvPr>
            <p:ph type="sldNum" sz="quarter" idx="5"/>
          </p:nvPr>
        </p:nvSpPr>
        <p:spPr/>
        <p:txBody>
          <a:bodyPr/>
          <a:lstStyle/>
          <a:p>
            <a:fld id="{5D33794D-5537-4B9B-9D60-1278D808BB7D}" type="slidenum">
              <a:rPr lang="en-US" smtClean="0"/>
              <a:t>20</a:t>
            </a:fld>
            <a:endParaRPr lang="en-US"/>
          </a:p>
        </p:txBody>
      </p:sp>
    </p:spTree>
    <p:extLst>
      <p:ext uri="{BB962C8B-B14F-4D97-AF65-F5344CB8AC3E}">
        <p14:creationId xmlns:p14="http://schemas.microsoft.com/office/powerpoint/2010/main" val="6736483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Can you still while disability pension. Members are not able to continue any employment while collecting a disability pension due to having to be completely incapacitated from all gainful employment either physically or mentally to qualify. </a:t>
            </a:r>
          </a:p>
          <a:p>
            <a:endParaRPr lang="en-US"/>
          </a:p>
        </p:txBody>
      </p:sp>
      <p:sp>
        <p:nvSpPr>
          <p:cNvPr id="4" name="Slide Number Placeholder 3"/>
          <p:cNvSpPr>
            <a:spLocks noGrp="1"/>
          </p:cNvSpPr>
          <p:nvPr>
            <p:ph type="sldNum" sz="quarter" idx="5"/>
          </p:nvPr>
        </p:nvSpPr>
        <p:spPr/>
        <p:txBody>
          <a:bodyPr/>
          <a:lstStyle/>
          <a:p>
            <a:fld id="{5D33794D-5537-4B9B-9D60-1278D808BB7D}" type="slidenum">
              <a:rPr lang="en-US" smtClean="0"/>
              <a:t>21</a:t>
            </a:fld>
            <a:endParaRPr lang="en-US"/>
          </a:p>
        </p:txBody>
      </p:sp>
    </p:spTree>
    <p:extLst>
      <p:ext uri="{BB962C8B-B14F-4D97-AF65-F5344CB8AC3E}">
        <p14:creationId xmlns:p14="http://schemas.microsoft.com/office/powerpoint/2010/main" val="3019246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what if you have an outstanding loan. If you wish to repay all or a portion of any outstanding loan prior to retirement, NYSTRS must receive the payment within 30 days following approval of your effective date of retirement.</a:t>
            </a:r>
          </a:p>
          <a:p>
            <a:endParaRPr lang="en-US"/>
          </a:p>
          <a:p>
            <a:r>
              <a:rPr lang="en-US"/>
              <a:t>If you do not repay your loan, your lifetime befit will be reduced, and the outstanding loan will likely be a taxable distribution.</a:t>
            </a:r>
          </a:p>
          <a:p>
            <a:endParaRPr lang="en-US"/>
          </a:p>
        </p:txBody>
      </p:sp>
      <p:sp>
        <p:nvSpPr>
          <p:cNvPr id="4" name="Slide Number Placeholder 3"/>
          <p:cNvSpPr>
            <a:spLocks noGrp="1"/>
          </p:cNvSpPr>
          <p:nvPr>
            <p:ph type="sldNum" sz="quarter" idx="5"/>
          </p:nvPr>
        </p:nvSpPr>
        <p:spPr/>
        <p:txBody>
          <a:bodyPr/>
          <a:lstStyle/>
          <a:p>
            <a:fld id="{5D33794D-5537-4B9B-9D60-1278D808BB7D}" type="slidenum">
              <a:rPr lang="en-US" smtClean="0"/>
              <a:t>22</a:t>
            </a:fld>
            <a:endParaRPr lang="en-US"/>
          </a:p>
        </p:txBody>
      </p:sp>
    </p:spTree>
    <p:extLst>
      <p:ext uri="{BB962C8B-B14F-4D97-AF65-F5344CB8AC3E}">
        <p14:creationId xmlns:p14="http://schemas.microsoft.com/office/powerpoint/2010/main" val="337097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And is a disability pension taxable. Yes, just like a service retirement, a disability retirement is subject to Federal Tax but is exempt from NYS tax.  You will fill out a W4P form to have taxes withheld from your monthly benefit and you will receive 1099-R each January to file your tax return with.  </a:t>
            </a:r>
          </a:p>
          <a:p>
            <a:endParaRPr lang="en-US"/>
          </a:p>
        </p:txBody>
      </p:sp>
      <p:sp>
        <p:nvSpPr>
          <p:cNvPr id="4" name="Slide Number Placeholder 3"/>
          <p:cNvSpPr>
            <a:spLocks noGrp="1"/>
          </p:cNvSpPr>
          <p:nvPr>
            <p:ph type="sldNum" sz="quarter" idx="5"/>
          </p:nvPr>
        </p:nvSpPr>
        <p:spPr/>
        <p:txBody>
          <a:bodyPr/>
          <a:lstStyle/>
          <a:p>
            <a:fld id="{5D33794D-5537-4B9B-9D60-1278D808BB7D}" type="slidenum">
              <a:rPr lang="en-US" smtClean="0"/>
              <a:t>23</a:t>
            </a:fld>
            <a:endParaRPr lang="en-US"/>
          </a:p>
        </p:txBody>
      </p:sp>
    </p:spTree>
    <p:extLst>
      <p:ext uri="{BB962C8B-B14F-4D97-AF65-F5344CB8AC3E}">
        <p14:creationId xmlns:p14="http://schemas.microsoft.com/office/powerpoint/2010/main" val="1721411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C1C1C"/>
                </a:solidFill>
                <a:effectLst/>
                <a:highlight>
                  <a:srgbClr val="FFFFFF"/>
                </a:highlight>
                <a:latin typeface="Roboto Condensed" panose="02000000000000000000" pitchFamily="2" charset="0"/>
              </a:rPr>
              <a:t>So a questions I get asked about a lot is what if the member is incapacitated and cannot act on their own behalf, can someone else apply for disability for them? The answer is yes but you must have a POA. A Power of Attorney (POA) is a powerful document. It allows you to designate someone else, referred to as your “agent,” to act on your behalf with or without your consent. NYSTRS accepts New York State POAs, Out-of-State POAs and the Public Retirement System Special Durable Power of Attorney (Special POA).  Form which can be found on our website. </a:t>
            </a:r>
          </a:p>
          <a:p>
            <a:r>
              <a:rPr lang="en-US" b="0" i="0">
                <a:solidFill>
                  <a:srgbClr val="1C1C1C"/>
                </a:solidFill>
                <a:effectLst/>
                <a:highlight>
                  <a:srgbClr val="FFFFFF"/>
                </a:highlight>
                <a:latin typeface="Roboto Condensed" panose="02000000000000000000" pitchFamily="2" charset="0"/>
              </a:rPr>
              <a:t>Keep in mind while you are able to file the application online as a member, a POA or any one other than the member is prohibited from using </a:t>
            </a:r>
            <a:r>
              <a:rPr lang="en-US" b="0" i="0" err="1">
                <a:solidFill>
                  <a:srgbClr val="1C1C1C"/>
                </a:solidFill>
                <a:effectLst/>
                <a:highlight>
                  <a:srgbClr val="FFFFFF"/>
                </a:highlight>
                <a:latin typeface="Roboto Condensed" panose="02000000000000000000" pitchFamily="2" charset="0"/>
              </a:rPr>
              <a:t>MyNYSTRS</a:t>
            </a:r>
            <a:r>
              <a:rPr lang="en-US" b="0" i="0">
                <a:solidFill>
                  <a:srgbClr val="1C1C1C"/>
                </a:solidFill>
                <a:effectLst/>
                <a:highlight>
                  <a:srgbClr val="FFFFFF"/>
                </a:highlight>
                <a:latin typeface="Roboto Condensed" panose="02000000000000000000" pitchFamily="2" charset="0"/>
              </a:rPr>
              <a:t>, so paper applications must be received. </a:t>
            </a:r>
            <a:endParaRPr lang="en-US"/>
          </a:p>
        </p:txBody>
      </p:sp>
      <p:sp>
        <p:nvSpPr>
          <p:cNvPr id="4" name="Slide Number Placeholder 3"/>
          <p:cNvSpPr>
            <a:spLocks noGrp="1"/>
          </p:cNvSpPr>
          <p:nvPr>
            <p:ph type="sldNum" sz="quarter" idx="5"/>
          </p:nvPr>
        </p:nvSpPr>
        <p:spPr/>
        <p:txBody>
          <a:bodyPr/>
          <a:lstStyle/>
          <a:p>
            <a:fld id="{5D33794D-5537-4B9B-9D60-1278D808BB7D}" type="slidenum">
              <a:rPr lang="en-US" smtClean="0"/>
              <a:t>24</a:t>
            </a:fld>
            <a:endParaRPr lang="en-US"/>
          </a:p>
        </p:txBody>
      </p:sp>
    </p:spTree>
    <p:extLst>
      <p:ext uri="{BB962C8B-B14F-4D97-AF65-F5344CB8AC3E}">
        <p14:creationId xmlns:p14="http://schemas.microsoft.com/office/powerpoint/2010/main" val="2775713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indent="-465887">
              <a:buFont typeface="Arial" panose="020B0604020202020204" pitchFamily="34" charset="0"/>
              <a:buChar char="•"/>
            </a:pPr>
            <a:r>
              <a:rPr lang="en-US"/>
              <a:t>And what does a power of attorney do </a:t>
            </a:r>
          </a:p>
          <a:p>
            <a:pPr marL="465887" indent="-465887">
              <a:buFont typeface="Arial" panose="020B0604020202020204" pitchFamily="34" charset="0"/>
              <a:buChar char="•"/>
            </a:pPr>
            <a:r>
              <a:rPr lang="en-US"/>
              <a:t>Allow one or more people you trust to manage financial matters while you are still alive.</a:t>
            </a:r>
          </a:p>
          <a:p>
            <a:pPr marL="465887" indent="-465887">
              <a:buFont typeface="Arial" panose="020B0604020202020204" pitchFamily="34" charset="0"/>
              <a:buChar char="•"/>
            </a:pPr>
            <a:endParaRPr lang="en-US"/>
          </a:p>
          <a:p>
            <a:pPr marL="465887" indent="-465887">
              <a:buFont typeface="Arial" panose="020B0604020202020204" pitchFamily="34" charset="0"/>
              <a:buChar char="•"/>
            </a:pPr>
            <a:r>
              <a:rPr lang="en-US"/>
              <a:t>You retain ability to act on your own behalf</a:t>
            </a:r>
          </a:p>
          <a:p>
            <a:pPr marL="465887" indent="-465887">
              <a:buFont typeface="Arial" panose="020B0604020202020204" pitchFamily="34" charset="0"/>
              <a:buChar char="•"/>
            </a:pPr>
            <a:endParaRPr lang="en-US"/>
          </a:p>
          <a:p>
            <a:pPr marL="465887" indent="-465887">
              <a:buFont typeface="Arial" panose="020B0604020202020204" pitchFamily="34" charset="0"/>
              <a:buChar char="•"/>
            </a:pPr>
            <a:r>
              <a:rPr lang="en-US"/>
              <a:t>May remain effective even if you become  incapacitated (Durable)</a:t>
            </a:r>
          </a:p>
          <a:p>
            <a:endParaRPr lang="en-US"/>
          </a:p>
        </p:txBody>
      </p:sp>
      <p:sp>
        <p:nvSpPr>
          <p:cNvPr id="4" name="Slide Number Placeholder 3"/>
          <p:cNvSpPr>
            <a:spLocks noGrp="1"/>
          </p:cNvSpPr>
          <p:nvPr>
            <p:ph type="sldNum" sz="quarter" idx="5"/>
          </p:nvPr>
        </p:nvSpPr>
        <p:spPr/>
        <p:txBody>
          <a:bodyPr/>
          <a:lstStyle/>
          <a:p>
            <a:fld id="{5D33794D-5537-4B9B-9D60-1278D808BB7D}" type="slidenum">
              <a:rPr lang="en-US" smtClean="0"/>
              <a:t>25</a:t>
            </a:fld>
            <a:endParaRPr lang="en-US"/>
          </a:p>
        </p:txBody>
      </p:sp>
    </p:spTree>
    <p:extLst>
      <p:ext uri="{BB962C8B-B14F-4D97-AF65-F5344CB8AC3E}">
        <p14:creationId xmlns:p14="http://schemas.microsoft.com/office/powerpoint/2010/main" val="1517933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can you authorize your agent to do on your behalf. You may grant your agent </a:t>
            </a:r>
            <a:r>
              <a:rPr lang="en-US" i="1"/>
              <a:t>Standard Authority and Gifting Authority. </a:t>
            </a:r>
          </a:p>
          <a:p>
            <a:endParaRPr lang="en-US"/>
          </a:p>
          <a:p>
            <a:r>
              <a:rPr lang="en-US"/>
              <a:t>Depending on the level of authority granted, at NYSTRS your agent will be able to conduct a host of transactions. Gifting authority allows your agent to elect a pension payment option that provides for a beneficiary. This is something that comes up pretty often. Recently I spoke to a members power of attorney and while they were able to file a disability retirement application on behalf of the member as they were unfortunately in the hospital and not able to file themselves, the power of attorney did not grant gifting authority so the spouse was unable to chose a lifetime survivor benefit for themselves. So gifting authority is important if you want your agent to be able to select a pension option that provides for a beneficiary if you are unable to. </a:t>
            </a:r>
          </a:p>
        </p:txBody>
      </p:sp>
      <p:sp>
        <p:nvSpPr>
          <p:cNvPr id="4" name="Slide Number Placeholder 3"/>
          <p:cNvSpPr>
            <a:spLocks noGrp="1"/>
          </p:cNvSpPr>
          <p:nvPr>
            <p:ph type="sldNum" sz="quarter" idx="5"/>
          </p:nvPr>
        </p:nvSpPr>
        <p:spPr/>
        <p:txBody>
          <a:bodyPr/>
          <a:lstStyle/>
          <a:p>
            <a:fld id="{5D33794D-5537-4B9B-9D60-1278D808BB7D}" type="slidenum">
              <a:rPr lang="en-US" smtClean="0"/>
              <a:t>26</a:t>
            </a:fld>
            <a:endParaRPr lang="en-US"/>
          </a:p>
        </p:txBody>
      </p:sp>
    </p:spTree>
    <p:extLst>
      <p:ext uri="{BB962C8B-B14F-4D97-AF65-F5344CB8AC3E}">
        <p14:creationId xmlns:p14="http://schemas.microsoft.com/office/powerpoint/2010/main" val="217892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NYSTRS encourages all members to have a POA on file, if you do not have POA but would like to we offer a Special Durable Power of Attorney for retirement transactions only, this form can be found on our website. Once executed you would send this to the retirement system to be kept in your file, so that if your POA ever needs to they can act on your behalf with respect to just retirement transactions. </a:t>
            </a:r>
          </a:p>
        </p:txBody>
      </p:sp>
      <p:sp>
        <p:nvSpPr>
          <p:cNvPr id="4" name="Slide Number Placeholder 3"/>
          <p:cNvSpPr>
            <a:spLocks noGrp="1"/>
          </p:cNvSpPr>
          <p:nvPr>
            <p:ph type="sldNum" sz="quarter" idx="5"/>
          </p:nvPr>
        </p:nvSpPr>
        <p:spPr/>
        <p:txBody>
          <a:bodyPr/>
          <a:lstStyle/>
          <a:p>
            <a:fld id="{5D33794D-5537-4B9B-9D60-1278D808BB7D}" type="slidenum">
              <a:rPr lang="en-US" smtClean="0"/>
              <a:t>27</a:t>
            </a:fld>
            <a:endParaRPr lang="en-US"/>
          </a:p>
        </p:txBody>
      </p:sp>
    </p:spTree>
    <p:extLst>
      <p:ext uri="{BB962C8B-B14F-4D97-AF65-F5344CB8AC3E}">
        <p14:creationId xmlns:p14="http://schemas.microsoft.com/office/powerpoint/2010/main" val="4185300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Enacting a power of attorney can be part of your overall estate planning. We encourage you to start planning as it is never too early. NYSTRS provides an estate planning list on our website to help your family settle your estate by organizing your important legal and financial statements. Your family will thank you. I am hoping that you all were able to attend yesterday's presentation on estate planning! It certainly motivated me to think and plan ahead. If you did not get to see it you can always attend a PREP the Pension and Retirement Education Program seminar that NYSTRS offers as there is an entire module on estate planning. </a:t>
            </a:r>
          </a:p>
        </p:txBody>
      </p:sp>
      <p:sp>
        <p:nvSpPr>
          <p:cNvPr id="4" name="Slide Number Placeholder 3"/>
          <p:cNvSpPr>
            <a:spLocks noGrp="1"/>
          </p:cNvSpPr>
          <p:nvPr>
            <p:ph type="sldNum" sz="quarter" idx="5"/>
          </p:nvPr>
        </p:nvSpPr>
        <p:spPr/>
        <p:txBody>
          <a:bodyPr/>
          <a:lstStyle/>
          <a:p>
            <a:fld id="{5D33794D-5537-4B9B-9D60-1278D808BB7D}" type="slidenum">
              <a:rPr lang="en-US" smtClean="0"/>
              <a:t>28</a:t>
            </a:fld>
            <a:endParaRPr lang="en-US"/>
          </a:p>
        </p:txBody>
      </p:sp>
    </p:spTree>
    <p:extLst>
      <p:ext uri="{BB962C8B-B14F-4D97-AF65-F5344CB8AC3E}">
        <p14:creationId xmlns:p14="http://schemas.microsoft.com/office/powerpoint/2010/main" val="1466256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 want to discuss with you benefits you have under what we call “disability for protection only”</a:t>
            </a:r>
          </a:p>
        </p:txBody>
      </p:sp>
      <p:sp>
        <p:nvSpPr>
          <p:cNvPr id="4" name="Slide Number Placeholder 3"/>
          <p:cNvSpPr>
            <a:spLocks noGrp="1"/>
          </p:cNvSpPr>
          <p:nvPr>
            <p:ph type="sldNum" sz="quarter" idx="5"/>
          </p:nvPr>
        </p:nvSpPr>
        <p:spPr/>
        <p:txBody>
          <a:bodyPr/>
          <a:lstStyle/>
          <a:p>
            <a:fld id="{5D33794D-5537-4B9B-9D60-1278D808BB7D}" type="slidenum">
              <a:rPr lang="en-US" smtClean="0"/>
              <a:t>29</a:t>
            </a:fld>
            <a:endParaRPr lang="en-US"/>
          </a:p>
        </p:txBody>
      </p:sp>
    </p:spTree>
    <p:extLst>
      <p:ext uri="{BB962C8B-B14F-4D97-AF65-F5344CB8AC3E}">
        <p14:creationId xmlns:p14="http://schemas.microsoft.com/office/powerpoint/2010/main" val="1559623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subject of death and disability can be a sensitive one, you as delegates may also get questions from your colleagues about their retirement benefits when they are facing a difficult medical situation. Our goal today is that we want you to know that we don’t expect you to have all the answers even after today's presentation, but my hope is that you come away from today with more knowledge of the benefits that exist pertaining to disability and death benefits. Everyone's situation is different but the key is that you can feel confident that if you refer your colleagues to contact NYSTRS that you can help and make a big difference in their lives and the lives of their loved ones because sometimes members do not even realize that we are here to help. </a:t>
            </a:r>
          </a:p>
        </p:txBody>
      </p:sp>
      <p:sp>
        <p:nvSpPr>
          <p:cNvPr id="4" name="Slide Number Placeholder 3"/>
          <p:cNvSpPr>
            <a:spLocks noGrp="1"/>
          </p:cNvSpPr>
          <p:nvPr>
            <p:ph type="sldNum" sz="quarter" idx="5"/>
          </p:nvPr>
        </p:nvSpPr>
        <p:spPr/>
        <p:txBody>
          <a:bodyPr/>
          <a:lstStyle/>
          <a:p>
            <a:fld id="{5D33794D-5537-4B9B-9D60-1278D808BB7D}" type="slidenum">
              <a:rPr lang="en-US" smtClean="0"/>
              <a:t>3</a:t>
            </a:fld>
            <a:endParaRPr lang="en-US"/>
          </a:p>
        </p:txBody>
      </p:sp>
    </p:spTree>
    <p:extLst>
      <p:ext uri="{BB962C8B-B14F-4D97-AF65-F5344CB8AC3E}">
        <p14:creationId xmlns:p14="http://schemas.microsoft.com/office/powerpoint/2010/main" val="1774000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If you have been diagnosed with a life-threatening medical condition, critical illness or are having surgery, considering filing a disability retirement for protection only application. </a:t>
            </a:r>
          </a:p>
          <a:p>
            <a:pPr algn="ctr"/>
            <a:endParaRPr lang="en-US" dirty="0"/>
          </a:p>
          <a:p>
            <a:pPr algn="ctr"/>
            <a:r>
              <a:rPr lang="en-US" dirty="0"/>
              <a:t>Doing so can provide an important safety net for you and your beneficiaries. </a:t>
            </a:r>
          </a:p>
          <a:p>
            <a:endParaRPr lang="en-US" dirty="0"/>
          </a:p>
        </p:txBody>
      </p:sp>
      <p:sp>
        <p:nvSpPr>
          <p:cNvPr id="4" name="Slide Number Placeholder 3"/>
          <p:cNvSpPr>
            <a:spLocks noGrp="1"/>
          </p:cNvSpPr>
          <p:nvPr>
            <p:ph type="sldNum" sz="quarter" idx="5"/>
          </p:nvPr>
        </p:nvSpPr>
        <p:spPr/>
        <p:txBody>
          <a:bodyPr/>
          <a:lstStyle/>
          <a:p>
            <a:fld id="{5D33794D-5537-4B9B-9D60-1278D808BB7D}" type="slidenum">
              <a:rPr lang="en-US" smtClean="0"/>
              <a:t>30</a:t>
            </a:fld>
            <a:endParaRPr lang="en-US"/>
          </a:p>
        </p:txBody>
      </p:sp>
    </p:spTree>
    <p:extLst>
      <p:ext uri="{BB962C8B-B14F-4D97-AF65-F5344CB8AC3E}">
        <p14:creationId xmlns:p14="http://schemas.microsoft.com/office/powerpoint/2010/main" val="4277390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exactly is the benefit of filing for protection only? If you were to pass away due to your critical illness or surgery your beneficiary would stand to receive a significantly higher payment than just the in service death benefit( which typically pays approximately 3x your salary). This could make a huge difference in the lives of your beneficiaries and give you peace of mind that you are protecting your beneficiary's the best way you can.</a:t>
            </a:r>
          </a:p>
        </p:txBody>
      </p:sp>
      <p:sp>
        <p:nvSpPr>
          <p:cNvPr id="4" name="Slide Number Placeholder 3"/>
          <p:cNvSpPr>
            <a:spLocks noGrp="1"/>
          </p:cNvSpPr>
          <p:nvPr>
            <p:ph type="sldNum" sz="quarter" idx="5"/>
          </p:nvPr>
        </p:nvSpPr>
        <p:spPr/>
        <p:txBody>
          <a:bodyPr/>
          <a:lstStyle/>
          <a:p>
            <a:fld id="{5D33794D-5537-4B9B-9D60-1278D808BB7D}" type="slidenum">
              <a:rPr lang="en-US" smtClean="0"/>
              <a:t>31</a:t>
            </a:fld>
            <a:endParaRPr lang="en-US"/>
          </a:p>
        </p:txBody>
      </p:sp>
    </p:spTree>
    <p:extLst>
      <p:ext uri="{BB962C8B-B14F-4D97-AF65-F5344CB8AC3E}">
        <p14:creationId xmlns:p14="http://schemas.microsoft.com/office/powerpoint/2010/main" val="1761958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have to get ahead of myself in order to provide a true example of how filing disability for protection only can pay significantly more than the in service death benefit.  So lets say hypothetical if a member passes while in service from an illness and their salary is $75,000 we would pay their beneficiary three times that amount for the in service death benefit, we would also refund the members contributions of $35,000. So the total payment to the beneficiary upon the members passing would be $260,000. </a:t>
            </a:r>
          </a:p>
        </p:txBody>
      </p:sp>
      <p:sp>
        <p:nvSpPr>
          <p:cNvPr id="4" name="Slide Number Placeholder 3"/>
          <p:cNvSpPr>
            <a:spLocks noGrp="1"/>
          </p:cNvSpPr>
          <p:nvPr>
            <p:ph type="sldNum" sz="quarter" idx="5"/>
          </p:nvPr>
        </p:nvSpPr>
        <p:spPr/>
        <p:txBody>
          <a:bodyPr/>
          <a:lstStyle/>
          <a:p>
            <a:fld id="{5D33794D-5537-4B9B-9D60-1278D808BB7D}" type="slidenum">
              <a:rPr lang="en-US" smtClean="0"/>
              <a:t>32</a:t>
            </a:fld>
            <a:endParaRPr lang="en-US"/>
          </a:p>
        </p:txBody>
      </p:sp>
    </p:spTree>
    <p:extLst>
      <p:ext uri="{BB962C8B-B14F-4D97-AF65-F5344CB8AC3E}">
        <p14:creationId xmlns:p14="http://schemas.microsoft.com/office/powerpoint/2010/main" val="1603610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much of a difference can filing for disability for protection only make? If the member files disability for protection only and they pass away as a result of the illness not only would we pay the largest non-declining lump sum as selected but the beneficiary would also be paid 50% of the in-service death benefit for a total payment of $412,000, $152,000 more than if the member did not file for protection. This benefit is probably the one members know least about, so when I have had the conversation with members about putting this on file it gives me great satisfaction when the member is able to leave over a hundred thousand dollars more to their beneficiary. </a:t>
            </a:r>
          </a:p>
        </p:txBody>
      </p:sp>
      <p:sp>
        <p:nvSpPr>
          <p:cNvPr id="4" name="Slide Number Placeholder 3"/>
          <p:cNvSpPr>
            <a:spLocks noGrp="1"/>
          </p:cNvSpPr>
          <p:nvPr>
            <p:ph type="sldNum" sz="quarter" idx="5"/>
          </p:nvPr>
        </p:nvSpPr>
        <p:spPr/>
        <p:txBody>
          <a:bodyPr/>
          <a:lstStyle/>
          <a:p>
            <a:fld id="{5D33794D-5537-4B9B-9D60-1278D808BB7D}" type="slidenum">
              <a:rPr lang="en-US" smtClean="0"/>
              <a:t>33</a:t>
            </a:fld>
            <a:endParaRPr lang="en-US"/>
          </a:p>
        </p:txBody>
      </p:sp>
    </p:spTree>
    <p:extLst>
      <p:ext uri="{BB962C8B-B14F-4D97-AF65-F5344CB8AC3E}">
        <p14:creationId xmlns:p14="http://schemas.microsoft.com/office/powerpoint/2010/main" val="544534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does one file for disability for protection only? You can file either online using your </a:t>
            </a:r>
            <a:r>
              <a:rPr lang="en-US" err="1"/>
              <a:t>mynystrs</a:t>
            </a:r>
            <a:r>
              <a:rPr lang="en-US"/>
              <a:t> or by paper form. All of our forms again are available online or be mailed to you. </a:t>
            </a:r>
          </a:p>
        </p:txBody>
      </p:sp>
      <p:sp>
        <p:nvSpPr>
          <p:cNvPr id="4" name="Slide Number Placeholder 3"/>
          <p:cNvSpPr>
            <a:spLocks noGrp="1"/>
          </p:cNvSpPr>
          <p:nvPr>
            <p:ph type="sldNum" sz="quarter" idx="5"/>
          </p:nvPr>
        </p:nvSpPr>
        <p:spPr/>
        <p:txBody>
          <a:bodyPr/>
          <a:lstStyle/>
          <a:p>
            <a:fld id="{5D33794D-5537-4B9B-9D60-1278D808BB7D}" type="slidenum">
              <a:rPr lang="en-US" smtClean="0"/>
              <a:t>34</a:t>
            </a:fld>
            <a:endParaRPr lang="en-US"/>
          </a:p>
        </p:txBody>
      </p:sp>
    </p:spTree>
    <p:extLst>
      <p:ext uri="{BB962C8B-B14F-4D97-AF65-F5344CB8AC3E}">
        <p14:creationId xmlns:p14="http://schemas.microsoft.com/office/powerpoint/2010/main" val="2410275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file paper application you must clearly write “For Protection Only”, indicate the medical condition necessitating the protection. You will leave the date of retirement blank and select the Largest Lump Sum Option.</a:t>
            </a:r>
          </a:p>
        </p:txBody>
      </p:sp>
      <p:sp>
        <p:nvSpPr>
          <p:cNvPr id="4" name="Slide Number Placeholder 3"/>
          <p:cNvSpPr>
            <a:spLocks noGrp="1"/>
          </p:cNvSpPr>
          <p:nvPr>
            <p:ph type="sldNum" sz="quarter" idx="5"/>
          </p:nvPr>
        </p:nvSpPr>
        <p:spPr/>
        <p:txBody>
          <a:bodyPr/>
          <a:lstStyle/>
          <a:p>
            <a:fld id="{5D33794D-5537-4B9B-9D60-1278D808BB7D}" type="slidenum">
              <a:rPr lang="en-US" smtClean="0"/>
              <a:t>35</a:t>
            </a:fld>
            <a:endParaRPr lang="en-US"/>
          </a:p>
        </p:txBody>
      </p:sp>
    </p:spTree>
    <p:extLst>
      <p:ext uri="{BB962C8B-B14F-4D97-AF65-F5344CB8AC3E}">
        <p14:creationId xmlns:p14="http://schemas.microsoft.com/office/powerpoint/2010/main" val="4014021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will need to have the application notarized, complete the medical information summary and then mail or fax the form to NYSTRS. NYSTRS will keep your election on file and if the condition necessitating the protection persists, we will follow up with you yearly. </a:t>
            </a:r>
          </a:p>
        </p:txBody>
      </p:sp>
      <p:sp>
        <p:nvSpPr>
          <p:cNvPr id="4" name="Slide Number Placeholder 3"/>
          <p:cNvSpPr>
            <a:spLocks noGrp="1"/>
          </p:cNvSpPr>
          <p:nvPr>
            <p:ph type="sldNum" sz="quarter" idx="5"/>
          </p:nvPr>
        </p:nvSpPr>
        <p:spPr/>
        <p:txBody>
          <a:bodyPr/>
          <a:lstStyle/>
          <a:p>
            <a:fld id="{5D33794D-5537-4B9B-9D60-1278D808BB7D}" type="slidenum">
              <a:rPr lang="en-US" smtClean="0"/>
              <a:t>36</a:t>
            </a:fld>
            <a:endParaRPr lang="en-US"/>
          </a:p>
        </p:txBody>
      </p:sp>
    </p:spTree>
    <p:extLst>
      <p:ext uri="{BB962C8B-B14F-4D97-AF65-F5344CB8AC3E}">
        <p14:creationId xmlns:p14="http://schemas.microsoft.com/office/powerpoint/2010/main" val="1193212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But what if the situation changes? If your condition improves you can withdraw your for protection only application by submitting the withdrawal in writing. </a:t>
            </a:r>
          </a:p>
          <a:p>
            <a:r>
              <a:rPr lang="en-US" altLang="en-US" dirty="0"/>
              <a:t>Or you can pursue disability retirement, in which you want to contact the retirement system for your next steps. </a:t>
            </a:r>
          </a:p>
          <a:p>
            <a:endParaRPr lang="en-US" altLang="en-US" dirty="0"/>
          </a:p>
        </p:txBody>
      </p:sp>
      <p:sp>
        <p:nvSpPr>
          <p:cNvPr id="16589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389077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to reiterate why a member would file  for protection only, it is because your beneficiary would be paid more than the in service death benefit if you pass away from the illness or surgery necessitating protection. We have had many members choose this, and it really makes them feel like while they may not have control of the medical issues that are impacting them but having the ability to take control of providing more to their beneficiary can bring them great comfort and peace of mind. </a:t>
            </a:r>
          </a:p>
        </p:txBody>
      </p:sp>
      <p:sp>
        <p:nvSpPr>
          <p:cNvPr id="4" name="Slide Number Placeholder 3"/>
          <p:cNvSpPr>
            <a:spLocks noGrp="1"/>
          </p:cNvSpPr>
          <p:nvPr>
            <p:ph type="sldNum" sz="quarter" idx="5"/>
          </p:nvPr>
        </p:nvSpPr>
        <p:spPr/>
        <p:txBody>
          <a:bodyPr/>
          <a:lstStyle/>
          <a:p>
            <a:fld id="{5D33794D-5537-4B9B-9D60-1278D808BB7D}" type="slidenum">
              <a:rPr lang="en-US" smtClean="0"/>
              <a:t>38</a:t>
            </a:fld>
            <a:endParaRPr lang="en-US"/>
          </a:p>
        </p:txBody>
      </p:sp>
    </p:spTree>
    <p:extLst>
      <p:ext uri="{BB962C8B-B14F-4D97-AF65-F5344CB8AC3E}">
        <p14:creationId xmlns:p14="http://schemas.microsoft.com/office/powerpoint/2010/main" val="880652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 want to discuss with you benefits you have under what we call “disability for protection only”</a:t>
            </a:r>
          </a:p>
        </p:txBody>
      </p:sp>
      <p:sp>
        <p:nvSpPr>
          <p:cNvPr id="4" name="Slide Number Placeholder 3"/>
          <p:cNvSpPr>
            <a:spLocks noGrp="1"/>
          </p:cNvSpPr>
          <p:nvPr>
            <p:ph type="sldNum" sz="quarter" idx="5"/>
          </p:nvPr>
        </p:nvSpPr>
        <p:spPr/>
        <p:txBody>
          <a:bodyPr/>
          <a:lstStyle/>
          <a:p>
            <a:fld id="{5D33794D-5537-4B9B-9D60-1278D808BB7D}" type="slidenum">
              <a:rPr lang="en-US" smtClean="0"/>
              <a:t>39</a:t>
            </a:fld>
            <a:endParaRPr lang="en-US"/>
          </a:p>
        </p:txBody>
      </p:sp>
    </p:spTree>
    <p:extLst>
      <p:ext uri="{BB962C8B-B14F-4D97-AF65-F5344CB8AC3E}">
        <p14:creationId xmlns:p14="http://schemas.microsoft.com/office/powerpoint/2010/main" val="1329452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in that vain, NYSTRS  is here every step of the way and when in doubt please call the retirement system and encourage your colleagues to do so if they are facing a critical illness or a disability. Representative such as myself field these questions and depending on a member's situation we can assist them in what they may qualify for and how to apply for benefits. </a:t>
            </a:r>
          </a:p>
        </p:txBody>
      </p:sp>
      <p:sp>
        <p:nvSpPr>
          <p:cNvPr id="4" name="Slide Number Placeholder 3"/>
          <p:cNvSpPr>
            <a:spLocks noGrp="1"/>
          </p:cNvSpPr>
          <p:nvPr>
            <p:ph type="sldNum" sz="quarter" idx="5"/>
          </p:nvPr>
        </p:nvSpPr>
        <p:spPr/>
        <p:txBody>
          <a:bodyPr/>
          <a:lstStyle/>
          <a:p>
            <a:fld id="{5D33794D-5537-4B9B-9D60-1278D808BB7D}" type="slidenum">
              <a:rPr lang="en-US" smtClean="0"/>
              <a:t>4</a:t>
            </a:fld>
            <a:endParaRPr lang="en-US"/>
          </a:p>
        </p:txBody>
      </p:sp>
    </p:spTree>
    <p:extLst>
      <p:ext uri="{BB962C8B-B14F-4D97-AF65-F5344CB8AC3E}">
        <p14:creationId xmlns:p14="http://schemas.microsoft.com/office/powerpoint/2010/main" val="9762345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death benefit that many of you are already covered by is called our Paragraph 2 In Service Death Benefit. once you have 3 or more years of service if you were to pass away while still actively working we would pay your beneficiary approximately 3x your final salary as stated before. If you are over the age of 62 in tiers 3-5 and at age 63 in tier 6 and still working your death benefit is reduced by 4% per year for a maximum reduction of 40%. </a:t>
            </a:r>
            <a:r>
              <a:rPr lang="en-US" b="0" i="0" dirty="0">
                <a:solidFill>
                  <a:srgbClr val="1C1C1C"/>
                </a:solidFill>
                <a:effectLst/>
                <a:highlight>
                  <a:srgbClr val="FFFFFF"/>
                </a:highlight>
                <a:latin typeface="Roboto Condensed" panose="02000000000000000000" pitchFamily="2" charset="0"/>
              </a:rPr>
              <a:t>There is a cap on the maximum amount of salary considered for calculating the death benefit. Review your </a:t>
            </a:r>
            <a:r>
              <a:rPr lang="en-US" b="0" i="1" dirty="0">
                <a:solidFill>
                  <a:srgbClr val="1C1C1C"/>
                </a:solidFill>
                <a:effectLst/>
                <a:highlight>
                  <a:srgbClr val="FFFFFF"/>
                </a:highlight>
                <a:latin typeface="Roboto Condensed" panose="02000000000000000000" pitchFamily="2" charset="0"/>
              </a:rPr>
              <a:t>Benefit Profile</a:t>
            </a:r>
            <a:r>
              <a:rPr lang="en-US" b="0" i="0" dirty="0">
                <a:solidFill>
                  <a:srgbClr val="1C1C1C"/>
                </a:solidFill>
                <a:effectLst/>
                <a:highlight>
                  <a:srgbClr val="FFFFFF"/>
                </a:highlight>
                <a:latin typeface="Roboto Condensed" panose="02000000000000000000" pitchFamily="2" charset="0"/>
              </a:rPr>
              <a:t>, available online to those with a </a:t>
            </a:r>
            <a:r>
              <a:rPr lang="en-US" b="0" i="0" u="sng" dirty="0" err="1">
                <a:solidFill>
                  <a:srgbClr val="007DA5"/>
                </a:solidFill>
                <a:effectLst/>
                <a:highlight>
                  <a:srgbClr val="FFFFFF"/>
                </a:highlight>
                <a:latin typeface="Roboto Condensed" panose="02000000000000000000" pitchFamily="2" charset="0"/>
              </a:rPr>
              <a:t>MyNYSTRS</a:t>
            </a:r>
            <a:r>
              <a:rPr lang="en-US" b="0" i="0" u="sng" dirty="0">
                <a:solidFill>
                  <a:srgbClr val="007DA5"/>
                </a:solidFill>
                <a:effectLst/>
                <a:highlight>
                  <a:srgbClr val="FFFFFF"/>
                </a:highlight>
                <a:latin typeface="Roboto Condensed" panose="02000000000000000000" pitchFamily="2" charset="0"/>
              </a:rPr>
              <a:t> </a:t>
            </a:r>
            <a:r>
              <a:rPr lang="en-US" b="0" i="0" dirty="0">
                <a:solidFill>
                  <a:srgbClr val="1C1C1C"/>
                </a:solidFill>
                <a:effectLst/>
                <a:highlight>
                  <a:srgbClr val="FFFFFF"/>
                </a:highlight>
                <a:latin typeface="Roboto Condensed" panose="02000000000000000000" pitchFamily="2" charset="0"/>
              </a:rPr>
              <a:t>account, for the amount specific to you.</a:t>
            </a:r>
            <a:r>
              <a:rPr lang="en-US" dirty="0"/>
              <a:t> In the event of your passing while in service we would also issue a refund of your contributions. </a:t>
            </a:r>
          </a:p>
        </p:txBody>
      </p:sp>
      <p:sp>
        <p:nvSpPr>
          <p:cNvPr id="4" name="Slide Number Placeholder 3"/>
          <p:cNvSpPr>
            <a:spLocks noGrp="1"/>
          </p:cNvSpPr>
          <p:nvPr>
            <p:ph type="sldNum" sz="quarter" idx="5"/>
          </p:nvPr>
        </p:nvSpPr>
        <p:spPr/>
        <p:txBody>
          <a:bodyPr/>
          <a:lstStyle/>
          <a:p>
            <a:fld id="{5D33794D-5537-4B9B-9D60-1278D808BB7D}" type="slidenum">
              <a:rPr lang="en-US" smtClean="0"/>
              <a:t>40</a:t>
            </a:fld>
            <a:endParaRPr lang="en-US"/>
          </a:p>
        </p:txBody>
      </p:sp>
    </p:spTree>
    <p:extLst>
      <p:ext uri="{BB962C8B-B14F-4D97-AF65-F5344CB8AC3E}">
        <p14:creationId xmlns:p14="http://schemas.microsoft.com/office/powerpoint/2010/main" val="3736778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Where you can you find your death benefit information.</a:t>
            </a:r>
            <a:r>
              <a:rPr lang="en-US" b="0" i="0">
                <a:solidFill>
                  <a:srgbClr val="1C1C1C"/>
                </a:solidFill>
                <a:effectLst/>
                <a:highlight>
                  <a:srgbClr val="FFFFFF"/>
                </a:highlight>
                <a:latin typeface="Roboto Condensed" panose="02000000000000000000" pitchFamily="2" charset="0"/>
              </a:rPr>
              <a:t> Review your </a:t>
            </a:r>
            <a:r>
              <a:rPr lang="en-US" b="0" i="1">
                <a:solidFill>
                  <a:srgbClr val="1C1C1C"/>
                </a:solidFill>
                <a:effectLst/>
                <a:highlight>
                  <a:srgbClr val="FFFFFF"/>
                </a:highlight>
                <a:latin typeface="Roboto Condensed" panose="02000000000000000000" pitchFamily="2" charset="0"/>
              </a:rPr>
              <a:t>Benefit Profile</a:t>
            </a:r>
            <a:r>
              <a:rPr lang="en-US" b="0" i="0">
                <a:solidFill>
                  <a:srgbClr val="1C1C1C"/>
                </a:solidFill>
                <a:effectLst/>
                <a:highlight>
                  <a:srgbClr val="FFFFFF"/>
                </a:highlight>
                <a:latin typeface="Roboto Condensed" panose="02000000000000000000" pitchFamily="2" charset="0"/>
              </a:rPr>
              <a:t>, available online to those with a </a:t>
            </a:r>
            <a:r>
              <a:rPr lang="en-US" b="0" i="0" u="sng" err="1">
                <a:solidFill>
                  <a:srgbClr val="007DA5"/>
                </a:solidFill>
                <a:effectLst/>
                <a:highlight>
                  <a:srgbClr val="FFFFFF"/>
                </a:highlight>
                <a:latin typeface="Roboto Condensed" panose="02000000000000000000" pitchFamily="2" charset="0"/>
              </a:rPr>
              <a:t>MyNYSTRS</a:t>
            </a:r>
            <a:r>
              <a:rPr lang="en-US" b="0" i="0" u="sng">
                <a:solidFill>
                  <a:srgbClr val="007DA5"/>
                </a:solidFill>
                <a:effectLst/>
                <a:highlight>
                  <a:srgbClr val="FFFFFF"/>
                </a:highlight>
                <a:latin typeface="Roboto Condensed" panose="02000000000000000000" pitchFamily="2" charset="0"/>
              </a:rPr>
              <a:t> </a:t>
            </a:r>
            <a:r>
              <a:rPr lang="en-US" b="0" i="0">
                <a:solidFill>
                  <a:srgbClr val="1C1C1C"/>
                </a:solidFill>
                <a:effectLst/>
                <a:highlight>
                  <a:srgbClr val="FFFFFF"/>
                </a:highlight>
                <a:latin typeface="Roboto Condensed" panose="02000000000000000000" pitchFamily="2" charset="0"/>
              </a:rPr>
              <a:t>account, for the amount specific to </a:t>
            </a:r>
            <a:r>
              <a:rPr lang="en-US" b="0" i="0" err="1">
                <a:solidFill>
                  <a:srgbClr val="1C1C1C"/>
                </a:solidFill>
                <a:effectLst/>
                <a:highlight>
                  <a:srgbClr val="FFFFFF"/>
                </a:highlight>
                <a:latin typeface="Roboto Condensed" panose="02000000000000000000" pitchFamily="2" charset="0"/>
              </a:rPr>
              <a:t>you.</a:t>
            </a:r>
            <a:r>
              <a:rPr lang="en-US" err="1"/>
              <a:t>You</a:t>
            </a:r>
            <a:r>
              <a:rPr lang="en-US"/>
              <a:t> can find your death benefit information in your annual benefit profile. The 2024 benefit profiles will be distributed later this November. If you had a full year of service credited you will find the current lump sum in service death benefit listed along with your named beneficiaries. Keep in mind that if you or a colleague are part time or for some reason worked less than 170 days this past school year you may not have an in-service death benefit published in the profile. That does not mean that you are not eligible.  Also, keep in mind your benefit profile is a static document so if you made changes after the publishing of the document it will not be reflected. However, your online </a:t>
            </a:r>
            <a:r>
              <a:rPr lang="en-US" err="1"/>
              <a:t>MyNYSTRS</a:t>
            </a:r>
            <a:r>
              <a:rPr lang="en-US"/>
              <a:t> will provide you with your current designation in the “Beneficiaries” Section. </a:t>
            </a:r>
          </a:p>
        </p:txBody>
      </p:sp>
      <p:sp>
        <p:nvSpPr>
          <p:cNvPr id="4" name="Slide Number Placeholder 3"/>
          <p:cNvSpPr>
            <a:spLocks noGrp="1"/>
          </p:cNvSpPr>
          <p:nvPr>
            <p:ph type="sldNum" sz="quarter" idx="5"/>
          </p:nvPr>
        </p:nvSpPr>
        <p:spPr/>
        <p:txBody>
          <a:bodyPr/>
          <a:lstStyle/>
          <a:p>
            <a:fld id="{5D33794D-5537-4B9B-9D60-1278D808BB7D}" type="slidenum">
              <a:rPr lang="en-US" smtClean="0"/>
              <a:t>41</a:t>
            </a:fld>
            <a:endParaRPr lang="en-US"/>
          </a:p>
        </p:txBody>
      </p:sp>
    </p:spTree>
    <p:extLst>
      <p:ext uri="{BB962C8B-B14F-4D97-AF65-F5344CB8AC3E}">
        <p14:creationId xmlns:p14="http://schemas.microsoft.com/office/powerpoint/2010/main" val="3761792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an active member passes away NYSTRS should be notified by the family, next of kin or school district.  From there we will contact any an all beneficiaries with a request for a certified death certificate and paperwork to initiate death benefit payments if eligible.</a:t>
            </a:r>
          </a:p>
        </p:txBody>
      </p:sp>
      <p:sp>
        <p:nvSpPr>
          <p:cNvPr id="4" name="Slide Number Placeholder 3"/>
          <p:cNvSpPr>
            <a:spLocks noGrp="1"/>
          </p:cNvSpPr>
          <p:nvPr>
            <p:ph type="sldNum" sz="quarter" idx="5"/>
          </p:nvPr>
        </p:nvSpPr>
        <p:spPr/>
        <p:txBody>
          <a:bodyPr/>
          <a:lstStyle/>
          <a:p>
            <a:fld id="{5D33794D-5537-4B9B-9D60-1278D808BB7D}" type="slidenum">
              <a:rPr lang="en-US" smtClean="0"/>
              <a:t>42</a:t>
            </a:fld>
            <a:endParaRPr lang="en-US"/>
          </a:p>
        </p:txBody>
      </p:sp>
    </p:spTree>
    <p:extLst>
      <p:ext uri="{BB962C8B-B14F-4D97-AF65-F5344CB8AC3E}">
        <p14:creationId xmlns:p14="http://schemas.microsoft.com/office/powerpoint/2010/main" val="378366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life changes occur it is extremely important that you keep your beneficiaries up to date as NYSTRS can only pay the person you have named as beneficiary. You may have named your parents as beneficiary when you first started teaching but you’ve since gotten married or had children, so its important that you take a look and ensure the beneficiaries named are who you would like to be </a:t>
            </a:r>
            <a:r>
              <a:rPr lang="en-US"/>
              <a:t>paid uYou </a:t>
            </a:r>
            <a:r>
              <a:rPr lang="en-US" dirty="0"/>
              <a:t>may have both primary and contingent beneficiaries. You can make changes online using your </a:t>
            </a:r>
            <a:r>
              <a:rPr lang="en-US" dirty="0" err="1"/>
              <a:t>MyNYSTRS</a:t>
            </a:r>
            <a:r>
              <a:rPr lang="en-US" dirty="0"/>
              <a:t> account or by filing a paper designation. </a:t>
            </a:r>
          </a:p>
        </p:txBody>
      </p:sp>
      <p:sp>
        <p:nvSpPr>
          <p:cNvPr id="4" name="Slide Number Placeholder 3"/>
          <p:cNvSpPr>
            <a:spLocks noGrp="1"/>
          </p:cNvSpPr>
          <p:nvPr>
            <p:ph type="sldNum" sz="quarter" idx="5"/>
          </p:nvPr>
        </p:nvSpPr>
        <p:spPr/>
        <p:txBody>
          <a:bodyPr/>
          <a:lstStyle/>
          <a:p>
            <a:fld id="{5D33794D-5537-4B9B-9D60-1278D808BB7D}" type="slidenum">
              <a:rPr lang="en-US" smtClean="0"/>
              <a:t>43</a:t>
            </a:fld>
            <a:endParaRPr lang="en-US"/>
          </a:p>
        </p:txBody>
      </p:sp>
    </p:spTree>
    <p:extLst>
      <p:ext uri="{BB962C8B-B14F-4D97-AF65-F5344CB8AC3E}">
        <p14:creationId xmlns:p14="http://schemas.microsoft.com/office/powerpoint/2010/main" val="1853809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member stops working in a title reportable to NYSTRS and has at least 10 years of service credit but has not yet retired they are eligible for a vested death benefit. This usually comes into play if a member has a ceased teaching and career change. If the member passes away before they had the opportunity to retire NYSTRS would pay 50% of the in service death benefit that would have been payable if your death occurred on the last day of service. We would also refund contributions</a:t>
            </a:r>
          </a:p>
        </p:txBody>
      </p:sp>
      <p:sp>
        <p:nvSpPr>
          <p:cNvPr id="4" name="Slide Number Placeholder 3"/>
          <p:cNvSpPr>
            <a:spLocks noGrp="1"/>
          </p:cNvSpPr>
          <p:nvPr>
            <p:ph type="sldNum" sz="quarter" idx="5"/>
          </p:nvPr>
        </p:nvSpPr>
        <p:spPr/>
        <p:txBody>
          <a:bodyPr/>
          <a:lstStyle/>
          <a:p>
            <a:fld id="{5D33794D-5537-4B9B-9D60-1278D808BB7D}" type="slidenum">
              <a:rPr lang="en-US" smtClean="0"/>
              <a:t>44</a:t>
            </a:fld>
            <a:endParaRPr lang="en-US"/>
          </a:p>
        </p:txBody>
      </p:sp>
    </p:spTree>
    <p:extLst>
      <p:ext uri="{BB962C8B-B14F-4D97-AF65-F5344CB8AC3E}">
        <p14:creationId xmlns:p14="http://schemas.microsoft.com/office/powerpoint/2010/main" val="673040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lgn="l"/>
            <a:r>
              <a:rPr lang="en-US"/>
              <a:t>There is also an accelerated death benefit option that you can receive while you are still alive if you qualify for a disability retirement, and meet one of the following requirements:</a:t>
            </a:r>
          </a:p>
          <a:p>
            <a:pPr lvl="2" algn="l"/>
            <a:r>
              <a:rPr lang="en-US"/>
              <a:t>either You have a terminal illness resulting in life expectancy of no more than 12 months, or</a:t>
            </a:r>
          </a:p>
          <a:p>
            <a:pPr marL="465887" indent="-465887">
              <a:buFont typeface="Arial" panose="020B0604020202020204" pitchFamily="34" charset="0"/>
              <a:buChar char="•"/>
            </a:pPr>
            <a:r>
              <a:rPr lang="en-US"/>
              <a:t>You have a medical condition requiring extraordinary care or treatment. </a:t>
            </a:r>
          </a:p>
          <a:p>
            <a:pPr marL="465887" indent="-465887">
              <a:buFont typeface="Arial" panose="020B0604020202020204" pitchFamily="34" charset="0"/>
              <a:buChar char="•"/>
            </a:pPr>
            <a:r>
              <a:rPr lang="en-US"/>
              <a:t>This election would be irrevocable and the payment is made one time only in lieu of any monthly retirement benefit and any death benefit paid to a beneficiary.</a:t>
            </a:r>
          </a:p>
          <a:p>
            <a:pPr marL="465887" indent="-465887">
              <a:buFont typeface="Arial" panose="020B0604020202020204" pitchFamily="34" charset="0"/>
              <a:buChar char="•"/>
            </a:pPr>
            <a:endParaRPr lang="en-US"/>
          </a:p>
          <a:p>
            <a:pPr marL="465887" indent="-465887">
              <a:buFont typeface="Arial" panose="020B0604020202020204" pitchFamily="34" charset="0"/>
              <a:buChar char="•"/>
            </a:pPr>
            <a:r>
              <a:rPr lang="en-US"/>
              <a:t> It would equal the death benefit paid if you died on the last day of reportable service. </a:t>
            </a:r>
          </a:p>
          <a:p>
            <a:pPr lvl="2" algn="l"/>
            <a:endParaRPr lang="en-US"/>
          </a:p>
          <a:p>
            <a:endParaRPr lang="en-US"/>
          </a:p>
        </p:txBody>
      </p:sp>
      <p:sp>
        <p:nvSpPr>
          <p:cNvPr id="4" name="Slide Number Placeholder 3"/>
          <p:cNvSpPr>
            <a:spLocks noGrp="1"/>
          </p:cNvSpPr>
          <p:nvPr>
            <p:ph type="sldNum" sz="quarter" idx="5"/>
          </p:nvPr>
        </p:nvSpPr>
        <p:spPr/>
        <p:txBody>
          <a:bodyPr/>
          <a:lstStyle/>
          <a:p>
            <a:fld id="{5D33794D-5537-4B9B-9D60-1278D808BB7D}" type="slidenum">
              <a:rPr lang="en-US" smtClean="0"/>
              <a:t>45</a:t>
            </a:fld>
            <a:endParaRPr lang="en-US"/>
          </a:p>
        </p:txBody>
      </p:sp>
    </p:spTree>
    <p:extLst>
      <p:ext uri="{BB962C8B-B14F-4D97-AF65-F5344CB8AC3E}">
        <p14:creationId xmlns:p14="http://schemas.microsoft.com/office/powerpoint/2010/main" val="11170617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be eligible for an accidental death benefit if you die in service because of an accident in the performance of your duties.</a:t>
            </a:r>
          </a:p>
          <a:p>
            <a:endParaRPr lang="en-US" dirty="0"/>
          </a:p>
          <a:p>
            <a:r>
              <a:rPr lang="en-US" dirty="0"/>
              <a:t>It would pay an annual Approximately 50% of your salary depending on tier of membership</a:t>
            </a:r>
          </a:p>
          <a:p>
            <a:endParaRPr lang="en-US" dirty="0"/>
          </a:p>
          <a:p>
            <a:pPr marL="524123" indent="-524123">
              <a:buAutoNum type="arabicPeriod"/>
            </a:pPr>
            <a:r>
              <a:rPr lang="en-US" dirty="0"/>
              <a:t>Surviving spouse until remarriage;</a:t>
            </a:r>
          </a:p>
          <a:p>
            <a:pPr marL="524123" indent="-524123">
              <a:buAutoNum type="arabicPeriod"/>
            </a:pPr>
            <a:r>
              <a:rPr lang="en-US" dirty="0"/>
              <a:t>Children until age 25;</a:t>
            </a:r>
          </a:p>
          <a:p>
            <a:endParaRPr lang="en-US" dirty="0"/>
          </a:p>
        </p:txBody>
      </p:sp>
      <p:sp>
        <p:nvSpPr>
          <p:cNvPr id="4" name="Slide Number Placeholder 3"/>
          <p:cNvSpPr>
            <a:spLocks noGrp="1"/>
          </p:cNvSpPr>
          <p:nvPr>
            <p:ph type="sldNum" sz="quarter" idx="5"/>
          </p:nvPr>
        </p:nvSpPr>
        <p:spPr/>
        <p:txBody>
          <a:bodyPr/>
          <a:lstStyle/>
          <a:p>
            <a:fld id="{5D33794D-5537-4B9B-9D60-1278D808BB7D}" type="slidenum">
              <a:rPr lang="en-US" smtClean="0"/>
              <a:t>46</a:t>
            </a:fld>
            <a:endParaRPr lang="en-US"/>
          </a:p>
        </p:txBody>
      </p:sp>
    </p:spTree>
    <p:extLst>
      <p:ext uri="{BB962C8B-B14F-4D97-AF65-F5344CB8AC3E}">
        <p14:creationId xmlns:p14="http://schemas.microsoft.com/office/powerpoint/2010/main" val="30409827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1C1C1C"/>
                </a:solidFill>
                <a:effectLst/>
                <a:highlight>
                  <a:srgbClr val="FFFFFF"/>
                </a:highlight>
                <a:latin typeface="Roboto Condensed" panose="02000000000000000000" pitchFamily="2" charset="0"/>
              </a:rPr>
              <a:t>Your in service death benefit does follow you into retirement but at a reduced rate.  As long as you retire within a year of leaving payroll and avoid any non-</a:t>
            </a:r>
            <a:r>
              <a:rPr lang="en-US" b="0" i="0" err="1">
                <a:solidFill>
                  <a:srgbClr val="1C1C1C"/>
                </a:solidFill>
                <a:effectLst/>
                <a:highlight>
                  <a:srgbClr val="FFFFFF"/>
                </a:highlight>
                <a:latin typeface="Roboto Condensed" panose="02000000000000000000" pitchFamily="2" charset="0"/>
              </a:rPr>
              <a:t>nystrs</a:t>
            </a:r>
            <a:r>
              <a:rPr lang="en-US" b="0" i="0">
                <a:solidFill>
                  <a:srgbClr val="1C1C1C"/>
                </a:solidFill>
                <a:effectLst/>
                <a:highlight>
                  <a:srgbClr val="FFFFFF"/>
                </a:highlight>
                <a:latin typeface="Roboto Condensed" panose="02000000000000000000" pitchFamily="2" charset="0"/>
              </a:rPr>
              <a:t> employment between your ceased teaching date and retirement date we would pay your beneficiaries 50% of your in service death benefit if you passed away in the first year of retirement, if you pass in year two of retirement we would pay 25% of your in service death benefit and then in year three or any year that you pass away thereafter NYSTRS would pay 10% of your benefit in effect at retirement or at age 60 if that is higher. Once retired, each year you will receive a retired member profile which will list the amount payable and your beneficiary information. </a:t>
            </a:r>
          </a:p>
          <a:p>
            <a:endParaRPr lang="en-US"/>
          </a:p>
        </p:txBody>
      </p:sp>
      <p:sp>
        <p:nvSpPr>
          <p:cNvPr id="4" name="Slide Number Placeholder 3"/>
          <p:cNvSpPr>
            <a:spLocks noGrp="1"/>
          </p:cNvSpPr>
          <p:nvPr>
            <p:ph type="sldNum" sz="quarter" idx="5"/>
          </p:nvPr>
        </p:nvSpPr>
        <p:spPr/>
        <p:txBody>
          <a:bodyPr/>
          <a:lstStyle/>
          <a:p>
            <a:fld id="{5D33794D-5537-4B9B-9D60-1278D808BB7D}" type="slidenum">
              <a:rPr lang="en-US" smtClean="0"/>
              <a:t>47</a:t>
            </a:fld>
            <a:endParaRPr lang="en-US"/>
          </a:p>
        </p:txBody>
      </p:sp>
    </p:spTree>
    <p:extLst>
      <p:ext uri="{BB962C8B-B14F-4D97-AF65-F5344CB8AC3E}">
        <p14:creationId xmlns:p14="http://schemas.microsoft.com/office/powerpoint/2010/main" val="2456559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example if a member salary is $75,000 and they qualified for an in service death benefit we would pay $225,000  but then once the member retires in year one we’d pay 50% of the in service death benefit $112,500, year two we’d pay $56,250 and then in year three or any year after it be $22,500. So this is a substantial benefit that you have as retirees at no cost to you. </a:t>
            </a:r>
          </a:p>
        </p:txBody>
      </p:sp>
      <p:sp>
        <p:nvSpPr>
          <p:cNvPr id="4" name="Slide Number Placeholder 3"/>
          <p:cNvSpPr>
            <a:spLocks noGrp="1"/>
          </p:cNvSpPr>
          <p:nvPr>
            <p:ph type="sldNum" sz="quarter" idx="5"/>
          </p:nvPr>
        </p:nvSpPr>
        <p:spPr/>
        <p:txBody>
          <a:bodyPr/>
          <a:lstStyle/>
          <a:p>
            <a:fld id="{5D33794D-5537-4B9B-9D60-1278D808BB7D}" type="slidenum">
              <a:rPr lang="en-US" smtClean="0"/>
              <a:t>48</a:t>
            </a:fld>
            <a:endParaRPr lang="en-US"/>
          </a:p>
        </p:txBody>
      </p:sp>
    </p:spTree>
    <p:extLst>
      <p:ext uri="{BB962C8B-B14F-4D97-AF65-F5344CB8AC3E}">
        <p14:creationId xmlns:p14="http://schemas.microsoft.com/office/powerpoint/2010/main" val="2812375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 death benefit payments taxable? The first $50,000 of the death benefit is considered group term life insurance for tax purposes and is not taxable.</a:t>
            </a:r>
          </a:p>
          <a:p>
            <a:r>
              <a:rPr lang="en-US"/>
              <a:t>lump sum payments of an  death benefit of more than $50,000 are fully reportable as taxable federal income.</a:t>
            </a:r>
          </a:p>
          <a:p>
            <a:r>
              <a:rPr lang="en-US"/>
              <a:t>However the payment can be rolled over into IRA or another qualified plan*</a:t>
            </a:r>
          </a:p>
          <a:p>
            <a:r>
              <a:rPr lang="en-US"/>
              <a:t>All payments from this System are specifically exempt from New York State income tax.</a:t>
            </a:r>
          </a:p>
          <a:p>
            <a:r>
              <a:rPr lang="en-US"/>
              <a:t>In January of each year the System will mail an IRS Form 1099-R to all beneficiaries who received a payment in the previous calendar year. </a:t>
            </a:r>
          </a:p>
        </p:txBody>
      </p:sp>
      <p:sp>
        <p:nvSpPr>
          <p:cNvPr id="4" name="Slide Number Placeholder 3"/>
          <p:cNvSpPr>
            <a:spLocks noGrp="1"/>
          </p:cNvSpPr>
          <p:nvPr>
            <p:ph type="sldNum" sz="quarter" idx="5"/>
          </p:nvPr>
        </p:nvSpPr>
        <p:spPr/>
        <p:txBody>
          <a:bodyPr/>
          <a:lstStyle/>
          <a:p>
            <a:fld id="{5D33794D-5537-4B9B-9D60-1278D808BB7D}" type="slidenum">
              <a:rPr lang="en-US" smtClean="0"/>
              <a:t>49</a:t>
            </a:fld>
            <a:endParaRPr lang="en-US"/>
          </a:p>
        </p:txBody>
      </p:sp>
    </p:spTree>
    <p:extLst>
      <p:ext uri="{BB962C8B-B14F-4D97-AF65-F5344CB8AC3E}">
        <p14:creationId xmlns:p14="http://schemas.microsoft.com/office/powerpoint/2010/main" val="1212780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first I would like to start off discussing NYSTRS disability benefits. if members find time selves no longer able to work we provide monthly pension benefits for their lifetime if they meet eligibility requirements. </a:t>
            </a:r>
          </a:p>
        </p:txBody>
      </p:sp>
      <p:sp>
        <p:nvSpPr>
          <p:cNvPr id="4" name="Slide Number Placeholder 3"/>
          <p:cNvSpPr>
            <a:spLocks noGrp="1"/>
          </p:cNvSpPr>
          <p:nvPr>
            <p:ph type="sldNum" sz="quarter" idx="5"/>
          </p:nvPr>
        </p:nvSpPr>
        <p:spPr/>
        <p:txBody>
          <a:bodyPr/>
          <a:lstStyle/>
          <a:p>
            <a:fld id="{5D33794D-5537-4B9B-9D60-1278D808BB7D}" type="slidenum">
              <a:rPr lang="en-US" smtClean="0"/>
              <a:t>5</a:t>
            </a:fld>
            <a:endParaRPr lang="en-US"/>
          </a:p>
        </p:txBody>
      </p:sp>
    </p:spTree>
    <p:extLst>
      <p:ext uri="{BB962C8B-B14F-4D97-AF65-F5344CB8AC3E}">
        <p14:creationId xmlns:p14="http://schemas.microsoft.com/office/powerpoint/2010/main" val="40902853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finally,  just like when an active member passes away if a retiree passes away NYSTRS should be notified by the members family or beneficiary. They may also need to contact the former employer if health insurance was provided in retirement. We will ask that a death certificate be sent in and any paperwork that needs to be filled out to claim the death benefit will be sent to the beneficiary. </a:t>
            </a:r>
          </a:p>
        </p:txBody>
      </p:sp>
      <p:sp>
        <p:nvSpPr>
          <p:cNvPr id="4" name="Slide Number Placeholder 3"/>
          <p:cNvSpPr>
            <a:spLocks noGrp="1"/>
          </p:cNvSpPr>
          <p:nvPr>
            <p:ph type="sldNum" sz="quarter" idx="5"/>
          </p:nvPr>
        </p:nvSpPr>
        <p:spPr/>
        <p:txBody>
          <a:bodyPr/>
          <a:lstStyle/>
          <a:p>
            <a:fld id="{5D33794D-5537-4B9B-9D60-1278D808BB7D}" type="slidenum">
              <a:rPr lang="en-US" smtClean="0"/>
              <a:t>50</a:t>
            </a:fld>
            <a:endParaRPr lang="en-US"/>
          </a:p>
        </p:txBody>
      </p:sp>
    </p:spTree>
    <p:extLst>
      <p:ext uri="{BB962C8B-B14F-4D97-AF65-F5344CB8AC3E}">
        <p14:creationId xmlns:p14="http://schemas.microsoft.com/office/powerpoint/2010/main" val="3716867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these topics can be heavy and difficult to think about, so I appreciate you all bearing with me. Some key takeaways from todays presentation, is to first keep your beneficiaries up to date, realize you have the power as a delegate to help your fellow colleagues during their times of need. They may approach you since you are a liaison to the retirement system to help them navigate illness and their pension. Again, we do not expect you to have all the answers for each individual situation that may present itself. Having the awareness that the benefits we have discussed today exist, but certainly defer to the retirement system for specific questions. This presentation will also be made available online after the conclusion of the delegates meeting. Please also, refer your colleagues to our publication When A Member Falls Ill Or Passes Away this is a helpful guide to members and their loves ones through difficult times. This can be found on our website. Remember that when you or a colleague is facing a critical illness or surgery to apply for protection only as it can pay hundreds of thousands dollars more than an </a:t>
            </a:r>
            <a:r>
              <a:rPr lang="en-US" dirty="0" err="1"/>
              <a:t>inservice</a:t>
            </a:r>
            <a:r>
              <a:rPr lang="en-US" dirty="0"/>
              <a:t> death benefit  if you pass away of that illness like in our example. Also, Utilize a power of attorney but realize that it is a powerful document.</a:t>
            </a:r>
          </a:p>
          <a:p>
            <a:r>
              <a:rPr lang="en-US" dirty="0"/>
              <a:t> NYSTRS vision is to be the model for pension fund excellence and exceptional customer service so please reach out to us with any questions or concerns, especially if you are facing an illness or disability. </a:t>
            </a:r>
          </a:p>
          <a:p>
            <a:r>
              <a:rPr lang="en-US" dirty="0"/>
              <a:t>Thank you very much for the opportunity to present for you today, and we hoped that you enjoyed this year delegates meeting, See you next year! </a:t>
            </a:r>
          </a:p>
        </p:txBody>
      </p:sp>
      <p:sp>
        <p:nvSpPr>
          <p:cNvPr id="4" name="Slide Number Placeholder 3"/>
          <p:cNvSpPr>
            <a:spLocks noGrp="1"/>
          </p:cNvSpPr>
          <p:nvPr>
            <p:ph type="sldNum" sz="quarter" idx="5"/>
          </p:nvPr>
        </p:nvSpPr>
        <p:spPr/>
        <p:txBody>
          <a:bodyPr/>
          <a:lstStyle/>
          <a:p>
            <a:fld id="{5D33794D-5537-4B9B-9D60-1278D808BB7D}" type="slidenum">
              <a:rPr lang="en-US" smtClean="0"/>
              <a:t>51</a:t>
            </a:fld>
            <a:endParaRPr lang="en-US"/>
          </a:p>
        </p:txBody>
      </p:sp>
    </p:spTree>
    <p:extLst>
      <p:ext uri="{BB962C8B-B14F-4D97-AF65-F5344CB8AC3E}">
        <p14:creationId xmlns:p14="http://schemas.microsoft.com/office/powerpoint/2010/main" val="558184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first thing I would tell a member if I received an inquiry is to sign up and register for a </a:t>
            </a:r>
            <a:r>
              <a:rPr lang="en-US" dirty="0" err="1"/>
              <a:t>MyNYSTRS</a:t>
            </a:r>
            <a:r>
              <a:rPr lang="en-US" dirty="0"/>
              <a:t> account. I know we sing </a:t>
            </a:r>
            <a:r>
              <a:rPr lang="en-US" dirty="0" err="1"/>
              <a:t>MyNYSTRS</a:t>
            </a:r>
            <a:r>
              <a:rPr lang="en-US" dirty="0"/>
              <a:t> praises a lot, but with the time sensitive nature of death and disability having an online account already established or getting one set up quickly may be the difference of your beneficiaries being better protected in the event of your illness or passing.  Please encourage your colleagues to create an account if they do not already have one as it is the fastest and easiest way to complete a host of transactions. It is a secure portal where you can conduct business with the retirement system. is a safe way of complete beneficiary designations and filing applications for service or disability retirement. </a:t>
            </a:r>
          </a:p>
          <a:p>
            <a:endParaRPr lang="en-US" dirty="0"/>
          </a:p>
        </p:txBody>
      </p:sp>
      <p:sp>
        <p:nvSpPr>
          <p:cNvPr id="4" name="Slide Number Placeholder 3"/>
          <p:cNvSpPr>
            <a:spLocks noGrp="1"/>
          </p:cNvSpPr>
          <p:nvPr>
            <p:ph type="sldNum" sz="quarter" idx="5"/>
          </p:nvPr>
        </p:nvSpPr>
        <p:spPr/>
        <p:txBody>
          <a:bodyPr/>
          <a:lstStyle/>
          <a:p>
            <a:fld id="{5D33794D-5537-4B9B-9D60-1278D808BB7D}" type="slidenum">
              <a:rPr lang="en-US" smtClean="0"/>
              <a:t>6</a:t>
            </a:fld>
            <a:endParaRPr lang="en-US"/>
          </a:p>
        </p:txBody>
      </p:sp>
    </p:spTree>
    <p:extLst>
      <p:ext uri="{BB962C8B-B14F-4D97-AF65-F5344CB8AC3E}">
        <p14:creationId xmlns:p14="http://schemas.microsoft.com/office/powerpoint/2010/main" val="19300970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qualify for a disability retirement if you are a member in tiers 3-6 you must have an active membership with at least 10 years of service. You must be totally, permanently and continuingly incapacitated from all further gainful employment and you must apply for disability retirement within on year of leaving payroll and provide medical evidence to the extent of your  And finally, your application must be approved by NYSTRS medical and retirement boards. And unlike a service retirement which requires you to be 55 in order to start collecting the benefit you can apply no matter what your age is you have met the eligibility requirements. There have been instances where NYSTRS has been contacted by a member who has been off of payroll for more than a year due to no longer being able to work, usually because they just did not know that they could apply for disability, and they find themselves not eligible. This is another reason it is so important that members have the knowledge that this benefits are available, so they do not miss their window of opportunity to apply. </a:t>
            </a:r>
          </a:p>
        </p:txBody>
      </p:sp>
      <p:sp>
        <p:nvSpPr>
          <p:cNvPr id="4" name="Slide Number Placeholder 3"/>
          <p:cNvSpPr>
            <a:spLocks noGrp="1"/>
          </p:cNvSpPr>
          <p:nvPr>
            <p:ph type="sldNum" sz="quarter" idx="5"/>
          </p:nvPr>
        </p:nvSpPr>
        <p:spPr/>
        <p:txBody>
          <a:bodyPr/>
          <a:lstStyle/>
          <a:p>
            <a:fld id="{5D33794D-5537-4B9B-9D60-1278D808BB7D}" type="slidenum">
              <a:rPr lang="en-US" smtClean="0"/>
              <a:t>7</a:t>
            </a:fld>
            <a:endParaRPr lang="en-US"/>
          </a:p>
        </p:txBody>
      </p:sp>
    </p:spTree>
    <p:extLst>
      <p:ext uri="{BB962C8B-B14F-4D97-AF65-F5344CB8AC3E}">
        <p14:creationId xmlns:p14="http://schemas.microsoft.com/office/powerpoint/2010/main" val="28356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you will notice that I am speaking mostly to and about members who are in Tiers 3-6 regarding disability benefits. That is due to the fact that  for any currently working Tier 1 or 2 members which isn’t too many at this point, they would not want to consider a disability retirement, even if you are no longer able to work as their current service retirement calculation would be better.</a:t>
            </a:r>
          </a:p>
        </p:txBody>
      </p:sp>
      <p:sp>
        <p:nvSpPr>
          <p:cNvPr id="4" name="Slide Number Placeholder 3"/>
          <p:cNvSpPr>
            <a:spLocks noGrp="1"/>
          </p:cNvSpPr>
          <p:nvPr>
            <p:ph type="sldNum" sz="quarter" idx="5"/>
          </p:nvPr>
        </p:nvSpPr>
        <p:spPr/>
        <p:txBody>
          <a:bodyPr/>
          <a:lstStyle/>
          <a:p>
            <a:fld id="{5D33794D-5537-4B9B-9D60-1278D808BB7D}" type="slidenum">
              <a:rPr lang="en-US" smtClean="0"/>
              <a:t>8</a:t>
            </a:fld>
            <a:endParaRPr lang="en-US"/>
          </a:p>
        </p:txBody>
      </p:sp>
    </p:spTree>
    <p:extLst>
      <p:ext uri="{BB962C8B-B14F-4D97-AF65-F5344CB8AC3E}">
        <p14:creationId xmlns:p14="http://schemas.microsoft.com/office/powerpoint/2010/main" val="1508548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t>So how much does a disability pension pay? A disability benefit generally equals 1/3 or 33.3% of your Final Average Salary, but the benefit can depend on your age and service credit. Your final average salary is generally the average of your three highest consecutive years of earnings. Benefits are paid on the last business day of each month via direct deposit. You will provide your banking information at the time you submit your application.</a:t>
            </a:r>
          </a:p>
          <a:p>
            <a:pPr algn="ctr"/>
            <a:endParaRPr lang="en-US"/>
          </a:p>
          <a:p>
            <a:pPr algn="ctr"/>
            <a:endParaRPr lang="en-US"/>
          </a:p>
        </p:txBody>
      </p:sp>
      <p:sp>
        <p:nvSpPr>
          <p:cNvPr id="4" name="Slide Number Placeholder 3"/>
          <p:cNvSpPr>
            <a:spLocks noGrp="1"/>
          </p:cNvSpPr>
          <p:nvPr>
            <p:ph type="sldNum" sz="quarter" idx="5"/>
          </p:nvPr>
        </p:nvSpPr>
        <p:spPr/>
        <p:txBody>
          <a:bodyPr/>
          <a:lstStyle/>
          <a:p>
            <a:fld id="{5D33794D-5537-4B9B-9D60-1278D808BB7D}" type="slidenum">
              <a:rPr lang="en-US" smtClean="0"/>
              <a:t>9</a:t>
            </a:fld>
            <a:endParaRPr lang="en-US"/>
          </a:p>
        </p:txBody>
      </p:sp>
    </p:spTree>
    <p:extLst>
      <p:ext uri="{BB962C8B-B14F-4D97-AF65-F5344CB8AC3E}">
        <p14:creationId xmlns:p14="http://schemas.microsoft.com/office/powerpoint/2010/main" val="7352108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 Ligh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1BE3A15-4FD3-35D3-4E60-A6EE031333B6}"/>
              </a:ext>
            </a:extLst>
          </p:cNvPr>
          <p:cNvSpPr>
            <a:spLocks noGrp="1" noChangeAspect="1"/>
          </p:cNvSpPr>
          <p:nvPr>
            <p:ph type="pic" idx="13"/>
          </p:nvPr>
        </p:nvSpPr>
        <p:spPr>
          <a:xfrm>
            <a:off x="7810500" y="1"/>
            <a:ext cx="4381500" cy="6858000"/>
          </a:xfrm>
          <a:blipFill>
            <a:blip r:embed="rId2"/>
            <a:stretch>
              <a:fillRect/>
            </a:stretch>
          </a:blipFill>
        </p:spPr>
        <p:txBody>
          <a:bodyPr lIns="274320" tIns="274320" rIns="274320" bIns="274320"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0" name="Rectangle 9">
            <a:extLst>
              <a:ext uri="{FF2B5EF4-FFF2-40B4-BE49-F238E27FC236}">
                <a16:creationId xmlns:a16="http://schemas.microsoft.com/office/drawing/2014/main" id="{632ECD68-5492-2084-245F-74E033D6660A}"/>
              </a:ext>
            </a:extLst>
          </p:cNvPr>
          <p:cNvSpPr/>
          <p:nvPr userDrawn="1"/>
        </p:nvSpPr>
        <p:spPr>
          <a:xfrm>
            <a:off x="0" y="5562601"/>
            <a:ext cx="12192000" cy="1295400"/>
          </a:xfrm>
          <a:prstGeom prst="rect">
            <a:avLst/>
          </a:prstGeom>
          <a:gradFill>
            <a:gsLst>
              <a:gs pos="0">
                <a:schemeClr val="accent6">
                  <a:alpha val="0"/>
                </a:schemeClr>
              </a:gs>
              <a:gs pos="77000">
                <a:schemeClr val="accent6">
                  <a:alpha val="2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1752600"/>
            <a:ext cx="7353300" cy="2095500"/>
          </a:xfrm>
        </p:spPr>
        <p:txBody>
          <a:bodyPr lIns="0" tIns="0" rIns="0" bIns="0" anchor="b">
            <a:normAutofit/>
          </a:bodyPr>
          <a:lstStyle>
            <a:lvl1pPr algn="l">
              <a:defRPr sz="6400" b="1">
                <a:solidFill>
                  <a:schemeClr val="accent2"/>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457200" y="4305300"/>
            <a:ext cx="7353300" cy="2019300"/>
          </a:xfrm>
        </p:spPr>
        <p:txBody>
          <a:bodyPr lIns="0" tIns="0" rIns="0" bIns="0">
            <a:normAutofit/>
          </a:bodyPr>
          <a:lstStyle>
            <a:lvl1pPr marL="0" indent="0" algn="l">
              <a:buNone/>
              <a:defRPr sz="2600" i="1">
                <a:solidFill>
                  <a:schemeClr val="accent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D85BE7F6-7B28-4216-AEC4-6E1DF6023334}" type="datetime1">
              <a:rPr lang="en-US" smtClean="0"/>
              <a:t>11/4/2024</a:t>
            </a:fld>
            <a:endParaRPr lang="en-US"/>
          </a:p>
        </p:txBody>
      </p:sp>
      <p:sp>
        <p:nvSpPr>
          <p:cNvPr id="5" name="Footer Placeholder 4"/>
          <p:cNvSpPr>
            <a:spLocks noGrp="1"/>
          </p:cNvSpPr>
          <p:nvPr>
            <p:ph type="ftr" sz="quarter" idx="11"/>
          </p:nvPr>
        </p:nvSpPr>
        <p:spPr>
          <a:xfrm>
            <a:off x="460896"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6" name="Slide Number Placeholder 5"/>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sz="1100">
              <a:latin typeface="+mj-lt"/>
            </a:endParaRPr>
          </a:p>
        </p:txBody>
      </p:sp>
      <p:pic>
        <p:nvPicPr>
          <p:cNvPr id="8" name="Picture 7">
            <a:extLst>
              <a:ext uri="{FF2B5EF4-FFF2-40B4-BE49-F238E27FC236}">
                <a16:creationId xmlns:a16="http://schemas.microsoft.com/office/drawing/2014/main" id="{49D5E555-4021-CFE7-F8D8-527F0BB29E6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54640" y="150444"/>
            <a:ext cx="2782597" cy="1467219"/>
          </a:xfrm>
          <a:prstGeom prst="rect">
            <a:avLst/>
          </a:prstGeom>
        </p:spPr>
      </p:pic>
    </p:spTree>
    <p:extLst>
      <p:ext uri="{BB962C8B-B14F-4D97-AF65-F5344CB8AC3E}">
        <p14:creationId xmlns:p14="http://schemas.microsoft.com/office/powerpoint/2010/main" val="149306841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ro Slide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25E66-DD3C-A096-2385-9E040B472CFB}"/>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4F630244-6F37-90A0-0892-C672C88CFD09}"/>
              </a:ext>
            </a:extLst>
          </p:cNvPr>
          <p:cNvSpPr>
            <a:spLocks noGrp="1" noChangeAspect="1"/>
          </p:cNvSpPr>
          <p:nvPr>
            <p:ph type="pic" idx="13"/>
          </p:nvPr>
        </p:nvSpPr>
        <p:spPr>
          <a:xfrm>
            <a:off x="7810500" y="1"/>
            <a:ext cx="4381500" cy="6858000"/>
          </a:xfrm>
          <a:blipFill>
            <a:blip r:embed="rId2"/>
            <a:stretch>
              <a:fillRect/>
            </a:stretch>
          </a:blipFill>
        </p:spPr>
        <p:txBody>
          <a:bodyPr lIns="274320" tIns="274320" rIns="274320" bIns="274320" anchor="t">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6896100" cy="2095500"/>
          </a:xfrm>
        </p:spPr>
        <p:style>
          <a:lnRef idx="2">
            <a:schemeClr val="dk1">
              <a:shade val="15000"/>
            </a:schemeClr>
          </a:lnRef>
          <a:fillRef idx="1">
            <a:schemeClr val="dk1"/>
          </a:fillRef>
          <a:effectRef idx="0">
            <a:schemeClr val="dk1"/>
          </a:effectRef>
          <a:fontRef idx="minor">
            <a:schemeClr val="lt1"/>
          </a:fontRef>
        </p:style>
        <p:txBody>
          <a:bodyPr lIns="0" tIns="0" rIns="0" bIns="0" anchor="b">
            <a:normAutofit/>
          </a:bodyPr>
          <a:lstStyle>
            <a:lvl1pPr algn="l">
              <a:defRPr sz="4200" b="1">
                <a:solidFill>
                  <a:schemeClr val="bg1"/>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p:nvPr>
        </p:nvSpPr>
        <p:spPr>
          <a:xfrm>
            <a:off x="457200" y="3009900"/>
            <a:ext cx="6896100" cy="3314700"/>
          </a:xfrm>
        </p:spPr>
        <p:txBody>
          <a:bodyPr lIns="0" tIns="0" rIns="0" bIns="0">
            <a:normAutofit/>
          </a:bodyPr>
          <a:lstStyle>
            <a:lvl1pPr marL="0" indent="0" algn="l">
              <a:buNone/>
              <a:defRPr sz="1800" i="0">
                <a:solidFill>
                  <a:schemeClr val="bg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C43408A8-17F6-4ACF-A4AD-C51F9EE28F73}"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pic>
        <p:nvPicPr>
          <p:cNvPr id="6" name="Picture 5">
            <a:extLst>
              <a:ext uri="{FF2B5EF4-FFF2-40B4-BE49-F238E27FC236}">
                <a16:creationId xmlns:a16="http://schemas.microsoft.com/office/drawing/2014/main" id="{D7603AB4-5112-1208-8004-37DF7EEEF02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3458501883"/>
      </p:ext>
    </p:extLst>
  </p:cSld>
  <p:clrMapOvr>
    <a:masterClrMapping/>
  </p:clrMapOvr>
  <p:extLst>
    <p:ext uri="{DCECCB84-F9BA-43D5-87BE-67443E8EF086}">
      <p15:sldGuideLst xmlns:p15="http://schemas.microsoft.com/office/powerpoint/2012/main">
        <p15:guide id="1" pos="463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ro Slide - Gradient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25E66-DD3C-A096-2385-9E040B472CFB}"/>
              </a:ext>
            </a:extLst>
          </p:cNvPr>
          <p:cNvSpPr/>
          <p:nvPr userDrawn="1"/>
        </p:nvSpPr>
        <p:spPr>
          <a:xfrm>
            <a:off x="0" y="0"/>
            <a:ext cx="12192000" cy="6858000"/>
          </a:xfrm>
          <a:prstGeom prst="rect">
            <a:avLst/>
          </a:prstGeom>
          <a:blipFill>
            <a:blip r:embed="rId2"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6896100" cy="2095500"/>
          </a:xfrm>
          <a:noFill/>
          <a:ln>
            <a:noFill/>
          </a:ln>
        </p:spPr>
        <p:style>
          <a:lnRef idx="2">
            <a:schemeClr val="dk1">
              <a:shade val="15000"/>
            </a:schemeClr>
          </a:lnRef>
          <a:fillRef idx="1">
            <a:schemeClr val="dk1"/>
          </a:fillRef>
          <a:effectRef idx="0">
            <a:schemeClr val="dk1"/>
          </a:effectRef>
          <a:fontRef idx="minor">
            <a:schemeClr val="lt1"/>
          </a:fontRef>
        </p:style>
        <p:txBody>
          <a:bodyPr lIns="0" tIns="0" rIns="0" bIns="0" anchor="b">
            <a:normAutofit/>
          </a:bodyPr>
          <a:lstStyle>
            <a:lvl1pPr algn="l">
              <a:defRPr sz="4200" b="1">
                <a:solidFill>
                  <a:schemeClr val="bg1"/>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p:nvPr>
        </p:nvSpPr>
        <p:spPr>
          <a:xfrm>
            <a:off x="457200" y="3009900"/>
            <a:ext cx="6896100" cy="3314700"/>
          </a:xfrm>
        </p:spPr>
        <p:txBody>
          <a:bodyPr lIns="0" tIns="0" rIns="0" bIns="0">
            <a:normAutofit/>
          </a:bodyPr>
          <a:lstStyle>
            <a:lvl1pPr marL="0" indent="0" algn="l">
              <a:buNone/>
              <a:defRPr sz="1800" i="0">
                <a:solidFill>
                  <a:schemeClr val="bg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Picture Placeholder 2">
            <a:extLst>
              <a:ext uri="{FF2B5EF4-FFF2-40B4-BE49-F238E27FC236}">
                <a16:creationId xmlns:a16="http://schemas.microsoft.com/office/drawing/2014/main" id="{9EFE84C4-8028-9F31-1C5C-378D6BA2167E}"/>
              </a:ext>
            </a:extLst>
          </p:cNvPr>
          <p:cNvSpPr>
            <a:spLocks noGrp="1" noChangeAspect="1"/>
          </p:cNvSpPr>
          <p:nvPr>
            <p:ph type="pic" idx="13"/>
          </p:nvPr>
        </p:nvSpPr>
        <p:spPr>
          <a:xfrm>
            <a:off x="7810499" y="1"/>
            <a:ext cx="4389120" cy="6858000"/>
          </a:xfrm>
          <a:blipFill>
            <a:blip r:embed="rId3" cstate="hqprint">
              <a:extLst>
                <a:ext uri="{28A0092B-C50C-407E-A947-70E740481C1C}">
                  <a14:useLocalDpi xmlns:a14="http://schemas.microsoft.com/office/drawing/2010/main"/>
                </a:ext>
              </a:extLst>
            </a:blip>
            <a:stretch>
              <a:fillRect/>
            </a:stretch>
          </a:blipFill>
        </p:spPr>
        <p:txBody>
          <a:bodyPr lIns="274320" tIns="274320" rIns="274320" bIns="274320" anchor="t">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7E2CA83A-7A72-4AD6-8808-DE7071CBA10B}"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pic>
        <p:nvPicPr>
          <p:cNvPr id="6" name="Picture 5">
            <a:extLst>
              <a:ext uri="{FF2B5EF4-FFF2-40B4-BE49-F238E27FC236}">
                <a16:creationId xmlns:a16="http://schemas.microsoft.com/office/drawing/2014/main" id="{D7603AB4-5112-1208-8004-37DF7EEEF027}"/>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3175652888"/>
      </p:ext>
    </p:extLst>
  </p:cSld>
  <p:clrMapOvr>
    <a:masterClrMapping/>
  </p:clrMapOvr>
  <p:extLst>
    <p:ext uri="{DCECCB84-F9BA-43D5-87BE-67443E8EF086}">
      <p15:sldGuideLst xmlns:p15="http://schemas.microsoft.com/office/powerpoint/2012/main">
        <p15:guide id="1" pos="463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ro Slide Photo - Ligh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CC5F4A9F-5C49-A3BA-ED70-6DBC67FEA984}"/>
              </a:ext>
            </a:extLst>
          </p:cNvPr>
          <p:cNvSpPr>
            <a:spLocks noGrp="1"/>
          </p:cNvSpPr>
          <p:nvPr>
            <p:ph type="pic" idx="13"/>
          </p:nvPr>
        </p:nvSpPr>
        <p:spPr>
          <a:xfrm>
            <a:off x="4381500" y="1"/>
            <a:ext cx="7810500" cy="6858000"/>
          </a:xfrm>
          <a:blipFill>
            <a:blip r:embed="rId2" cstate="hqprint">
              <a:extLst>
                <a:ext uri="{28A0092B-C50C-407E-A947-70E740481C1C}">
                  <a14:useLocalDpi xmlns:a14="http://schemas.microsoft.com/office/drawing/2010/main"/>
                </a:ext>
              </a:extLst>
            </a:blip>
            <a:stretch>
              <a:fillRect/>
            </a:stretch>
          </a:blipFill>
        </p:spPr>
        <p:txBody>
          <a:bodyPr lIns="274320" tIns="274320" rIns="274320" bIns="274320" anchor="t"/>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3429000" cy="20955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p:nvPr>
        </p:nvSpPr>
        <p:spPr>
          <a:xfrm>
            <a:off x="457200" y="4305300"/>
            <a:ext cx="3429000" cy="2019300"/>
          </a:xfrm>
        </p:spPr>
        <p:txBody>
          <a:bodyPr lIns="0" tIns="0" rIns="0" bIns="0">
            <a:normAutofit/>
          </a:bodyPr>
          <a:lstStyle>
            <a:lvl1pPr marL="0" indent="0" algn="l">
              <a:buNone/>
              <a:defRPr sz="1800" i="0">
                <a:solidFill>
                  <a:schemeClr val="tx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598F2AD7-D454-42DF-A40C-0B56808ECA19}"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sp>
        <p:nvSpPr>
          <p:cNvPr id="3" name="Text Placeholder 5">
            <a:extLst>
              <a:ext uri="{FF2B5EF4-FFF2-40B4-BE49-F238E27FC236}">
                <a16:creationId xmlns:a16="http://schemas.microsoft.com/office/drawing/2014/main" id="{9568C716-D501-489B-7DEE-BAE0A24FC835}"/>
              </a:ext>
            </a:extLst>
          </p:cNvPr>
          <p:cNvSpPr>
            <a:spLocks noGrp="1"/>
          </p:cNvSpPr>
          <p:nvPr>
            <p:ph type="body" sz="quarter" idx="14"/>
          </p:nvPr>
        </p:nvSpPr>
        <p:spPr>
          <a:xfrm>
            <a:off x="457200" y="3009900"/>
            <a:ext cx="3429000" cy="838200"/>
          </a:xfrm>
        </p:spPr>
        <p:txBody>
          <a:bodyPr/>
          <a:lstStyle>
            <a:lvl1pPr marL="0" indent="0">
              <a:buFont typeface="Arial" panose="020B0604020202020204" pitchFamily="34" charset="0"/>
              <a:buNone/>
              <a:defRPr sz="2000" i="1">
                <a:solidFill>
                  <a:schemeClr val="accent1"/>
                </a:solidFill>
                <a:latin typeface="Roboto Serif Medium" pitchFamily="2" charset="0"/>
                <a:cs typeface="Roboto Serif Medium" pitchFamily="2" charset="0"/>
              </a:defRPr>
            </a:lvl1pPr>
            <a:lvl2pPr>
              <a:defRPr i="1">
                <a:solidFill>
                  <a:schemeClr val="bg1"/>
                </a:solidFill>
                <a:latin typeface="+mj-lt"/>
              </a:defRPr>
            </a:lvl2pPr>
            <a:lvl3pPr>
              <a:defRPr i="1">
                <a:solidFill>
                  <a:schemeClr val="bg1"/>
                </a:solidFill>
                <a:latin typeface="+mj-lt"/>
              </a:defRPr>
            </a:lvl3pPr>
            <a:lvl4pPr>
              <a:defRPr i="1">
                <a:solidFill>
                  <a:schemeClr val="bg1"/>
                </a:solidFill>
                <a:latin typeface="+mj-lt"/>
              </a:defRPr>
            </a:lvl4pPr>
            <a:lvl5pPr>
              <a:defRPr i="1">
                <a:solidFill>
                  <a:schemeClr val="bg1"/>
                </a:solidFill>
                <a:latin typeface="+mj-lt"/>
              </a:defRPr>
            </a:lvl5pPr>
          </a:lstStyle>
          <a:p>
            <a:pPr lvl="0"/>
            <a:r>
              <a:rPr lang="en-US"/>
              <a:t>Click to edit Master text styles</a:t>
            </a:r>
          </a:p>
        </p:txBody>
      </p:sp>
      <p:pic>
        <p:nvPicPr>
          <p:cNvPr id="2" name="Picture 1">
            <a:extLst>
              <a:ext uri="{FF2B5EF4-FFF2-40B4-BE49-F238E27FC236}">
                <a16:creationId xmlns:a16="http://schemas.microsoft.com/office/drawing/2014/main" id="{0BAE7516-8591-A693-3596-FDA669938B62}"/>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360382404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 Slide Photo - Dark">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B2F5A29-52D1-AD96-4E6B-C8E7880D0BAF}"/>
              </a:ext>
            </a:extLst>
          </p:cNvPr>
          <p:cNvSpPr>
            <a:spLocks noGrp="1"/>
          </p:cNvSpPr>
          <p:nvPr>
            <p:ph type="pic" idx="13"/>
          </p:nvPr>
        </p:nvSpPr>
        <p:spPr>
          <a:xfrm>
            <a:off x="4381500" y="1"/>
            <a:ext cx="7810500" cy="6858000"/>
          </a:xfrm>
          <a:blipFill>
            <a:blip r:embed="rId2" cstate="hqprint">
              <a:extLst>
                <a:ext uri="{28A0092B-C50C-407E-A947-70E740481C1C}">
                  <a14:useLocalDpi xmlns:a14="http://schemas.microsoft.com/office/drawing/2010/main"/>
                </a:ext>
              </a:extLst>
            </a:blip>
            <a:stretch>
              <a:fillRect/>
            </a:stretch>
          </a:blipFill>
        </p:spPr>
        <p:txBody>
          <a:bodyPr lIns="274320" tIns="274320" rIns="274320" bIns="274320" anchor="t"/>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Rectangle 2">
            <a:extLst>
              <a:ext uri="{FF2B5EF4-FFF2-40B4-BE49-F238E27FC236}">
                <a16:creationId xmlns:a16="http://schemas.microsoft.com/office/drawing/2014/main" id="{14C30276-884E-20D2-47F8-6938C6955882}"/>
              </a:ext>
            </a:extLst>
          </p:cNvPr>
          <p:cNvSpPr>
            <a:spLocks noGrp="1" noRot="1" noMove="1" noResize="1" noEditPoints="1" noAdjustHandles="1" noChangeArrowheads="1" noChangeShapeType="1"/>
          </p:cNvSpPr>
          <p:nvPr userDrawn="1"/>
        </p:nvSpPr>
        <p:spPr>
          <a:xfrm>
            <a:off x="0" y="0"/>
            <a:ext cx="43815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3429000" cy="2095500"/>
          </a:xfrm>
        </p:spPr>
        <p:txBody>
          <a:bodyPr lIns="0" tIns="0" rIns="0" bIns="0" anchor="b">
            <a:normAutofit/>
          </a:bodyPr>
          <a:lstStyle>
            <a:lvl1pPr algn="l">
              <a:defRPr sz="4200" b="1">
                <a:solidFill>
                  <a:schemeClr val="bg1"/>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p:nvPr>
        </p:nvSpPr>
        <p:spPr>
          <a:xfrm>
            <a:off x="457200" y="4305300"/>
            <a:ext cx="3429000" cy="2019300"/>
          </a:xfrm>
        </p:spPr>
        <p:txBody>
          <a:bodyPr lIns="0" tIns="0" rIns="0" bIns="0">
            <a:normAutofit/>
          </a:bodyPr>
          <a:lstStyle>
            <a:lvl1pPr marL="0" indent="0" algn="l">
              <a:buNone/>
              <a:defRPr sz="1800" i="0">
                <a:solidFill>
                  <a:schemeClr val="bg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B47E8D08-8FA9-4CE9-97ED-006E64E57A71}"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sp>
        <p:nvSpPr>
          <p:cNvPr id="6" name="Text Placeholder 5">
            <a:extLst>
              <a:ext uri="{FF2B5EF4-FFF2-40B4-BE49-F238E27FC236}">
                <a16:creationId xmlns:a16="http://schemas.microsoft.com/office/drawing/2014/main" id="{F82DACC1-9DDD-2253-8A82-286E35493A44}"/>
              </a:ext>
            </a:extLst>
          </p:cNvPr>
          <p:cNvSpPr>
            <a:spLocks noGrp="1"/>
          </p:cNvSpPr>
          <p:nvPr>
            <p:ph type="body" sz="quarter" idx="14"/>
          </p:nvPr>
        </p:nvSpPr>
        <p:spPr>
          <a:xfrm>
            <a:off x="457200" y="3009900"/>
            <a:ext cx="3429000" cy="838200"/>
          </a:xfrm>
        </p:spPr>
        <p:txBody>
          <a:bodyPr/>
          <a:lstStyle>
            <a:lvl1pPr marL="0" indent="0">
              <a:buFont typeface="Arial" panose="020B0604020202020204" pitchFamily="34" charset="0"/>
              <a:buNone/>
              <a:defRPr sz="2000" i="1">
                <a:solidFill>
                  <a:schemeClr val="bg1"/>
                </a:solidFill>
                <a:latin typeface="Roboto Serif Medium" pitchFamily="2" charset="0"/>
                <a:cs typeface="Roboto Serif Medium" pitchFamily="2" charset="0"/>
              </a:defRPr>
            </a:lvl1pPr>
            <a:lvl2pPr>
              <a:defRPr i="1">
                <a:solidFill>
                  <a:schemeClr val="bg1"/>
                </a:solidFill>
                <a:latin typeface="+mj-lt"/>
              </a:defRPr>
            </a:lvl2pPr>
            <a:lvl3pPr>
              <a:defRPr i="1">
                <a:solidFill>
                  <a:schemeClr val="bg1"/>
                </a:solidFill>
                <a:latin typeface="+mj-lt"/>
              </a:defRPr>
            </a:lvl3pPr>
            <a:lvl4pPr>
              <a:defRPr i="1">
                <a:solidFill>
                  <a:schemeClr val="bg1"/>
                </a:solidFill>
                <a:latin typeface="+mj-lt"/>
              </a:defRPr>
            </a:lvl4pPr>
            <a:lvl5pPr>
              <a:defRPr i="1">
                <a:solidFill>
                  <a:schemeClr val="bg1"/>
                </a:solidFill>
                <a:latin typeface="+mj-lt"/>
              </a:defRPr>
            </a:lvl5pPr>
          </a:lstStyle>
          <a:p>
            <a:pPr lvl="0"/>
            <a:r>
              <a:rPr lang="en-US"/>
              <a:t>Click to edit Master text styles</a:t>
            </a:r>
          </a:p>
        </p:txBody>
      </p:sp>
      <p:pic>
        <p:nvPicPr>
          <p:cNvPr id="2" name="Picture 1">
            <a:extLst>
              <a:ext uri="{FF2B5EF4-FFF2-40B4-BE49-F238E27FC236}">
                <a16:creationId xmlns:a16="http://schemas.microsoft.com/office/drawing/2014/main" id="{8E27437F-1A73-7A94-245A-53A09438BB1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296879050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 L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26B0C812-0334-4E89-8156-A56734B470CF}" type="datetime1">
              <a:rPr lang="en-US" smtClean="0"/>
              <a:t>11/4/2024</a:t>
            </a:fld>
            <a:endParaRPr lang="en-US"/>
          </a:p>
        </p:txBody>
      </p:sp>
      <p:sp>
        <p:nvSpPr>
          <p:cNvPr id="5" name="Footer Placeholder 4"/>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6" name="Slide Number Placeholder 5"/>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sz="1100">
              <a:latin typeface="+mj-lt"/>
            </a:endParaRPr>
          </a:p>
        </p:txBody>
      </p:sp>
      <p:pic>
        <p:nvPicPr>
          <p:cNvPr id="2" name="Picture 1">
            <a:extLst>
              <a:ext uri="{FF2B5EF4-FFF2-40B4-BE49-F238E27FC236}">
                <a16:creationId xmlns:a16="http://schemas.microsoft.com/office/drawing/2014/main" id="{FF6CE799-D26D-FD1E-EF29-C0419E21685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162352625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4F0A48-4B7A-0443-7C33-C9FED82AA99B}"/>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05A4BDC7-4101-4CEE-9D7C-FB7351497D99}" type="datetime1">
              <a:rPr lang="en-US" smtClean="0"/>
              <a:t>11/4/2024</a:t>
            </a:fld>
            <a:endParaRPr lang="en-US"/>
          </a:p>
        </p:txBody>
      </p:sp>
      <p:sp>
        <p:nvSpPr>
          <p:cNvPr id="5" name="Footer Placeholder 4"/>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6" name="Slide Number Placeholder 5"/>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mtClean="0">
                <a:latin typeface="+mj-lt"/>
              </a:rPr>
              <a:pPr/>
              <a:t>‹#›</a:t>
            </a:fld>
            <a:endParaRPr lang="en-US" sz="1100">
              <a:latin typeface="+mj-lt"/>
            </a:endParaRPr>
          </a:p>
        </p:txBody>
      </p:sp>
      <p:pic>
        <p:nvPicPr>
          <p:cNvPr id="3" name="Picture 2">
            <a:extLst>
              <a:ext uri="{FF2B5EF4-FFF2-40B4-BE49-F238E27FC236}">
                <a16:creationId xmlns:a16="http://schemas.microsoft.com/office/drawing/2014/main" id="{187FA3F6-7856-8C95-471C-2ED06D5A9E6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207332948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 - Gradient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4F0A48-4B7A-0443-7C33-C9FED82AA99B}"/>
              </a:ext>
            </a:extLst>
          </p:cNvPr>
          <p:cNvSpPr/>
          <p:nvPr userDrawn="1"/>
        </p:nvSpPr>
        <p:spPr>
          <a:xfrm>
            <a:off x="0" y="0"/>
            <a:ext cx="12192000" cy="6858000"/>
          </a:xfrm>
          <a:prstGeom prst="rect">
            <a:avLst/>
          </a:prstGeom>
          <a:blipFill>
            <a:blip r:embed="rId2"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D2DEA69F-C42F-481F-BD43-E787966A5701}" type="datetime1">
              <a:rPr lang="en-US" smtClean="0"/>
              <a:t>11/4/2024</a:t>
            </a:fld>
            <a:endParaRPr lang="en-US"/>
          </a:p>
        </p:txBody>
      </p:sp>
      <p:sp>
        <p:nvSpPr>
          <p:cNvPr id="5" name="Footer Placeholder 4"/>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6" name="Slide Number Placeholder 5"/>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mtClean="0">
                <a:latin typeface="+mj-lt"/>
              </a:rPr>
              <a:pPr/>
              <a:t>‹#›</a:t>
            </a:fld>
            <a:endParaRPr lang="en-US" sz="1100">
              <a:latin typeface="+mj-lt"/>
            </a:endParaRPr>
          </a:p>
        </p:txBody>
      </p:sp>
      <p:pic>
        <p:nvPicPr>
          <p:cNvPr id="3" name="Picture 2">
            <a:extLst>
              <a:ext uri="{FF2B5EF4-FFF2-40B4-BE49-F238E27FC236}">
                <a16:creationId xmlns:a16="http://schemas.microsoft.com/office/drawing/2014/main" id="{187FA3F6-7856-8C95-471C-2ED06D5A9E6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359981806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Background Photo - Right">
    <p:bg>
      <p:bgPr>
        <a:solidFill>
          <a:schemeClr val="bg1"/>
        </a:solidFill>
        <a:effectLst/>
      </p:bgPr>
    </p:bg>
    <p:spTree>
      <p:nvGrpSpPr>
        <p:cNvPr id="1" name=""/>
        <p:cNvGrpSpPr/>
        <p:nvPr/>
      </p:nvGrpSpPr>
      <p:grpSpPr>
        <a:xfrm>
          <a:off x="0" y="0"/>
          <a:ext cx="0" cy="0"/>
          <a:chOff x="0" y="0"/>
          <a:chExt cx="0" cy="0"/>
        </a:xfrm>
      </p:grpSpPr>
      <p:pic>
        <p:nvPicPr>
          <p:cNvPr id="5" name="Picture 4" descr="A blue and black triangle pattern&#10;&#10;Description automatically generated">
            <a:extLst>
              <a:ext uri="{FF2B5EF4-FFF2-40B4-BE49-F238E27FC236}">
                <a16:creationId xmlns:a16="http://schemas.microsoft.com/office/drawing/2014/main" id="{465D8696-D80B-630B-699A-F1F1710D6B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
        <p:nvSpPr>
          <p:cNvPr id="9" name="Date Placeholder 3">
            <a:extLst>
              <a:ext uri="{FF2B5EF4-FFF2-40B4-BE49-F238E27FC236}">
                <a16:creationId xmlns:a16="http://schemas.microsoft.com/office/drawing/2014/main" id="{78EA059D-F16F-2CCA-7FBA-185894699D71}"/>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38877866-7DB5-44AA-BB68-5543AEA40E49}" type="datetime1">
              <a:rPr lang="en-US" smtClean="0"/>
              <a:t>11/4/2024</a:t>
            </a:fld>
            <a:endParaRPr lang="en-US"/>
          </a:p>
        </p:txBody>
      </p:sp>
      <p:sp>
        <p:nvSpPr>
          <p:cNvPr id="10" name="Footer Placeholder 4">
            <a:extLst>
              <a:ext uri="{FF2B5EF4-FFF2-40B4-BE49-F238E27FC236}">
                <a16:creationId xmlns:a16="http://schemas.microsoft.com/office/drawing/2014/main" id="{036DC9DC-D80E-F0EB-F488-47DBE95E467F}"/>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716D4ADC-B2CF-C280-7C6F-9229175D701B}"/>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sp>
        <p:nvSpPr>
          <p:cNvPr id="17" name="Subtitle 2">
            <a:extLst>
              <a:ext uri="{FF2B5EF4-FFF2-40B4-BE49-F238E27FC236}">
                <a16:creationId xmlns:a16="http://schemas.microsoft.com/office/drawing/2014/main" id="{0E383D78-4D6D-096F-9C6C-4010AE04DB0B}"/>
              </a:ext>
            </a:extLst>
          </p:cNvPr>
          <p:cNvSpPr>
            <a:spLocks noGrp="1"/>
          </p:cNvSpPr>
          <p:nvPr>
            <p:ph type="subTitle" idx="1" hasCustomPrompt="1"/>
          </p:nvPr>
        </p:nvSpPr>
        <p:spPr>
          <a:xfrm>
            <a:off x="8305800" y="457201"/>
            <a:ext cx="3429000" cy="4648200"/>
          </a:xfrm>
        </p:spPr>
        <p:txBody>
          <a:bodyPr lIns="0" tIns="0" rIns="0" bIns="0" anchor="ctr" anchorCtr="0">
            <a:normAutofit/>
          </a:bodyPr>
          <a:lstStyle>
            <a:lvl1pPr marL="0" indent="0" algn="l">
              <a:buNone/>
              <a:defRPr sz="2600" i="1">
                <a:solidFill>
                  <a:schemeClr val="bg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subtitle style and add a quote or flavorful text. Click to edit Master subtitle style and add a quote or flavorful text. Click to edit Master subtitle style and add a quote or flavorful text.</a:t>
            </a:r>
          </a:p>
        </p:txBody>
      </p:sp>
      <p:sp>
        <p:nvSpPr>
          <p:cNvPr id="6" name="Text Placeholder 18">
            <a:extLst>
              <a:ext uri="{FF2B5EF4-FFF2-40B4-BE49-F238E27FC236}">
                <a16:creationId xmlns:a16="http://schemas.microsoft.com/office/drawing/2014/main" id="{4DE03782-497F-183E-7328-F5DFD0E42045}"/>
              </a:ext>
            </a:extLst>
          </p:cNvPr>
          <p:cNvSpPr>
            <a:spLocks noGrp="1"/>
          </p:cNvSpPr>
          <p:nvPr>
            <p:ph type="body" sz="quarter" idx="15" hasCustomPrompt="1"/>
          </p:nvPr>
        </p:nvSpPr>
        <p:spPr>
          <a:xfrm>
            <a:off x="8305800" y="5562600"/>
            <a:ext cx="3429000" cy="762000"/>
          </a:xfrm>
        </p:spPr>
        <p:txBody>
          <a:bodyPr/>
          <a:lstStyle>
            <a:lvl1pPr marL="0" indent="0" algn="r">
              <a:buNone/>
              <a:defRPr sz="1400">
                <a:solidFill>
                  <a:schemeClr val="bg1"/>
                </a:solidFill>
              </a:defRPr>
            </a:lvl1pPr>
          </a:lstStyle>
          <a:p>
            <a:pPr lvl="0"/>
            <a:r>
              <a:rPr lang="en-US"/>
              <a:t>First Name Last Name</a:t>
            </a:r>
          </a:p>
        </p:txBody>
      </p:sp>
      <p:pic>
        <p:nvPicPr>
          <p:cNvPr id="8" name="Picture 7">
            <a:extLst>
              <a:ext uri="{FF2B5EF4-FFF2-40B4-BE49-F238E27FC236}">
                <a16:creationId xmlns:a16="http://schemas.microsoft.com/office/drawing/2014/main" id="{53FE1F4B-C3FA-83E8-BEF0-94E9C1C7148C}"/>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385896040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Background Photo - Left">
    <p:bg>
      <p:bgPr>
        <a:solidFill>
          <a:schemeClr val="bg1"/>
        </a:solidFill>
        <a:effectLst/>
      </p:bgPr>
    </p:bg>
    <p:spTree>
      <p:nvGrpSpPr>
        <p:cNvPr id="1" name=""/>
        <p:cNvGrpSpPr/>
        <p:nvPr/>
      </p:nvGrpSpPr>
      <p:grpSpPr>
        <a:xfrm>
          <a:off x="0" y="0"/>
          <a:ext cx="0" cy="0"/>
          <a:chOff x="0" y="0"/>
          <a:chExt cx="0" cy="0"/>
        </a:xfrm>
      </p:grpSpPr>
      <p:pic>
        <p:nvPicPr>
          <p:cNvPr id="5" name="Picture 4" descr="A blue and black triangle pattern&#10;&#10;Description automatically generated">
            <a:extLst>
              <a:ext uri="{FF2B5EF4-FFF2-40B4-BE49-F238E27FC236}">
                <a16:creationId xmlns:a16="http://schemas.microsoft.com/office/drawing/2014/main" id="{465D8696-D80B-630B-699A-F1F1710D6B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0" y="1713"/>
            <a:ext cx="12192000" cy="6854573"/>
          </a:xfrm>
          <a:prstGeom prst="rect">
            <a:avLst/>
          </a:prstGeom>
        </p:spPr>
      </p:pic>
      <p:sp>
        <p:nvSpPr>
          <p:cNvPr id="9" name="Date Placeholder 3">
            <a:extLst>
              <a:ext uri="{FF2B5EF4-FFF2-40B4-BE49-F238E27FC236}">
                <a16:creationId xmlns:a16="http://schemas.microsoft.com/office/drawing/2014/main" id="{78EA059D-F16F-2CCA-7FBA-185894699D71}"/>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B044BAF1-ED70-4A3D-89B6-4D5B41AD0B0B}" type="datetime1">
              <a:rPr lang="en-US" smtClean="0"/>
              <a:t>11/4/2024</a:t>
            </a:fld>
            <a:endParaRPr lang="en-US"/>
          </a:p>
        </p:txBody>
      </p:sp>
      <p:sp>
        <p:nvSpPr>
          <p:cNvPr id="10" name="Footer Placeholder 4">
            <a:extLst>
              <a:ext uri="{FF2B5EF4-FFF2-40B4-BE49-F238E27FC236}">
                <a16:creationId xmlns:a16="http://schemas.microsoft.com/office/drawing/2014/main" id="{036DC9DC-D80E-F0EB-F488-47DBE95E467F}"/>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716D4ADC-B2CF-C280-7C6F-9229175D701B}"/>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sp>
        <p:nvSpPr>
          <p:cNvPr id="17" name="Subtitle 2">
            <a:extLst>
              <a:ext uri="{FF2B5EF4-FFF2-40B4-BE49-F238E27FC236}">
                <a16:creationId xmlns:a16="http://schemas.microsoft.com/office/drawing/2014/main" id="{0E383D78-4D6D-096F-9C6C-4010AE04DB0B}"/>
              </a:ext>
            </a:extLst>
          </p:cNvPr>
          <p:cNvSpPr>
            <a:spLocks noGrp="1"/>
          </p:cNvSpPr>
          <p:nvPr>
            <p:ph type="subTitle" idx="1" hasCustomPrompt="1"/>
          </p:nvPr>
        </p:nvSpPr>
        <p:spPr>
          <a:xfrm>
            <a:off x="457200" y="457201"/>
            <a:ext cx="3429000" cy="4648200"/>
          </a:xfrm>
        </p:spPr>
        <p:txBody>
          <a:bodyPr lIns="0" tIns="0" rIns="0" bIns="0" anchor="ctr" anchorCtr="0">
            <a:normAutofit/>
          </a:bodyPr>
          <a:lstStyle>
            <a:lvl1pPr marL="0" indent="0" algn="l">
              <a:buNone/>
              <a:defRPr sz="2600" i="1">
                <a:solidFill>
                  <a:schemeClr val="bg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subtitle style and add a quote or flavorful text. Click to edit Master subtitle style and add a quote or flavorful text. Click to edit Master subtitle style and add a quote or flavorful text.</a:t>
            </a:r>
          </a:p>
        </p:txBody>
      </p:sp>
      <p:pic>
        <p:nvPicPr>
          <p:cNvPr id="3" name="Picture 2">
            <a:extLst>
              <a:ext uri="{FF2B5EF4-FFF2-40B4-BE49-F238E27FC236}">
                <a16:creationId xmlns:a16="http://schemas.microsoft.com/office/drawing/2014/main" id="{A7E396FB-8212-4F2F-C321-ACBCF6237AF4}"/>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
        <p:nvSpPr>
          <p:cNvPr id="6" name="Text Placeholder 18">
            <a:extLst>
              <a:ext uri="{FF2B5EF4-FFF2-40B4-BE49-F238E27FC236}">
                <a16:creationId xmlns:a16="http://schemas.microsoft.com/office/drawing/2014/main" id="{4DE03782-497F-183E-7328-F5DFD0E42045}"/>
              </a:ext>
            </a:extLst>
          </p:cNvPr>
          <p:cNvSpPr>
            <a:spLocks noGrp="1"/>
          </p:cNvSpPr>
          <p:nvPr>
            <p:ph type="body" sz="quarter" idx="15" hasCustomPrompt="1"/>
          </p:nvPr>
        </p:nvSpPr>
        <p:spPr>
          <a:xfrm>
            <a:off x="457200" y="5562600"/>
            <a:ext cx="3429000" cy="762000"/>
          </a:xfrm>
        </p:spPr>
        <p:txBody>
          <a:bodyPr/>
          <a:lstStyle>
            <a:lvl1pPr marL="0" indent="0" algn="l">
              <a:buNone/>
              <a:defRPr sz="1400">
                <a:solidFill>
                  <a:schemeClr val="bg1"/>
                </a:solidFill>
              </a:defRPr>
            </a:lvl1pPr>
          </a:lstStyle>
          <a:p>
            <a:pPr lvl="0"/>
            <a:r>
              <a:rPr lang="en-US"/>
              <a:t>First Name Last Name</a:t>
            </a:r>
          </a:p>
        </p:txBody>
      </p:sp>
    </p:spTree>
    <p:extLst>
      <p:ext uri="{BB962C8B-B14F-4D97-AF65-F5344CB8AC3E}">
        <p14:creationId xmlns:p14="http://schemas.microsoft.com/office/powerpoint/2010/main" val="398526050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mall Photo Left">
    <p:spTree>
      <p:nvGrpSpPr>
        <p:cNvPr id="1" name=""/>
        <p:cNvGrpSpPr/>
        <p:nvPr/>
      </p:nvGrpSpPr>
      <p:grpSpPr>
        <a:xfrm>
          <a:off x="0" y="0"/>
          <a:ext cx="0" cy="0"/>
          <a:chOff x="0" y="0"/>
          <a:chExt cx="0" cy="0"/>
        </a:xfrm>
      </p:grpSpPr>
      <p:pic>
        <p:nvPicPr>
          <p:cNvPr id="21" name="Picture 20" descr="A blue and black triangle pattern&#10;&#10;Description automatically generated">
            <a:extLst>
              <a:ext uri="{FF2B5EF4-FFF2-40B4-BE49-F238E27FC236}">
                <a16:creationId xmlns:a16="http://schemas.microsoft.com/office/drawing/2014/main" id="{AB5D34D5-D064-986F-0060-E7598E9803B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13"/>
            <a:ext cx="12192000" cy="6854573"/>
          </a:xfrm>
          <a:prstGeom prst="rect">
            <a:avLst/>
          </a:prstGeom>
        </p:spPr>
      </p:pic>
      <p:sp>
        <p:nvSpPr>
          <p:cNvPr id="9" name="Date Placeholder 3">
            <a:extLst>
              <a:ext uri="{FF2B5EF4-FFF2-40B4-BE49-F238E27FC236}">
                <a16:creationId xmlns:a16="http://schemas.microsoft.com/office/drawing/2014/main" id="{78EA059D-F16F-2CCA-7FBA-185894699D71}"/>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E4D74246-E4CF-49AD-A907-2B2FCB3C2DC2}" type="datetime1">
              <a:rPr lang="en-US" smtClean="0"/>
              <a:t>11/4/2024</a:t>
            </a:fld>
            <a:endParaRPr lang="en-US"/>
          </a:p>
        </p:txBody>
      </p:sp>
      <p:sp>
        <p:nvSpPr>
          <p:cNvPr id="10" name="Footer Placeholder 4">
            <a:extLst>
              <a:ext uri="{FF2B5EF4-FFF2-40B4-BE49-F238E27FC236}">
                <a16:creationId xmlns:a16="http://schemas.microsoft.com/office/drawing/2014/main" id="{036DC9DC-D80E-F0EB-F488-47DBE95E467F}"/>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716D4ADC-B2CF-C280-7C6F-9229175D701B}"/>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sp>
        <p:nvSpPr>
          <p:cNvPr id="17" name="Subtitle 2">
            <a:extLst>
              <a:ext uri="{FF2B5EF4-FFF2-40B4-BE49-F238E27FC236}">
                <a16:creationId xmlns:a16="http://schemas.microsoft.com/office/drawing/2014/main" id="{0E383D78-4D6D-096F-9C6C-4010AE04DB0B}"/>
              </a:ext>
            </a:extLst>
          </p:cNvPr>
          <p:cNvSpPr>
            <a:spLocks noGrp="1"/>
          </p:cNvSpPr>
          <p:nvPr>
            <p:ph type="subTitle" idx="1" hasCustomPrompt="1"/>
          </p:nvPr>
        </p:nvSpPr>
        <p:spPr>
          <a:xfrm>
            <a:off x="8305800" y="457201"/>
            <a:ext cx="3429000" cy="4648200"/>
          </a:xfrm>
        </p:spPr>
        <p:txBody>
          <a:bodyPr lIns="0" tIns="0" rIns="0" bIns="0" anchor="ctr" anchorCtr="0">
            <a:normAutofit/>
          </a:bodyPr>
          <a:lstStyle>
            <a:lvl1pPr marL="0" indent="0" algn="l">
              <a:lnSpc>
                <a:spcPct val="100000"/>
              </a:lnSpc>
              <a:buNone/>
              <a:defRPr sz="2600" i="1">
                <a:solidFill>
                  <a:schemeClr val="bg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subtitle style and add a quote or flavorful text. Click to edit Master subtitle style and add a quote or flavorful text. Click to edit Master subtitle style and add a quote or flavorful text. </a:t>
            </a:r>
          </a:p>
        </p:txBody>
      </p:sp>
      <p:sp>
        <p:nvSpPr>
          <p:cNvPr id="14" name="Picture Placeholder 13">
            <a:extLst>
              <a:ext uri="{FF2B5EF4-FFF2-40B4-BE49-F238E27FC236}">
                <a16:creationId xmlns:a16="http://schemas.microsoft.com/office/drawing/2014/main" id="{F1212ABB-FA58-3D01-5439-F1C4FDE335B2}"/>
              </a:ext>
            </a:extLst>
          </p:cNvPr>
          <p:cNvSpPr>
            <a:spLocks noGrp="1"/>
          </p:cNvSpPr>
          <p:nvPr>
            <p:ph type="pic" sz="quarter" idx="13"/>
          </p:nvPr>
        </p:nvSpPr>
        <p:spPr>
          <a:xfrm>
            <a:off x="457200" y="457200"/>
            <a:ext cx="7353300" cy="5867400"/>
          </a:xfrm>
          <a:blipFill dpi="0" rotWithShape="1">
            <a:blip r:embed="rId3" cstate="hqprint">
              <a:extLst>
                <a:ext uri="{28A0092B-C50C-407E-A947-70E740481C1C}">
                  <a14:useLocalDpi xmlns:a14="http://schemas.microsoft.com/office/drawing/2010/main"/>
                </a:ext>
              </a:extLst>
            </a:blip>
            <a:srcRect/>
            <a:stretch>
              <a:fillRect t="130" b="130"/>
            </a:stretch>
          </a:blipFill>
        </p:spPr>
        <p:txBody>
          <a:bodyPr/>
          <a:lstStyle/>
          <a:p>
            <a:endParaRPr lang="en-US"/>
          </a:p>
        </p:txBody>
      </p:sp>
      <p:sp>
        <p:nvSpPr>
          <p:cNvPr id="19" name="Text Placeholder 18">
            <a:extLst>
              <a:ext uri="{FF2B5EF4-FFF2-40B4-BE49-F238E27FC236}">
                <a16:creationId xmlns:a16="http://schemas.microsoft.com/office/drawing/2014/main" id="{44ACD003-1CD7-4DE3-E7F3-CDFE9BCD9A5A}"/>
              </a:ext>
            </a:extLst>
          </p:cNvPr>
          <p:cNvSpPr>
            <a:spLocks noGrp="1"/>
          </p:cNvSpPr>
          <p:nvPr>
            <p:ph type="body" sz="quarter" idx="14" hasCustomPrompt="1"/>
          </p:nvPr>
        </p:nvSpPr>
        <p:spPr>
          <a:xfrm>
            <a:off x="8305800" y="5562600"/>
            <a:ext cx="3429000" cy="762000"/>
          </a:xfrm>
        </p:spPr>
        <p:txBody>
          <a:bodyPr/>
          <a:lstStyle>
            <a:lvl1pPr marL="0" indent="0" algn="r">
              <a:buNone/>
              <a:defRPr sz="1400">
                <a:solidFill>
                  <a:schemeClr val="bg1"/>
                </a:solidFill>
              </a:defRPr>
            </a:lvl1pPr>
          </a:lstStyle>
          <a:p>
            <a:pPr lvl="0"/>
            <a:r>
              <a:rPr lang="en-US"/>
              <a:t>First Name Last Name</a:t>
            </a:r>
          </a:p>
        </p:txBody>
      </p:sp>
      <p:pic>
        <p:nvPicPr>
          <p:cNvPr id="3" name="Picture 2">
            <a:extLst>
              <a:ext uri="{FF2B5EF4-FFF2-40B4-BE49-F238E27FC236}">
                <a16:creationId xmlns:a16="http://schemas.microsoft.com/office/drawing/2014/main" id="{CE2B82BB-E570-0B48-3505-C3FDE010F8E4}"/>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368787525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ogo - Light - No Footer Gradien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1BE3A15-4FD3-35D3-4E60-A6EE031333B6}"/>
              </a:ext>
            </a:extLst>
          </p:cNvPr>
          <p:cNvSpPr>
            <a:spLocks noGrp="1" noChangeAspect="1"/>
          </p:cNvSpPr>
          <p:nvPr>
            <p:ph type="pic" idx="13"/>
          </p:nvPr>
        </p:nvSpPr>
        <p:spPr>
          <a:xfrm>
            <a:off x="7810500" y="1"/>
            <a:ext cx="4381500" cy="6858000"/>
          </a:xfrm>
          <a:blipFill>
            <a:blip r:embed="rId2"/>
            <a:stretch>
              <a:fillRect/>
            </a:stretch>
          </a:blipFill>
        </p:spPr>
        <p:txBody>
          <a:bodyPr lIns="274320" tIns="274320" rIns="274320" bIns="274320"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ctrTitle" hasCustomPrompt="1"/>
          </p:nvPr>
        </p:nvSpPr>
        <p:spPr>
          <a:xfrm>
            <a:off x="457200" y="1752600"/>
            <a:ext cx="7353300" cy="2095500"/>
          </a:xfrm>
        </p:spPr>
        <p:txBody>
          <a:bodyPr lIns="0" tIns="0" rIns="0" bIns="0" anchor="b">
            <a:normAutofit/>
          </a:bodyPr>
          <a:lstStyle>
            <a:lvl1pPr algn="l">
              <a:defRPr sz="6400" b="1">
                <a:solidFill>
                  <a:schemeClr val="accent2"/>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457200" y="4305300"/>
            <a:ext cx="7353300" cy="2019300"/>
          </a:xfrm>
        </p:spPr>
        <p:txBody>
          <a:bodyPr lIns="0" tIns="0" rIns="0" bIns="0">
            <a:normAutofit/>
          </a:bodyPr>
          <a:lstStyle>
            <a:lvl1pPr marL="0" indent="0" algn="l">
              <a:buNone/>
              <a:defRPr sz="2600" i="1">
                <a:solidFill>
                  <a:schemeClr val="accent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87497B2C-14AD-4FA8-8087-CCA93B784BB3}" type="datetime1">
              <a:rPr lang="en-US" smtClean="0"/>
              <a:t>11/4/2024</a:t>
            </a:fld>
            <a:endParaRPr lang="en-US"/>
          </a:p>
        </p:txBody>
      </p:sp>
      <p:sp>
        <p:nvSpPr>
          <p:cNvPr id="5" name="Footer Placeholder 4"/>
          <p:cNvSpPr>
            <a:spLocks noGrp="1"/>
          </p:cNvSpPr>
          <p:nvPr>
            <p:ph type="ftr" sz="quarter" idx="11"/>
          </p:nvPr>
        </p:nvSpPr>
        <p:spPr>
          <a:xfrm>
            <a:off x="460896"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6" name="Slide Number Placeholder 5"/>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mtClean="0">
                <a:latin typeface="+mj-lt"/>
              </a:rPr>
              <a:pPr/>
              <a:t>‹#›</a:t>
            </a:fld>
            <a:endParaRPr lang="en-US" sz="1100">
              <a:latin typeface="+mj-lt"/>
            </a:endParaRPr>
          </a:p>
        </p:txBody>
      </p:sp>
      <p:pic>
        <p:nvPicPr>
          <p:cNvPr id="8" name="Picture 7">
            <a:extLst>
              <a:ext uri="{FF2B5EF4-FFF2-40B4-BE49-F238E27FC236}">
                <a16:creationId xmlns:a16="http://schemas.microsoft.com/office/drawing/2014/main" id="{49D5E555-4021-CFE7-F8D8-527F0BB29E6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54640" y="150444"/>
            <a:ext cx="2782597" cy="1467219"/>
          </a:xfrm>
          <a:prstGeom prst="rect">
            <a:avLst/>
          </a:prstGeom>
        </p:spPr>
      </p:pic>
    </p:spTree>
    <p:extLst>
      <p:ext uri="{BB962C8B-B14F-4D97-AF65-F5344CB8AC3E}">
        <p14:creationId xmlns:p14="http://schemas.microsoft.com/office/powerpoint/2010/main" val="411083823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mall Photo Righ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B5D34D5-D064-986F-0060-E7598E9803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13"/>
            <a:ext cx="12192000" cy="6854572"/>
          </a:xfrm>
          <a:prstGeom prst="rect">
            <a:avLst/>
          </a:prstGeom>
        </p:spPr>
      </p:pic>
      <p:sp>
        <p:nvSpPr>
          <p:cNvPr id="9" name="Date Placeholder 3">
            <a:extLst>
              <a:ext uri="{FF2B5EF4-FFF2-40B4-BE49-F238E27FC236}">
                <a16:creationId xmlns:a16="http://schemas.microsoft.com/office/drawing/2014/main" id="{78EA059D-F16F-2CCA-7FBA-185894699D71}"/>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3A09CE62-00AF-4267-8930-801992F92575}" type="datetime1">
              <a:rPr lang="en-US" smtClean="0"/>
              <a:t>11/4/2024</a:t>
            </a:fld>
            <a:endParaRPr lang="en-US"/>
          </a:p>
        </p:txBody>
      </p:sp>
      <p:sp>
        <p:nvSpPr>
          <p:cNvPr id="10" name="Footer Placeholder 4">
            <a:extLst>
              <a:ext uri="{FF2B5EF4-FFF2-40B4-BE49-F238E27FC236}">
                <a16:creationId xmlns:a16="http://schemas.microsoft.com/office/drawing/2014/main" id="{036DC9DC-D80E-F0EB-F488-47DBE95E467F}"/>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2"/>
                </a:solidFill>
              </a:defRPr>
            </a:lvl1pPr>
          </a:lstStyle>
          <a:p>
            <a:endParaRPr lang="en-US"/>
          </a:p>
        </p:txBody>
      </p:sp>
      <p:sp>
        <p:nvSpPr>
          <p:cNvPr id="11" name="Slide Number Placeholder 5">
            <a:extLst>
              <a:ext uri="{FF2B5EF4-FFF2-40B4-BE49-F238E27FC236}">
                <a16:creationId xmlns:a16="http://schemas.microsoft.com/office/drawing/2014/main" id="{716D4ADC-B2CF-C280-7C6F-9229175D701B}"/>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tx1"/>
                </a:solidFill>
              </a:defRPr>
            </a:lvl1pPr>
          </a:lstStyle>
          <a:p>
            <a:fld id="{E51FB1A3-686B-46A4-A53C-5243AC33830F}" type="slidenum">
              <a:rPr lang="en-US" sz="1400" smtClean="0">
                <a:latin typeface="+mj-lt"/>
              </a:rPr>
              <a:pPr/>
              <a:t>‹#›</a:t>
            </a:fld>
            <a:endParaRPr lang="en-US">
              <a:latin typeface="+mj-lt"/>
            </a:endParaRPr>
          </a:p>
        </p:txBody>
      </p:sp>
      <p:sp>
        <p:nvSpPr>
          <p:cNvPr id="17" name="Subtitle 2">
            <a:extLst>
              <a:ext uri="{FF2B5EF4-FFF2-40B4-BE49-F238E27FC236}">
                <a16:creationId xmlns:a16="http://schemas.microsoft.com/office/drawing/2014/main" id="{0E383D78-4D6D-096F-9C6C-4010AE04DB0B}"/>
              </a:ext>
            </a:extLst>
          </p:cNvPr>
          <p:cNvSpPr>
            <a:spLocks noGrp="1"/>
          </p:cNvSpPr>
          <p:nvPr>
            <p:ph type="subTitle" idx="1" hasCustomPrompt="1"/>
          </p:nvPr>
        </p:nvSpPr>
        <p:spPr>
          <a:xfrm>
            <a:off x="457200" y="457201"/>
            <a:ext cx="3429000" cy="4648200"/>
          </a:xfrm>
        </p:spPr>
        <p:txBody>
          <a:bodyPr lIns="0" tIns="0" rIns="0" bIns="0" anchor="ctr" anchorCtr="0">
            <a:normAutofit/>
          </a:bodyPr>
          <a:lstStyle>
            <a:lvl1pPr marL="0" indent="0" algn="l">
              <a:lnSpc>
                <a:spcPct val="100000"/>
              </a:lnSpc>
              <a:buNone/>
              <a:defRPr sz="2600" i="1">
                <a:solidFill>
                  <a:schemeClr val="bg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subtitle style and add a quote or flavorful text. Click to edit Master subtitle style and add a quote or flavorful text. Click to edit Master subtitle style and add a quote or flavorful text. </a:t>
            </a:r>
          </a:p>
        </p:txBody>
      </p:sp>
      <p:sp>
        <p:nvSpPr>
          <p:cNvPr id="14" name="Picture Placeholder 13">
            <a:extLst>
              <a:ext uri="{FF2B5EF4-FFF2-40B4-BE49-F238E27FC236}">
                <a16:creationId xmlns:a16="http://schemas.microsoft.com/office/drawing/2014/main" id="{F1212ABB-FA58-3D01-5439-F1C4FDE335B2}"/>
              </a:ext>
            </a:extLst>
          </p:cNvPr>
          <p:cNvSpPr>
            <a:spLocks noGrp="1"/>
          </p:cNvSpPr>
          <p:nvPr>
            <p:ph type="pic" sz="quarter" idx="13"/>
          </p:nvPr>
        </p:nvSpPr>
        <p:spPr>
          <a:xfrm>
            <a:off x="4381500" y="457200"/>
            <a:ext cx="7353300" cy="5867400"/>
          </a:xfrm>
          <a:blipFill dpi="0" rotWithShape="1">
            <a:blip r:embed="rId3" cstate="hqprint">
              <a:extLst>
                <a:ext uri="{28A0092B-C50C-407E-A947-70E740481C1C}">
                  <a14:useLocalDpi xmlns:a14="http://schemas.microsoft.com/office/drawing/2010/main"/>
                </a:ext>
              </a:extLst>
            </a:blip>
            <a:srcRect/>
            <a:stretch>
              <a:fillRect t="130" b="130"/>
            </a:stretch>
          </a:blipFill>
        </p:spPr>
        <p:txBody>
          <a:bodyPr/>
          <a:lstStyle/>
          <a:p>
            <a:endParaRPr lang="en-US"/>
          </a:p>
        </p:txBody>
      </p:sp>
      <p:sp>
        <p:nvSpPr>
          <p:cNvPr id="19" name="Text Placeholder 18">
            <a:extLst>
              <a:ext uri="{FF2B5EF4-FFF2-40B4-BE49-F238E27FC236}">
                <a16:creationId xmlns:a16="http://schemas.microsoft.com/office/drawing/2014/main" id="{44ACD003-1CD7-4DE3-E7F3-CDFE9BCD9A5A}"/>
              </a:ext>
            </a:extLst>
          </p:cNvPr>
          <p:cNvSpPr>
            <a:spLocks noGrp="1"/>
          </p:cNvSpPr>
          <p:nvPr>
            <p:ph type="body" sz="quarter" idx="14" hasCustomPrompt="1"/>
          </p:nvPr>
        </p:nvSpPr>
        <p:spPr>
          <a:xfrm>
            <a:off x="457200" y="5562600"/>
            <a:ext cx="3429000" cy="762000"/>
          </a:xfrm>
        </p:spPr>
        <p:txBody>
          <a:bodyPr/>
          <a:lstStyle>
            <a:lvl1pPr marL="0" indent="0" algn="l">
              <a:buNone/>
              <a:defRPr sz="1400">
                <a:solidFill>
                  <a:schemeClr val="bg1"/>
                </a:solidFill>
              </a:defRPr>
            </a:lvl1pPr>
          </a:lstStyle>
          <a:p>
            <a:pPr lvl="0"/>
            <a:r>
              <a:rPr lang="en-US"/>
              <a:t>First Name Last Name</a:t>
            </a:r>
          </a:p>
        </p:txBody>
      </p:sp>
      <p:pic>
        <p:nvPicPr>
          <p:cNvPr id="2" name="Picture 1">
            <a:extLst>
              <a:ext uri="{FF2B5EF4-FFF2-40B4-BE49-F238E27FC236}">
                <a16:creationId xmlns:a16="http://schemas.microsoft.com/office/drawing/2014/main" id="{E968BBC9-7D1D-6327-CB7C-E9DED7CC4A25}"/>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157416260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 - Light - No Footer Gradi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hasCustomPrompt="1"/>
          </p:nvPr>
        </p:nvSpPr>
        <p:spPr>
          <a:xfrm>
            <a:off x="457200" y="1752600"/>
            <a:ext cx="11277600" cy="4572000"/>
          </a:xfrm>
        </p:spPr>
        <p:txBody>
          <a:bodyPr lIns="0" tIns="0" rIns="0" bIns="0">
            <a:normAutofit/>
          </a:bodyPr>
          <a:lstStyle>
            <a:lvl1pPr marL="0" indent="0" algn="l">
              <a:buNone/>
              <a:defRPr sz="2600" i="0">
                <a:solidFill>
                  <a:schemeClr val="accent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sit </a:t>
            </a:r>
            <a:r>
              <a:rPr lang="en-US" err="1"/>
              <a:t>amet</a:t>
            </a:r>
            <a:r>
              <a:rPr lang="en-US"/>
              <a:t> </a:t>
            </a:r>
            <a:r>
              <a:rPr lang="en-US" err="1"/>
              <a:t>sagittis</a:t>
            </a:r>
            <a:r>
              <a:rPr lang="en-US"/>
              <a:t> ligula. </a:t>
            </a:r>
            <a:r>
              <a:rPr lang="en-US" err="1"/>
              <a:t>Phasellus</a:t>
            </a:r>
            <a:r>
              <a:rPr lang="en-US"/>
              <a:t> </a:t>
            </a:r>
            <a:r>
              <a:rPr lang="en-US" err="1"/>
              <a:t>eget</a:t>
            </a:r>
            <a:r>
              <a:rPr lang="en-US"/>
              <a:t> </a:t>
            </a:r>
            <a:r>
              <a:rPr lang="en-US" err="1"/>
              <a:t>neque</a:t>
            </a:r>
            <a:r>
              <a:rPr lang="en-US"/>
              <a:t> vitae </a:t>
            </a:r>
            <a:r>
              <a:rPr lang="en-US" err="1"/>
              <a:t>leo</a:t>
            </a:r>
            <a:r>
              <a:rPr lang="en-US"/>
              <a:t> </a:t>
            </a:r>
            <a:r>
              <a:rPr lang="en-US" err="1"/>
              <a:t>aliquet</a:t>
            </a:r>
            <a:r>
              <a:rPr lang="en-US"/>
              <a:t> </a:t>
            </a:r>
            <a:r>
              <a:rPr lang="en-US" err="1"/>
              <a:t>finibus</a:t>
            </a:r>
            <a:r>
              <a:rPr lang="en-US"/>
              <a:t>. Duis porta </a:t>
            </a:r>
            <a:r>
              <a:rPr lang="en-US" err="1"/>
              <a:t>leo</a:t>
            </a:r>
            <a:r>
              <a:rPr lang="en-US"/>
              <a:t> </a:t>
            </a:r>
            <a:r>
              <a:rPr lang="en-US" err="1"/>
              <a:t>pretium</a:t>
            </a:r>
            <a:r>
              <a:rPr lang="en-US"/>
              <a:t> </a:t>
            </a:r>
            <a:r>
              <a:rPr lang="en-US" err="1"/>
              <a:t>justo</a:t>
            </a:r>
            <a:r>
              <a:rPr lang="en-US"/>
              <a:t> </a:t>
            </a:r>
            <a:r>
              <a:rPr lang="en-US" err="1"/>
              <a:t>pellentesque</a:t>
            </a:r>
            <a:r>
              <a:rPr lang="en-US"/>
              <a:t>, in </a:t>
            </a:r>
            <a:r>
              <a:rPr lang="en-US" err="1"/>
              <a:t>lobortis</a:t>
            </a:r>
            <a:r>
              <a:rPr lang="en-US"/>
              <a:t> ex </a:t>
            </a:r>
            <a:r>
              <a:rPr lang="en-US" err="1"/>
              <a:t>laoreet</a:t>
            </a:r>
            <a:r>
              <a:rPr lang="en-US"/>
              <a:t>. Nam </a:t>
            </a:r>
            <a:r>
              <a:rPr lang="en-US" err="1"/>
              <a:t>sollicitudin</a:t>
            </a:r>
            <a:r>
              <a:rPr lang="en-US"/>
              <a:t> </a:t>
            </a:r>
            <a:r>
              <a:rPr lang="en-US" err="1"/>
              <a:t>quam</a:t>
            </a:r>
            <a:r>
              <a:rPr lang="en-US"/>
              <a:t> </a:t>
            </a:r>
            <a:r>
              <a:rPr lang="en-US" err="1"/>
              <a:t>justo</a:t>
            </a:r>
            <a:r>
              <a:rPr lang="en-US"/>
              <a:t>, non </a:t>
            </a:r>
            <a:r>
              <a:rPr lang="en-US" err="1"/>
              <a:t>mattis</a:t>
            </a:r>
            <a:r>
              <a:rPr lang="en-US"/>
              <a:t> </a:t>
            </a:r>
            <a:r>
              <a:rPr lang="en-US" err="1"/>
              <a:t>urna</a:t>
            </a:r>
            <a:r>
              <a:rPr lang="en-US"/>
              <a:t> </a:t>
            </a:r>
            <a:r>
              <a:rPr lang="en-US" err="1"/>
              <a:t>sollicitudin</a:t>
            </a:r>
            <a:r>
              <a:rPr lang="en-US"/>
              <a:t> </a:t>
            </a:r>
            <a:r>
              <a:rPr lang="en-US" err="1"/>
              <a:t>tristique</a:t>
            </a:r>
            <a:r>
              <a:rPr lang="en-US"/>
              <a:t>. Sed </a:t>
            </a:r>
            <a:r>
              <a:rPr lang="en-US" err="1"/>
              <a:t>eu</a:t>
            </a:r>
            <a:r>
              <a:rPr lang="en-US"/>
              <a:t> </a:t>
            </a:r>
            <a:r>
              <a:rPr lang="en-US" err="1"/>
              <a:t>augue</a:t>
            </a:r>
            <a:r>
              <a:rPr lang="en-US"/>
              <a:t> </a:t>
            </a:r>
            <a:r>
              <a:rPr lang="en-US" err="1"/>
              <a:t>nunc</a:t>
            </a:r>
            <a:r>
              <a:rPr lang="en-US"/>
              <a:t>. </a:t>
            </a:r>
            <a:r>
              <a:rPr lang="en-US" err="1"/>
              <a:t>Quisque</a:t>
            </a:r>
            <a:r>
              <a:rPr lang="en-US"/>
              <a:t> ac </a:t>
            </a:r>
            <a:r>
              <a:rPr lang="en-US" err="1"/>
              <a:t>tempor</a:t>
            </a:r>
            <a:r>
              <a:rPr lang="en-US"/>
              <a:t> </a:t>
            </a:r>
            <a:r>
              <a:rPr lang="en-US" err="1"/>
              <a:t>nisl</a:t>
            </a:r>
            <a:r>
              <a:rPr lang="en-US"/>
              <a:t>, at </a:t>
            </a:r>
            <a:r>
              <a:rPr lang="en-US" err="1"/>
              <a:t>iaculis</a:t>
            </a:r>
            <a:r>
              <a:rPr lang="en-US"/>
              <a:t> ligula. Cras </a:t>
            </a:r>
            <a:r>
              <a:rPr lang="en-US" err="1"/>
              <a:t>tristique</a:t>
            </a:r>
            <a:r>
              <a:rPr lang="en-US"/>
              <a:t> </a:t>
            </a:r>
            <a:r>
              <a:rPr lang="en-US" err="1"/>
              <a:t>egestas</a:t>
            </a:r>
            <a:r>
              <a:rPr lang="en-US"/>
              <a:t> </a:t>
            </a:r>
            <a:r>
              <a:rPr lang="en-US" err="1"/>
              <a:t>nunc</a:t>
            </a:r>
            <a:r>
              <a:rPr lang="en-US"/>
              <a:t>, ac </a:t>
            </a:r>
            <a:r>
              <a:rPr lang="en-US" err="1"/>
              <a:t>tincidunt</a:t>
            </a:r>
            <a:r>
              <a:rPr lang="en-US"/>
              <a:t> </a:t>
            </a:r>
            <a:r>
              <a:rPr lang="en-US" err="1"/>
              <a:t>urna</a:t>
            </a:r>
            <a:r>
              <a:rPr lang="en-US"/>
              <a:t> lacinia ac. Nunc </a:t>
            </a:r>
            <a:r>
              <a:rPr lang="en-US" err="1"/>
              <a:t>eget</a:t>
            </a:r>
            <a:r>
              <a:rPr lang="en-US"/>
              <a:t> </a:t>
            </a:r>
            <a:r>
              <a:rPr lang="en-US" err="1"/>
              <a:t>tincidunt</a:t>
            </a:r>
            <a:r>
              <a:rPr lang="en-US"/>
              <a:t> </a:t>
            </a:r>
            <a:r>
              <a:rPr lang="en-US" err="1"/>
              <a:t>nisl</a:t>
            </a:r>
            <a:r>
              <a:rPr lang="en-US"/>
              <a:t>.</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A9FFC510-6F56-4354-A63C-5651052597AA}"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4" name="Picture 3">
            <a:extLst>
              <a:ext uri="{FF2B5EF4-FFF2-40B4-BE49-F238E27FC236}">
                <a16:creationId xmlns:a16="http://schemas.microsoft.com/office/drawing/2014/main" id="{C4926B44-AF7E-CD5F-057F-D71199B540C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733172474"/>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1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25E66-DD3C-A096-2385-9E040B472CFB}"/>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C29C40BD-B22D-4DC8-ABD2-4B4D2E975304}"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pic>
        <p:nvPicPr>
          <p:cNvPr id="6" name="Picture 5">
            <a:extLst>
              <a:ext uri="{FF2B5EF4-FFF2-40B4-BE49-F238E27FC236}">
                <a16:creationId xmlns:a16="http://schemas.microsoft.com/office/drawing/2014/main" id="{D7603AB4-5112-1208-8004-37DF7EEEF02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
        <p:nvSpPr>
          <p:cNvPr id="3" name="Title 1">
            <a:extLst>
              <a:ext uri="{FF2B5EF4-FFF2-40B4-BE49-F238E27FC236}">
                <a16:creationId xmlns:a16="http://schemas.microsoft.com/office/drawing/2014/main" id="{0361AC56-2A68-015D-EC3B-5094B31C428B}"/>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bg1"/>
                </a:solidFill>
                <a:latin typeface="+mj-lt"/>
                <a:ea typeface="Roboto" panose="02000000000000000000" pitchFamily="2" charset="0"/>
              </a:defRPr>
            </a:lvl1pPr>
          </a:lstStyle>
          <a:p>
            <a:r>
              <a:rPr lang="en-US"/>
              <a:t>Click To Edit Master Title Style</a:t>
            </a:r>
          </a:p>
        </p:txBody>
      </p:sp>
      <p:sp>
        <p:nvSpPr>
          <p:cNvPr id="12" name="Subtitle 2">
            <a:extLst>
              <a:ext uri="{FF2B5EF4-FFF2-40B4-BE49-F238E27FC236}">
                <a16:creationId xmlns:a16="http://schemas.microsoft.com/office/drawing/2014/main" id="{9E5C5BBC-B383-0FE1-6453-C75C0DF2E82E}"/>
              </a:ext>
            </a:extLst>
          </p:cNvPr>
          <p:cNvSpPr>
            <a:spLocks noGrp="1"/>
          </p:cNvSpPr>
          <p:nvPr>
            <p:ph type="subTitle" idx="1" hasCustomPrompt="1"/>
          </p:nvPr>
        </p:nvSpPr>
        <p:spPr>
          <a:xfrm>
            <a:off x="457200" y="1752600"/>
            <a:ext cx="11277600" cy="4572000"/>
          </a:xfrm>
        </p:spPr>
        <p:txBody>
          <a:bodyPr lIns="0" tIns="0" rIns="0" bIns="0">
            <a:normAutofit/>
          </a:bodyPr>
          <a:lstStyle>
            <a:lvl1pPr marL="0" indent="0" algn="l">
              <a:buNone/>
              <a:defRPr sz="2600" i="0">
                <a:solidFill>
                  <a:schemeClr val="bg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sit </a:t>
            </a:r>
            <a:r>
              <a:rPr lang="en-US" err="1"/>
              <a:t>amet</a:t>
            </a:r>
            <a:r>
              <a:rPr lang="en-US"/>
              <a:t> </a:t>
            </a:r>
            <a:r>
              <a:rPr lang="en-US" err="1"/>
              <a:t>sagittis</a:t>
            </a:r>
            <a:r>
              <a:rPr lang="en-US"/>
              <a:t> ligula. </a:t>
            </a:r>
            <a:r>
              <a:rPr lang="en-US" err="1"/>
              <a:t>Phasellus</a:t>
            </a:r>
            <a:r>
              <a:rPr lang="en-US"/>
              <a:t> </a:t>
            </a:r>
            <a:r>
              <a:rPr lang="en-US" err="1"/>
              <a:t>eget</a:t>
            </a:r>
            <a:r>
              <a:rPr lang="en-US"/>
              <a:t> </a:t>
            </a:r>
            <a:r>
              <a:rPr lang="en-US" err="1"/>
              <a:t>neque</a:t>
            </a:r>
            <a:r>
              <a:rPr lang="en-US"/>
              <a:t> vitae </a:t>
            </a:r>
            <a:r>
              <a:rPr lang="en-US" err="1"/>
              <a:t>leo</a:t>
            </a:r>
            <a:r>
              <a:rPr lang="en-US"/>
              <a:t> </a:t>
            </a:r>
            <a:r>
              <a:rPr lang="en-US" err="1"/>
              <a:t>aliquet</a:t>
            </a:r>
            <a:r>
              <a:rPr lang="en-US"/>
              <a:t> </a:t>
            </a:r>
            <a:r>
              <a:rPr lang="en-US" err="1"/>
              <a:t>finibus</a:t>
            </a:r>
            <a:r>
              <a:rPr lang="en-US"/>
              <a:t>. Duis porta </a:t>
            </a:r>
            <a:r>
              <a:rPr lang="en-US" err="1"/>
              <a:t>leo</a:t>
            </a:r>
            <a:r>
              <a:rPr lang="en-US"/>
              <a:t> </a:t>
            </a:r>
            <a:r>
              <a:rPr lang="en-US" err="1"/>
              <a:t>pretium</a:t>
            </a:r>
            <a:r>
              <a:rPr lang="en-US"/>
              <a:t> </a:t>
            </a:r>
            <a:r>
              <a:rPr lang="en-US" err="1"/>
              <a:t>justo</a:t>
            </a:r>
            <a:r>
              <a:rPr lang="en-US"/>
              <a:t> </a:t>
            </a:r>
            <a:r>
              <a:rPr lang="en-US" err="1"/>
              <a:t>pellentesque</a:t>
            </a:r>
            <a:r>
              <a:rPr lang="en-US"/>
              <a:t>, in </a:t>
            </a:r>
            <a:r>
              <a:rPr lang="en-US" err="1"/>
              <a:t>lobortis</a:t>
            </a:r>
            <a:r>
              <a:rPr lang="en-US"/>
              <a:t> ex </a:t>
            </a:r>
            <a:r>
              <a:rPr lang="en-US" err="1"/>
              <a:t>laoreet</a:t>
            </a:r>
            <a:r>
              <a:rPr lang="en-US"/>
              <a:t>. Nam </a:t>
            </a:r>
            <a:r>
              <a:rPr lang="en-US" err="1"/>
              <a:t>sollicitudin</a:t>
            </a:r>
            <a:r>
              <a:rPr lang="en-US"/>
              <a:t> </a:t>
            </a:r>
            <a:r>
              <a:rPr lang="en-US" err="1"/>
              <a:t>quam</a:t>
            </a:r>
            <a:r>
              <a:rPr lang="en-US"/>
              <a:t> </a:t>
            </a:r>
            <a:r>
              <a:rPr lang="en-US" err="1"/>
              <a:t>justo</a:t>
            </a:r>
            <a:r>
              <a:rPr lang="en-US"/>
              <a:t>, non </a:t>
            </a:r>
            <a:r>
              <a:rPr lang="en-US" err="1"/>
              <a:t>mattis</a:t>
            </a:r>
            <a:r>
              <a:rPr lang="en-US"/>
              <a:t> </a:t>
            </a:r>
            <a:r>
              <a:rPr lang="en-US" err="1"/>
              <a:t>urna</a:t>
            </a:r>
            <a:r>
              <a:rPr lang="en-US"/>
              <a:t> </a:t>
            </a:r>
            <a:r>
              <a:rPr lang="en-US" err="1"/>
              <a:t>sollicitudin</a:t>
            </a:r>
            <a:r>
              <a:rPr lang="en-US"/>
              <a:t> </a:t>
            </a:r>
            <a:r>
              <a:rPr lang="en-US" err="1"/>
              <a:t>tristique</a:t>
            </a:r>
            <a:r>
              <a:rPr lang="en-US"/>
              <a:t>. Sed </a:t>
            </a:r>
            <a:r>
              <a:rPr lang="en-US" err="1"/>
              <a:t>eu</a:t>
            </a:r>
            <a:r>
              <a:rPr lang="en-US"/>
              <a:t> </a:t>
            </a:r>
            <a:r>
              <a:rPr lang="en-US" err="1"/>
              <a:t>augue</a:t>
            </a:r>
            <a:r>
              <a:rPr lang="en-US"/>
              <a:t> </a:t>
            </a:r>
            <a:r>
              <a:rPr lang="en-US" err="1"/>
              <a:t>nunc</a:t>
            </a:r>
            <a:r>
              <a:rPr lang="en-US"/>
              <a:t>. </a:t>
            </a:r>
            <a:r>
              <a:rPr lang="en-US" err="1"/>
              <a:t>Quisque</a:t>
            </a:r>
            <a:r>
              <a:rPr lang="en-US"/>
              <a:t> ac </a:t>
            </a:r>
            <a:r>
              <a:rPr lang="en-US" err="1"/>
              <a:t>tempor</a:t>
            </a:r>
            <a:r>
              <a:rPr lang="en-US"/>
              <a:t> </a:t>
            </a:r>
            <a:r>
              <a:rPr lang="en-US" err="1"/>
              <a:t>nisl</a:t>
            </a:r>
            <a:r>
              <a:rPr lang="en-US"/>
              <a:t>, at </a:t>
            </a:r>
            <a:r>
              <a:rPr lang="en-US" err="1"/>
              <a:t>iaculis</a:t>
            </a:r>
            <a:r>
              <a:rPr lang="en-US"/>
              <a:t> ligula. Cras </a:t>
            </a:r>
            <a:r>
              <a:rPr lang="en-US" err="1"/>
              <a:t>tristique</a:t>
            </a:r>
            <a:r>
              <a:rPr lang="en-US"/>
              <a:t> </a:t>
            </a:r>
            <a:r>
              <a:rPr lang="en-US" err="1"/>
              <a:t>egestas</a:t>
            </a:r>
            <a:r>
              <a:rPr lang="en-US"/>
              <a:t> </a:t>
            </a:r>
            <a:r>
              <a:rPr lang="en-US" err="1"/>
              <a:t>nunc</a:t>
            </a:r>
            <a:r>
              <a:rPr lang="en-US"/>
              <a:t>, ac </a:t>
            </a:r>
            <a:r>
              <a:rPr lang="en-US" err="1"/>
              <a:t>tincidunt</a:t>
            </a:r>
            <a:r>
              <a:rPr lang="en-US"/>
              <a:t> </a:t>
            </a:r>
            <a:r>
              <a:rPr lang="en-US" err="1"/>
              <a:t>urna</a:t>
            </a:r>
            <a:r>
              <a:rPr lang="en-US"/>
              <a:t> lacinia ac. Nunc </a:t>
            </a:r>
            <a:r>
              <a:rPr lang="en-US" err="1"/>
              <a:t>eget</a:t>
            </a:r>
            <a:r>
              <a:rPr lang="en-US"/>
              <a:t> </a:t>
            </a:r>
            <a:r>
              <a:rPr lang="en-US" err="1"/>
              <a:t>tincidunt</a:t>
            </a:r>
            <a:r>
              <a:rPr lang="en-US"/>
              <a:t> </a:t>
            </a:r>
            <a:r>
              <a:rPr lang="en-US" err="1"/>
              <a:t>nisl</a:t>
            </a:r>
            <a:r>
              <a:rPr lang="en-US"/>
              <a:t>.</a:t>
            </a:r>
          </a:p>
        </p:txBody>
      </p:sp>
    </p:spTree>
    <p:extLst>
      <p:ext uri="{BB962C8B-B14F-4D97-AF65-F5344CB8AC3E}">
        <p14:creationId xmlns:p14="http://schemas.microsoft.com/office/powerpoint/2010/main" val="1262125749"/>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 - Gradient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25E66-DD3C-A096-2385-9E040B472CFB}"/>
              </a:ext>
            </a:extLst>
          </p:cNvPr>
          <p:cNvSpPr/>
          <p:nvPr userDrawn="1"/>
        </p:nvSpPr>
        <p:spPr>
          <a:xfrm>
            <a:off x="0" y="0"/>
            <a:ext cx="12192000" cy="6858000"/>
          </a:xfrm>
          <a:prstGeom prst="rect">
            <a:avLst/>
          </a:prstGeom>
          <a:blipFill>
            <a:blip r:embed="rId2"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401D0EEB-D621-46AE-9C1B-2800A2F767C7}"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pic>
        <p:nvPicPr>
          <p:cNvPr id="6" name="Picture 5">
            <a:extLst>
              <a:ext uri="{FF2B5EF4-FFF2-40B4-BE49-F238E27FC236}">
                <a16:creationId xmlns:a16="http://schemas.microsoft.com/office/drawing/2014/main" id="{D7603AB4-5112-1208-8004-37DF7EEEF02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
        <p:nvSpPr>
          <p:cNvPr id="3" name="Title 1">
            <a:extLst>
              <a:ext uri="{FF2B5EF4-FFF2-40B4-BE49-F238E27FC236}">
                <a16:creationId xmlns:a16="http://schemas.microsoft.com/office/drawing/2014/main" id="{0361AC56-2A68-015D-EC3B-5094B31C428B}"/>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bg1"/>
                </a:solidFill>
                <a:latin typeface="+mj-lt"/>
                <a:ea typeface="Roboto" panose="02000000000000000000" pitchFamily="2" charset="0"/>
              </a:defRPr>
            </a:lvl1pPr>
          </a:lstStyle>
          <a:p>
            <a:r>
              <a:rPr lang="en-US"/>
              <a:t>Click To Edit Master Title Style</a:t>
            </a:r>
          </a:p>
        </p:txBody>
      </p:sp>
      <p:sp>
        <p:nvSpPr>
          <p:cNvPr id="12" name="Subtitle 2">
            <a:extLst>
              <a:ext uri="{FF2B5EF4-FFF2-40B4-BE49-F238E27FC236}">
                <a16:creationId xmlns:a16="http://schemas.microsoft.com/office/drawing/2014/main" id="{9E5C5BBC-B383-0FE1-6453-C75C0DF2E82E}"/>
              </a:ext>
            </a:extLst>
          </p:cNvPr>
          <p:cNvSpPr>
            <a:spLocks noGrp="1"/>
          </p:cNvSpPr>
          <p:nvPr>
            <p:ph type="subTitle" idx="1" hasCustomPrompt="1"/>
          </p:nvPr>
        </p:nvSpPr>
        <p:spPr>
          <a:xfrm>
            <a:off x="457200" y="1752600"/>
            <a:ext cx="11277600" cy="4572000"/>
          </a:xfrm>
        </p:spPr>
        <p:txBody>
          <a:bodyPr lIns="0" tIns="0" rIns="0" bIns="0">
            <a:normAutofit/>
          </a:bodyPr>
          <a:lstStyle>
            <a:lvl1pPr marL="0" indent="0" algn="l">
              <a:buNone/>
              <a:defRPr sz="2600" i="0">
                <a:solidFill>
                  <a:schemeClr val="bg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 Lorem ipsum dolor sit </a:t>
            </a:r>
            <a:r>
              <a:rPr lang="en-US" err="1"/>
              <a:t>amet</a:t>
            </a:r>
            <a:r>
              <a:rPr lang="en-US"/>
              <a:t>, </a:t>
            </a:r>
            <a:r>
              <a:rPr lang="en-US" err="1"/>
              <a:t>consectetur</a:t>
            </a:r>
            <a:r>
              <a:rPr lang="en-US"/>
              <a:t> </a:t>
            </a:r>
            <a:r>
              <a:rPr lang="en-US" err="1"/>
              <a:t>adipiscing</a:t>
            </a:r>
            <a:r>
              <a:rPr lang="en-US"/>
              <a:t> </a:t>
            </a:r>
            <a:r>
              <a:rPr lang="en-US" err="1"/>
              <a:t>elit</a:t>
            </a:r>
            <a:r>
              <a:rPr lang="en-US"/>
              <a:t>. Maecenas sit </a:t>
            </a:r>
            <a:r>
              <a:rPr lang="en-US" err="1"/>
              <a:t>amet</a:t>
            </a:r>
            <a:r>
              <a:rPr lang="en-US"/>
              <a:t> </a:t>
            </a:r>
            <a:r>
              <a:rPr lang="en-US" err="1"/>
              <a:t>sagittis</a:t>
            </a:r>
            <a:r>
              <a:rPr lang="en-US"/>
              <a:t> ligula. </a:t>
            </a:r>
            <a:r>
              <a:rPr lang="en-US" err="1"/>
              <a:t>Phasellus</a:t>
            </a:r>
            <a:r>
              <a:rPr lang="en-US"/>
              <a:t> </a:t>
            </a:r>
            <a:r>
              <a:rPr lang="en-US" err="1"/>
              <a:t>eget</a:t>
            </a:r>
            <a:r>
              <a:rPr lang="en-US"/>
              <a:t> </a:t>
            </a:r>
            <a:r>
              <a:rPr lang="en-US" err="1"/>
              <a:t>neque</a:t>
            </a:r>
            <a:r>
              <a:rPr lang="en-US"/>
              <a:t> vitae </a:t>
            </a:r>
            <a:r>
              <a:rPr lang="en-US" err="1"/>
              <a:t>leo</a:t>
            </a:r>
            <a:r>
              <a:rPr lang="en-US"/>
              <a:t> </a:t>
            </a:r>
            <a:r>
              <a:rPr lang="en-US" err="1"/>
              <a:t>aliquet</a:t>
            </a:r>
            <a:r>
              <a:rPr lang="en-US"/>
              <a:t> </a:t>
            </a:r>
            <a:r>
              <a:rPr lang="en-US" err="1"/>
              <a:t>finibus</a:t>
            </a:r>
            <a:r>
              <a:rPr lang="en-US"/>
              <a:t>. Duis porta </a:t>
            </a:r>
            <a:r>
              <a:rPr lang="en-US" err="1"/>
              <a:t>leo</a:t>
            </a:r>
            <a:r>
              <a:rPr lang="en-US"/>
              <a:t> </a:t>
            </a:r>
            <a:r>
              <a:rPr lang="en-US" err="1"/>
              <a:t>pretium</a:t>
            </a:r>
            <a:r>
              <a:rPr lang="en-US"/>
              <a:t> </a:t>
            </a:r>
            <a:r>
              <a:rPr lang="en-US" err="1"/>
              <a:t>justo</a:t>
            </a:r>
            <a:r>
              <a:rPr lang="en-US"/>
              <a:t> </a:t>
            </a:r>
            <a:r>
              <a:rPr lang="en-US" err="1"/>
              <a:t>pellentesque</a:t>
            </a:r>
            <a:r>
              <a:rPr lang="en-US"/>
              <a:t>, in </a:t>
            </a:r>
            <a:r>
              <a:rPr lang="en-US" err="1"/>
              <a:t>lobortis</a:t>
            </a:r>
            <a:r>
              <a:rPr lang="en-US"/>
              <a:t> ex </a:t>
            </a:r>
            <a:r>
              <a:rPr lang="en-US" err="1"/>
              <a:t>laoreet</a:t>
            </a:r>
            <a:r>
              <a:rPr lang="en-US"/>
              <a:t>. Nam </a:t>
            </a:r>
            <a:r>
              <a:rPr lang="en-US" err="1"/>
              <a:t>sollicitudin</a:t>
            </a:r>
            <a:r>
              <a:rPr lang="en-US"/>
              <a:t> </a:t>
            </a:r>
            <a:r>
              <a:rPr lang="en-US" err="1"/>
              <a:t>quam</a:t>
            </a:r>
            <a:r>
              <a:rPr lang="en-US"/>
              <a:t> </a:t>
            </a:r>
            <a:r>
              <a:rPr lang="en-US" err="1"/>
              <a:t>justo</a:t>
            </a:r>
            <a:r>
              <a:rPr lang="en-US"/>
              <a:t>, non </a:t>
            </a:r>
            <a:r>
              <a:rPr lang="en-US" err="1"/>
              <a:t>mattis</a:t>
            </a:r>
            <a:r>
              <a:rPr lang="en-US"/>
              <a:t> </a:t>
            </a:r>
            <a:r>
              <a:rPr lang="en-US" err="1"/>
              <a:t>urna</a:t>
            </a:r>
            <a:r>
              <a:rPr lang="en-US"/>
              <a:t> </a:t>
            </a:r>
            <a:r>
              <a:rPr lang="en-US" err="1"/>
              <a:t>sollicitudin</a:t>
            </a:r>
            <a:r>
              <a:rPr lang="en-US"/>
              <a:t> </a:t>
            </a:r>
            <a:r>
              <a:rPr lang="en-US" err="1"/>
              <a:t>tristique</a:t>
            </a:r>
            <a:r>
              <a:rPr lang="en-US"/>
              <a:t>. Sed </a:t>
            </a:r>
            <a:r>
              <a:rPr lang="en-US" err="1"/>
              <a:t>eu</a:t>
            </a:r>
            <a:r>
              <a:rPr lang="en-US"/>
              <a:t> </a:t>
            </a:r>
            <a:r>
              <a:rPr lang="en-US" err="1"/>
              <a:t>augue</a:t>
            </a:r>
            <a:r>
              <a:rPr lang="en-US"/>
              <a:t> </a:t>
            </a:r>
            <a:r>
              <a:rPr lang="en-US" err="1"/>
              <a:t>nunc</a:t>
            </a:r>
            <a:r>
              <a:rPr lang="en-US"/>
              <a:t>. </a:t>
            </a:r>
            <a:r>
              <a:rPr lang="en-US" err="1"/>
              <a:t>Quisque</a:t>
            </a:r>
            <a:r>
              <a:rPr lang="en-US"/>
              <a:t> ac </a:t>
            </a:r>
            <a:r>
              <a:rPr lang="en-US" err="1"/>
              <a:t>tempor</a:t>
            </a:r>
            <a:r>
              <a:rPr lang="en-US"/>
              <a:t> </a:t>
            </a:r>
            <a:r>
              <a:rPr lang="en-US" err="1"/>
              <a:t>nisl</a:t>
            </a:r>
            <a:r>
              <a:rPr lang="en-US"/>
              <a:t>, at </a:t>
            </a:r>
            <a:r>
              <a:rPr lang="en-US" err="1"/>
              <a:t>iaculis</a:t>
            </a:r>
            <a:r>
              <a:rPr lang="en-US"/>
              <a:t> ligula. Cras </a:t>
            </a:r>
            <a:r>
              <a:rPr lang="en-US" err="1"/>
              <a:t>tristique</a:t>
            </a:r>
            <a:r>
              <a:rPr lang="en-US"/>
              <a:t> </a:t>
            </a:r>
            <a:r>
              <a:rPr lang="en-US" err="1"/>
              <a:t>egestas</a:t>
            </a:r>
            <a:r>
              <a:rPr lang="en-US"/>
              <a:t> </a:t>
            </a:r>
            <a:r>
              <a:rPr lang="en-US" err="1"/>
              <a:t>nunc</a:t>
            </a:r>
            <a:r>
              <a:rPr lang="en-US"/>
              <a:t>, ac </a:t>
            </a:r>
            <a:r>
              <a:rPr lang="en-US" err="1"/>
              <a:t>tincidunt</a:t>
            </a:r>
            <a:r>
              <a:rPr lang="en-US"/>
              <a:t> </a:t>
            </a:r>
            <a:r>
              <a:rPr lang="en-US" err="1"/>
              <a:t>urna</a:t>
            </a:r>
            <a:r>
              <a:rPr lang="en-US"/>
              <a:t> lacinia ac. Nunc </a:t>
            </a:r>
            <a:r>
              <a:rPr lang="en-US" err="1"/>
              <a:t>eget</a:t>
            </a:r>
            <a:r>
              <a:rPr lang="en-US"/>
              <a:t> </a:t>
            </a:r>
            <a:r>
              <a:rPr lang="en-US" err="1"/>
              <a:t>tincidunt</a:t>
            </a:r>
            <a:r>
              <a:rPr lang="en-US"/>
              <a:t> </a:t>
            </a:r>
            <a:r>
              <a:rPr lang="en-US" err="1"/>
              <a:t>nisl</a:t>
            </a:r>
            <a:r>
              <a:rPr lang="en-US"/>
              <a:t>.</a:t>
            </a:r>
          </a:p>
        </p:txBody>
      </p:sp>
    </p:spTree>
    <p:extLst>
      <p:ext uri="{BB962C8B-B14F-4D97-AF65-F5344CB8AC3E}">
        <p14:creationId xmlns:p14="http://schemas.microsoft.com/office/powerpoint/2010/main" val="169168197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 Light - No Footer Gradi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E807A50E-E286-4B10-A40F-14511044FC12}"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4" name="Picture 3">
            <a:extLst>
              <a:ext uri="{FF2B5EF4-FFF2-40B4-BE49-F238E27FC236}">
                <a16:creationId xmlns:a16="http://schemas.microsoft.com/office/drawing/2014/main" id="{C4926B44-AF7E-CD5F-057F-D71199B540C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2346403028"/>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2 -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25E66-DD3C-A096-2385-9E040B472CFB}"/>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D7F23BDF-501E-43B5-8CA0-F84FA197BED2}"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pic>
        <p:nvPicPr>
          <p:cNvPr id="6" name="Picture 5">
            <a:extLst>
              <a:ext uri="{FF2B5EF4-FFF2-40B4-BE49-F238E27FC236}">
                <a16:creationId xmlns:a16="http://schemas.microsoft.com/office/drawing/2014/main" id="{D7603AB4-5112-1208-8004-37DF7EEEF027}"/>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
        <p:nvSpPr>
          <p:cNvPr id="3" name="Title 1">
            <a:extLst>
              <a:ext uri="{FF2B5EF4-FFF2-40B4-BE49-F238E27FC236}">
                <a16:creationId xmlns:a16="http://schemas.microsoft.com/office/drawing/2014/main" id="{0361AC56-2A68-015D-EC3B-5094B31C428B}"/>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bg1"/>
                </a:solidFill>
                <a:latin typeface="+mj-lt"/>
                <a:ea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339534876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2 - Gradient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25E66-DD3C-A096-2385-9E040B472CFB}"/>
              </a:ext>
            </a:extLst>
          </p:cNvPr>
          <p:cNvSpPr/>
          <p:nvPr userDrawn="1"/>
        </p:nvSpPr>
        <p:spPr>
          <a:xfrm>
            <a:off x="0" y="0"/>
            <a:ext cx="12192000" cy="6858000"/>
          </a:xfrm>
          <a:prstGeom prst="rect">
            <a:avLst/>
          </a:prstGeom>
          <a:blipFill>
            <a:blip r:embed="rId2"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CE8A3E81-29A7-47D3-BF19-CD077622CF53}"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pic>
        <p:nvPicPr>
          <p:cNvPr id="6" name="Picture 5">
            <a:extLst>
              <a:ext uri="{FF2B5EF4-FFF2-40B4-BE49-F238E27FC236}">
                <a16:creationId xmlns:a16="http://schemas.microsoft.com/office/drawing/2014/main" id="{D7603AB4-5112-1208-8004-37DF7EEEF027}"/>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
        <p:nvSpPr>
          <p:cNvPr id="3" name="Title 1">
            <a:extLst>
              <a:ext uri="{FF2B5EF4-FFF2-40B4-BE49-F238E27FC236}">
                <a16:creationId xmlns:a16="http://schemas.microsoft.com/office/drawing/2014/main" id="{0361AC56-2A68-015D-EC3B-5094B31C428B}"/>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bg1"/>
                </a:solidFill>
                <a:latin typeface="+mj-lt"/>
                <a:ea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452370535"/>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64031AE1-72D3-54F6-DBE0-4F8CC01EDA24}"/>
              </a:ext>
            </a:extLst>
          </p:cNvPr>
          <p:cNvCxnSpPr>
            <a:cxnSpLocks/>
          </p:cNvCxnSpPr>
          <p:nvPr userDrawn="1"/>
        </p:nvCxnSpPr>
        <p:spPr>
          <a:xfrm>
            <a:off x="1239052" y="3112925"/>
            <a:ext cx="9371921" cy="686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hasCustomPrompt="1"/>
          </p:nvPr>
        </p:nvSpPr>
        <p:spPr>
          <a:xfrm>
            <a:off x="457200" y="3009900"/>
            <a:ext cx="497541" cy="212912"/>
          </a:xfrm>
        </p:spPr>
        <p:txBody>
          <a:bodyPr lIns="0" tIns="0" rIns="0" bIns="0" anchor="ctr">
            <a:normAutofit/>
          </a:bodyPr>
          <a:lstStyle>
            <a:lvl1pPr marL="0" indent="0" algn="l">
              <a:buNone/>
              <a:defRPr sz="1400" b="1" i="0">
                <a:solidFill>
                  <a:schemeClr val="accent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2024</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E2034284-2100-488B-BCEF-A7F3A0D06834}"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4" name="Picture 3">
            <a:extLst>
              <a:ext uri="{FF2B5EF4-FFF2-40B4-BE49-F238E27FC236}">
                <a16:creationId xmlns:a16="http://schemas.microsoft.com/office/drawing/2014/main" id="{C4926B44-AF7E-CD5F-057F-D71199B540C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
        <p:nvSpPr>
          <p:cNvPr id="2" name="Rectangle 1">
            <a:extLst>
              <a:ext uri="{FF2B5EF4-FFF2-40B4-BE49-F238E27FC236}">
                <a16:creationId xmlns:a16="http://schemas.microsoft.com/office/drawing/2014/main" id="{CF03B0A1-46A1-93B5-B3FF-0445A3470EA9}"/>
              </a:ext>
            </a:extLst>
          </p:cNvPr>
          <p:cNvSpPr/>
          <p:nvPr userDrawn="1"/>
        </p:nvSpPr>
        <p:spPr>
          <a:xfrm>
            <a:off x="1024861"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CA76983-CD9A-83D7-FDEF-88167E5D86C5}"/>
              </a:ext>
            </a:extLst>
          </p:cNvPr>
          <p:cNvSpPr/>
          <p:nvPr userDrawn="1"/>
        </p:nvSpPr>
        <p:spPr>
          <a:xfrm>
            <a:off x="23903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28BEAFD-1413-36BF-ADB8-208578988B3B}"/>
              </a:ext>
            </a:extLst>
          </p:cNvPr>
          <p:cNvSpPr/>
          <p:nvPr userDrawn="1"/>
        </p:nvSpPr>
        <p:spPr>
          <a:xfrm>
            <a:off x="37619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540EE5-C2F5-46C4-1C23-F2A2A7F6F3E0}"/>
              </a:ext>
            </a:extLst>
          </p:cNvPr>
          <p:cNvSpPr/>
          <p:nvPr userDrawn="1"/>
        </p:nvSpPr>
        <p:spPr>
          <a:xfrm>
            <a:off x="51335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3BDFEB-404E-EC34-6632-A541286FC15F}"/>
              </a:ext>
            </a:extLst>
          </p:cNvPr>
          <p:cNvSpPr/>
          <p:nvPr userDrawn="1"/>
        </p:nvSpPr>
        <p:spPr>
          <a:xfrm>
            <a:off x="65051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FE5DC9-895B-20A2-A155-90EF703F4F5E}"/>
              </a:ext>
            </a:extLst>
          </p:cNvPr>
          <p:cNvSpPr/>
          <p:nvPr userDrawn="1"/>
        </p:nvSpPr>
        <p:spPr>
          <a:xfrm>
            <a:off x="78767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F2486E6-E236-1DCA-3314-61DCD4ECAFAA}"/>
              </a:ext>
            </a:extLst>
          </p:cNvPr>
          <p:cNvSpPr/>
          <p:nvPr userDrawn="1"/>
        </p:nvSpPr>
        <p:spPr>
          <a:xfrm>
            <a:off x="9248338"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6D911C-D3EA-6CA3-9293-3A356D3C7EEF}"/>
              </a:ext>
            </a:extLst>
          </p:cNvPr>
          <p:cNvSpPr/>
          <p:nvPr userDrawn="1"/>
        </p:nvSpPr>
        <p:spPr>
          <a:xfrm>
            <a:off x="10610973" y="301164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00D7CF94-8BCE-9951-EAAE-6E755097EB66}"/>
              </a:ext>
            </a:extLst>
          </p:cNvPr>
          <p:cNvSpPr>
            <a:spLocks noGrp="1"/>
          </p:cNvSpPr>
          <p:nvPr>
            <p:ph type="body" sz="quarter" idx="13"/>
          </p:nvPr>
        </p:nvSpPr>
        <p:spPr>
          <a:xfrm>
            <a:off x="2393578"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28" name="Text Placeholder 22">
            <a:extLst>
              <a:ext uri="{FF2B5EF4-FFF2-40B4-BE49-F238E27FC236}">
                <a16:creationId xmlns:a16="http://schemas.microsoft.com/office/drawing/2014/main" id="{C95B9245-F472-3A8A-47CF-731593BEF9BF}"/>
              </a:ext>
            </a:extLst>
          </p:cNvPr>
          <p:cNvSpPr>
            <a:spLocks noGrp="1"/>
          </p:cNvSpPr>
          <p:nvPr>
            <p:ph type="body" sz="quarter" idx="14"/>
          </p:nvPr>
        </p:nvSpPr>
        <p:spPr>
          <a:xfrm>
            <a:off x="3760976"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29" name="Text Placeholder 22">
            <a:extLst>
              <a:ext uri="{FF2B5EF4-FFF2-40B4-BE49-F238E27FC236}">
                <a16:creationId xmlns:a16="http://schemas.microsoft.com/office/drawing/2014/main" id="{0E7000A4-D7EA-B424-8DEB-26279E110E15}"/>
              </a:ext>
            </a:extLst>
          </p:cNvPr>
          <p:cNvSpPr>
            <a:spLocks noGrp="1"/>
          </p:cNvSpPr>
          <p:nvPr>
            <p:ph type="body" sz="quarter" idx="15"/>
          </p:nvPr>
        </p:nvSpPr>
        <p:spPr>
          <a:xfrm>
            <a:off x="5136778"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0" name="Text Placeholder 22">
            <a:extLst>
              <a:ext uri="{FF2B5EF4-FFF2-40B4-BE49-F238E27FC236}">
                <a16:creationId xmlns:a16="http://schemas.microsoft.com/office/drawing/2014/main" id="{86D0711F-795B-0DF3-19A0-410B9AC9AE4A}"/>
              </a:ext>
            </a:extLst>
          </p:cNvPr>
          <p:cNvSpPr>
            <a:spLocks noGrp="1"/>
          </p:cNvSpPr>
          <p:nvPr>
            <p:ph type="body" sz="quarter" idx="16"/>
          </p:nvPr>
        </p:nvSpPr>
        <p:spPr>
          <a:xfrm>
            <a:off x="6508378"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1" name="Text Placeholder 22">
            <a:extLst>
              <a:ext uri="{FF2B5EF4-FFF2-40B4-BE49-F238E27FC236}">
                <a16:creationId xmlns:a16="http://schemas.microsoft.com/office/drawing/2014/main" id="{9E5ABF2D-A094-8BE0-E102-B2358B485989}"/>
              </a:ext>
            </a:extLst>
          </p:cNvPr>
          <p:cNvSpPr>
            <a:spLocks noGrp="1"/>
          </p:cNvSpPr>
          <p:nvPr>
            <p:ph type="body" sz="quarter" idx="17"/>
          </p:nvPr>
        </p:nvSpPr>
        <p:spPr>
          <a:xfrm>
            <a:off x="7879978"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2" name="Text Placeholder 22">
            <a:extLst>
              <a:ext uri="{FF2B5EF4-FFF2-40B4-BE49-F238E27FC236}">
                <a16:creationId xmlns:a16="http://schemas.microsoft.com/office/drawing/2014/main" id="{2BFF73B7-3F55-8F80-EEE8-D853402AB7F2}"/>
              </a:ext>
            </a:extLst>
          </p:cNvPr>
          <p:cNvSpPr>
            <a:spLocks noGrp="1"/>
          </p:cNvSpPr>
          <p:nvPr>
            <p:ph type="body" sz="quarter" idx="18"/>
          </p:nvPr>
        </p:nvSpPr>
        <p:spPr>
          <a:xfrm>
            <a:off x="9251578"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3" name="Text Placeholder 22">
            <a:extLst>
              <a:ext uri="{FF2B5EF4-FFF2-40B4-BE49-F238E27FC236}">
                <a16:creationId xmlns:a16="http://schemas.microsoft.com/office/drawing/2014/main" id="{DDC8883C-F0DF-4B35-AE79-1397946796C1}"/>
              </a:ext>
            </a:extLst>
          </p:cNvPr>
          <p:cNvSpPr>
            <a:spLocks noGrp="1"/>
          </p:cNvSpPr>
          <p:nvPr>
            <p:ph type="body" sz="quarter" idx="19"/>
          </p:nvPr>
        </p:nvSpPr>
        <p:spPr>
          <a:xfrm>
            <a:off x="10596284"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54" name="Text Placeholder 22">
            <a:extLst>
              <a:ext uri="{FF2B5EF4-FFF2-40B4-BE49-F238E27FC236}">
                <a16:creationId xmlns:a16="http://schemas.microsoft.com/office/drawing/2014/main" id="{6B4D5FB2-72AD-B067-E66F-1DDB4E531F55}"/>
              </a:ext>
            </a:extLst>
          </p:cNvPr>
          <p:cNvSpPr>
            <a:spLocks noGrp="1"/>
          </p:cNvSpPr>
          <p:nvPr>
            <p:ph type="body" sz="quarter" idx="20"/>
          </p:nvPr>
        </p:nvSpPr>
        <p:spPr>
          <a:xfrm>
            <a:off x="1028700" y="3475225"/>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73" name="Text Placeholder 22">
            <a:extLst>
              <a:ext uri="{FF2B5EF4-FFF2-40B4-BE49-F238E27FC236}">
                <a16:creationId xmlns:a16="http://schemas.microsoft.com/office/drawing/2014/main" id="{FE0E9205-0D31-CDEB-F052-FC49742DD535}"/>
              </a:ext>
            </a:extLst>
          </p:cNvPr>
          <p:cNvSpPr>
            <a:spLocks noGrp="1"/>
          </p:cNvSpPr>
          <p:nvPr>
            <p:ph type="body" sz="quarter" idx="29"/>
          </p:nvPr>
        </p:nvSpPr>
        <p:spPr>
          <a:xfrm>
            <a:off x="2398619"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4" name="Text Placeholder 22">
            <a:extLst>
              <a:ext uri="{FF2B5EF4-FFF2-40B4-BE49-F238E27FC236}">
                <a16:creationId xmlns:a16="http://schemas.microsoft.com/office/drawing/2014/main" id="{4380D207-24E6-307C-19C1-6334ED8350C3}"/>
              </a:ext>
            </a:extLst>
          </p:cNvPr>
          <p:cNvSpPr>
            <a:spLocks noGrp="1"/>
          </p:cNvSpPr>
          <p:nvPr>
            <p:ph type="body" sz="quarter" idx="30"/>
          </p:nvPr>
        </p:nvSpPr>
        <p:spPr>
          <a:xfrm>
            <a:off x="3766017"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5" name="Text Placeholder 22">
            <a:extLst>
              <a:ext uri="{FF2B5EF4-FFF2-40B4-BE49-F238E27FC236}">
                <a16:creationId xmlns:a16="http://schemas.microsoft.com/office/drawing/2014/main" id="{795EDFAF-74EB-B6D3-1646-1893FF3317C2}"/>
              </a:ext>
            </a:extLst>
          </p:cNvPr>
          <p:cNvSpPr>
            <a:spLocks noGrp="1"/>
          </p:cNvSpPr>
          <p:nvPr>
            <p:ph type="body" sz="quarter" idx="31"/>
          </p:nvPr>
        </p:nvSpPr>
        <p:spPr>
          <a:xfrm>
            <a:off x="5141819"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6" name="Text Placeholder 22">
            <a:extLst>
              <a:ext uri="{FF2B5EF4-FFF2-40B4-BE49-F238E27FC236}">
                <a16:creationId xmlns:a16="http://schemas.microsoft.com/office/drawing/2014/main" id="{5C8CC7D7-F88C-76CA-94D2-01FAE2092DE1}"/>
              </a:ext>
            </a:extLst>
          </p:cNvPr>
          <p:cNvSpPr>
            <a:spLocks noGrp="1"/>
          </p:cNvSpPr>
          <p:nvPr>
            <p:ph type="body" sz="quarter" idx="32"/>
          </p:nvPr>
        </p:nvSpPr>
        <p:spPr>
          <a:xfrm>
            <a:off x="6513419"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7" name="Text Placeholder 22">
            <a:extLst>
              <a:ext uri="{FF2B5EF4-FFF2-40B4-BE49-F238E27FC236}">
                <a16:creationId xmlns:a16="http://schemas.microsoft.com/office/drawing/2014/main" id="{EA6F9455-32B2-8B13-250F-0D85622161E9}"/>
              </a:ext>
            </a:extLst>
          </p:cNvPr>
          <p:cNvSpPr>
            <a:spLocks noGrp="1"/>
          </p:cNvSpPr>
          <p:nvPr>
            <p:ph type="body" sz="quarter" idx="33"/>
          </p:nvPr>
        </p:nvSpPr>
        <p:spPr>
          <a:xfrm>
            <a:off x="7885019"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8" name="Text Placeholder 22">
            <a:extLst>
              <a:ext uri="{FF2B5EF4-FFF2-40B4-BE49-F238E27FC236}">
                <a16:creationId xmlns:a16="http://schemas.microsoft.com/office/drawing/2014/main" id="{C0CB5E82-F6E1-BDB1-1B16-22980785B33D}"/>
              </a:ext>
            </a:extLst>
          </p:cNvPr>
          <p:cNvSpPr>
            <a:spLocks noGrp="1"/>
          </p:cNvSpPr>
          <p:nvPr>
            <p:ph type="body" sz="quarter" idx="34"/>
          </p:nvPr>
        </p:nvSpPr>
        <p:spPr>
          <a:xfrm>
            <a:off x="9256619"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9" name="Text Placeholder 22">
            <a:extLst>
              <a:ext uri="{FF2B5EF4-FFF2-40B4-BE49-F238E27FC236}">
                <a16:creationId xmlns:a16="http://schemas.microsoft.com/office/drawing/2014/main" id="{E090CB97-CE60-17DB-C8F4-3055EB6D27C0}"/>
              </a:ext>
            </a:extLst>
          </p:cNvPr>
          <p:cNvSpPr>
            <a:spLocks noGrp="1"/>
          </p:cNvSpPr>
          <p:nvPr>
            <p:ph type="body" sz="quarter" idx="35"/>
          </p:nvPr>
        </p:nvSpPr>
        <p:spPr>
          <a:xfrm>
            <a:off x="10601325"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0" name="Text Placeholder 22">
            <a:extLst>
              <a:ext uri="{FF2B5EF4-FFF2-40B4-BE49-F238E27FC236}">
                <a16:creationId xmlns:a16="http://schemas.microsoft.com/office/drawing/2014/main" id="{A1923041-2AD1-665E-EE16-3C3E9CC1E8F8}"/>
              </a:ext>
            </a:extLst>
          </p:cNvPr>
          <p:cNvSpPr>
            <a:spLocks noGrp="1"/>
          </p:cNvSpPr>
          <p:nvPr>
            <p:ph type="body" sz="quarter" idx="36"/>
          </p:nvPr>
        </p:nvSpPr>
        <p:spPr>
          <a:xfrm>
            <a:off x="1033741" y="3932424"/>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Tree>
    <p:extLst>
      <p:ext uri="{BB962C8B-B14F-4D97-AF65-F5344CB8AC3E}">
        <p14:creationId xmlns:p14="http://schemas.microsoft.com/office/powerpoint/2010/main" val="4266362324"/>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 2">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64031AE1-72D3-54F6-DBE0-4F8CC01EDA24}"/>
              </a:ext>
            </a:extLst>
          </p:cNvPr>
          <p:cNvCxnSpPr>
            <a:cxnSpLocks/>
          </p:cNvCxnSpPr>
          <p:nvPr userDrawn="1"/>
        </p:nvCxnSpPr>
        <p:spPr>
          <a:xfrm>
            <a:off x="1239052" y="1861027"/>
            <a:ext cx="9371921" cy="686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hasCustomPrompt="1"/>
          </p:nvPr>
        </p:nvSpPr>
        <p:spPr>
          <a:xfrm>
            <a:off x="457200" y="1758002"/>
            <a:ext cx="497541" cy="212912"/>
          </a:xfrm>
        </p:spPr>
        <p:txBody>
          <a:bodyPr lIns="0" tIns="0" rIns="0" bIns="0" anchor="ctr">
            <a:normAutofit/>
          </a:bodyPr>
          <a:lstStyle>
            <a:lvl1pPr marL="0" indent="0" algn="l">
              <a:buNone/>
              <a:defRPr sz="1400" b="1" i="0">
                <a:solidFill>
                  <a:schemeClr val="accent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2024</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AE4F9E5C-22FE-495F-A767-B9A296E5F806}"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4" name="Picture 3">
            <a:extLst>
              <a:ext uri="{FF2B5EF4-FFF2-40B4-BE49-F238E27FC236}">
                <a16:creationId xmlns:a16="http://schemas.microsoft.com/office/drawing/2014/main" id="{C4926B44-AF7E-CD5F-057F-D71199B540C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
        <p:nvSpPr>
          <p:cNvPr id="2" name="Rectangle 1">
            <a:extLst>
              <a:ext uri="{FF2B5EF4-FFF2-40B4-BE49-F238E27FC236}">
                <a16:creationId xmlns:a16="http://schemas.microsoft.com/office/drawing/2014/main" id="{CF03B0A1-46A1-93B5-B3FF-0445A3470EA9}"/>
              </a:ext>
            </a:extLst>
          </p:cNvPr>
          <p:cNvSpPr/>
          <p:nvPr userDrawn="1"/>
        </p:nvSpPr>
        <p:spPr>
          <a:xfrm>
            <a:off x="1024861"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CA76983-CD9A-83D7-FDEF-88167E5D86C5}"/>
              </a:ext>
            </a:extLst>
          </p:cNvPr>
          <p:cNvSpPr/>
          <p:nvPr userDrawn="1"/>
        </p:nvSpPr>
        <p:spPr>
          <a:xfrm>
            <a:off x="23903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28BEAFD-1413-36BF-ADB8-208578988B3B}"/>
              </a:ext>
            </a:extLst>
          </p:cNvPr>
          <p:cNvSpPr/>
          <p:nvPr userDrawn="1"/>
        </p:nvSpPr>
        <p:spPr>
          <a:xfrm>
            <a:off x="37619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9540EE5-C2F5-46C4-1C23-F2A2A7F6F3E0}"/>
              </a:ext>
            </a:extLst>
          </p:cNvPr>
          <p:cNvSpPr/>
          <p:nvPr userDrawn="1"/>
        </p:nvSpPr>
        <p:spPr>
          <a:xfrm>
            <a:off x="51335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3BDFEB-404E-EC34-6632-A541286FC15F}"/>
              </a:ext>
            </a:extLst>
          </p:cNvPr>
          <p:cNvSpPr/>
          <p:nvPr userDrawn="1"/>
        </p:nvSpPr>
        <p:spPr>
          <a:xfrm>
            <a:off x="65051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0FE5DC9-895B-20A2-A155-90EF703F4F5E}"/>
              </a:ext>
            </a:extLst>
          </p:cNvPr>
          <p:cNvSpPr/>
          <p:nvPr userDrawn="1"/>
        </p:nvSpPr>
        <p:spPr>
          <a:xfrm>
            <a:off x="78767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F2486E6-E236-1DCA-3314-61DCD4ECAFAA}"/>
              </a:ext>
            </a:extLst>
          </p:cNvPr>
          <p:cNvSpPr/>
          <p:nvPr userDrawn="1"/>
        </p:nvSpPr>
        <p:spPr>
          <a:xfrm>
            <a:off x="9248338"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D6D911C-D3EA-6CA3-9293-3A356D3C7EEF}"/>
              </a:ext>
            </a:extLst>
          </p:cNvPr>
          <p:cNvSpPr/>
          <p:nvPr userDrawn="1"/>
        </p:nvSpPr>
        <p:spPr>
          <a:xfrm>
            <a:off x="10610973" y="1759744"/>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00D7CF94-8BCE-9951-EAAE-6E755097EB66}"/>
              </a:ext>
            </a:extLst>
          </p:cNvPr>
          <p:cNvSpPr>
            <a:spLocks noGrp="1"/>
          </p:cNvSpPr>
          <p:nvPr>
            <p:ph type="body" sz="quarter" idx="13"/>
          </p:nvPr>
        </p:nvSpPr>
        <p:spPr>
          <a:xfrm>
            <a:off x="2393578"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28" name="Text Placeholder 22">
            <a:extLst>
              <a:ext uri="{FF2B5EF4-FFF2-40B4-BE49-F238E27FC236}">
                <a16:creationId xmlns:a16="http://schemas.microsoft.com/office/drawing/2014/main" id="{C95B9245-F472-3A8A-47CF-731593BEF9BF}"/>
              </a:ext>
            </a:extLst>
          </p:cNvPr>
          <p:cNvSpPr>
            <a:spLocks noGrp="1"/>
          </p:cNvSpPr>
          <p:nvPr>
            <p:ph type="body" sz="quarter" idx="14"/>
          </p:nvPr>
        </p:nvSpPr>
        <p:spPr>
          <a:xfrm>
            <a:off x="3760976"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29" name="Text Placeholder 22">
            <a:extLst>
              <a:ext uri="{FF2B5EF4-FFF2-40B4-BE49-F238E27FC236}">
                <a16:creationId xmlns:a16="http://schemas.microsoft.com/office/drawing/2014/main" id="{0E7000A4-D7EA-B424-8DEB-26279E110E15}"/>
              </a:ext>
            </a:extLst>
          </p:cNvPr>
          <p:cNvSpPr>
            <a:spLocks noGrp="1"/>
          </p:cNvSpPr>
          <p:nvPr>
            <p:ph type="body" sz="quarter" idx="15"/>
          </p:nvPr>
        </p:nvSpPr>
        <p:spPr>
          <a:xfrm>
            <a:off x="5136778"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0" name="Text Placeholder 22">
            <a:extLst>
              <a:ext uri="{FF2B5EF4-FFF2-40B4-BE49-F238E27FC236}">
                <a16:creationId xmlns:a16="http://schemas.microsoft.com/office/drawing/2014/main" id="{86D0711F-795B-0DF3-19A0-410B9AC9AE4A}"/>
              </a:ext>
            </a:extLst>
          </p:cNvPr>
          <p:cNvSpPr>
            <a:spLocks noGrp="1"/>
          </p:cNvSpPr>
          <p:nvPr>
            <p:ph type="body" sz="quarter" idx="16"/>
          </p:nvPr>
        </p:nvSpPr>
        <p:spPr>
          <a:xfrm>
            <a:off x="6508378"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1" name="Text Placeholder 22">
            <a:extLst>
              <a:ext uri="{FF2B5EF4-FFF2-40B4-BE49-F238E27FC236}">
                <a16:creationId xmlns:a16="http://schemas.microsoft.com/office/drawing/2014/main" id="{9E5ABF2D-A094-8BE0-E102-B2358B485989}"/>
              </a:ext>
            </a:extLst>
          </p:cNvPr>
          <p:cNvSpPr>
            <a:spLocks noGrp="1"/>
          </p:cNvSpPr>
          <p:nvPr>
            <p:ph type="body" sz="quarter" idx="17"/>
          </p:nvPr>
        </p:nvSpPr>
        <p:spPr>
          <a:xfrm>
            <a:off x="7879978"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2" name="Text Placeholder 22">
            <a:extLst>
              <a:ext uri="{FF2B5EF4-FFF2-40B4-BE49-F238E27FC236}">
                <a16:creationId xmlns:a16="http://schemas.microsoft.com/office/drawing/2014/main" id="{2BFF73B7-3F55-8F80-EEE8-D853402AB7F2}"/>
              </a:ext>
            </a:extLst>
          </p:cNvPr>
          <p:cNvSpPr>
            <a:spLocks noGrp="1"/>
          </p:cNvSpPr>
          <p:nvPr>
            <p:ph type="body" sz="quarter" idx="18"/>
          </p:nvPr>
        </p:nvSpPr>
        <p:spPr>
          <a:xfrm>
            <a:off x="9251578"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33" name="Text Placeholder 22">
            <a:extLst>
              <a:ext uri="{FF2B5EF4-FFF2-40B4-BE49-F238E27FC236}">
                <a16:creationId xmlns:a16="http://schemas.microsoft.com/office/drawing/2014/main" id="{DDC8883C-F0DF-4B35-AE79-1397946796C1}"/>
              </a:ext>
            </a:extLst>
          </p:cNvPr>
          <p:cNvSpPr>
            <a:spLocks noGrp="1"/>
          </p:cNvSpPr>
          <p:nvPr>
            <p:ph type="body" sz="quarter" idx="19"/>
          </p:nvPr>
        </p:nvSpPr>
        <p:spPr>
          <a:xfrm>
            <a:off x="10596284"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54" name="Text Placeholder 22">
            <a:extLst>
              <a:ext uri="{FF2B5EF4-FFF2-40B4-BE49-F238E27FC236}">
                <a16:creationId xmlns:a16="http://schemas.microsoft.com/office/drawing/2014/main" id="{6B4D5FB2-72AD-B067-E66F-1DDB4E531F55}"/>
              </a:ext>
            </a:extLst>
          </p:cNvPr>
          <p:cNvSpPr>
            <a:spLocks noGrp="1"/>
          </p:cNvSpPr>
          <p:nvPr>
            <p:ph type="body" sz="quarter" idx="20"/>
          </p:nvPr>
        </p:nvSpPr>
        <p:spPr>
          <a:xfrm>
            <a:off x="1028700" y="2223327"/>
            <a:ext cx="1133475" cy="329373"/>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cxnSp>
        <p:nvCxnSpPr>
          <p:cNvPr id="55" name="Straight Connector 54">
            <a:extLst>
              <a:ext uri="{FF2B5EF4-FFF2-40B4-BE49-F238E27FC236}">
                <a16:creationId xmlns:a16="http://schemas.microsoft.com/office/drawing/2014/main" id="{F1B69DD0-E07D-0EC6-2F7C-979F0FDC039F}"/>
              </a:ext>
            </a:extLst>
          </p:cNvPr>
          <p:cNvCxnSpPr>
            <a:cxnSpLocks/>
          </p:cNvCxnSpPr>
          <p:nvPr userDrawn="1"/>
        </p:nvCxnSpPr>
        <p:spPr>
          <a:xfrm>
            <a:off x="1239052" y="4167685"/>
            <a:ext cx="9371921" cy="686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Subtitle 2">
            <a:extLst>
              <a:ext uri="{FF2B5EF4-FFF2-40B4-BE49-F238E27FC236}">
                <a16:creationId xmlns:a16="http://schemas.microsoft.com/office/drawing/2014/main" id="{6EA13B00-CDAD-D0ED-E328-3584EEFDDBAF}"/>
              </a:ext>
            </a:extLst>
          </p:cNvPr>
          <p:cNvSpPr txBox="1">
            <a:spLocks/>
          </p:cNvSpPr>
          <p:nvPr userDrawn="1"/>
        </p:nvSpPr>
        <p:spPr>
          <a:xfrm>
            <a:off x="457200" y="4064660"/>
            <a:ext cx="497541" cy="212912"/>
          </a:xfrm>
          <a:prstGeom prst="rect">
            <a:avLst/>
          </a:prstGeom>
        </p:spPr>
        <p:txBody>
          <a:bodyPr vert="horz" lIns="0" tIns="0" rIns="0" bIns="0" rtlCol="0" anchor="ctr">
            <a:normAutofit lnSpcReduction="10000"/>
          </a:bodyPr>
          <a:lstStyle>
            <a:lvl1pPr marL="0" indent="0" algn="l" defTabSz="914400" rtl="0" eaLnBrk="1" latinLnBrk="0" hangingPunct="1">
              <a:lnSpc>
                <a:spcPct val="100000"/>
              </a:lnSpc>
              <a:spcBef>
                <a:spcPts val="1000"/>
              </a:spcBef>
              <a:buFont typeface="Arial" panose="020B0604020202020204" pitchFamily="34" charset="0"/>
              <a:buNone/>
              <a:defRPr sz="1400" b="1" i="0" kern="1200">
                <a:solidFill>
                  <a:schemeClr val="accent1"/>
                </a:solidFill>
                <a:latin typeface="+mn-lt"/>
                <a:ea typeface="+mn-ea"/>
                <a:cs typeface="Roboto Serif Medium" pitchFamily="2"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2023</a:t>
            </a:r>
          </a:p>
        </p:txBody>
      </p:sp>
      <p:sp>
        <p:nvSpPr>
          <p:cNvPr id="57" name="Rectangle 56">
            <a:extLst>
              <a:ext uri="{FF2B5EF4-FFF2-40B4-BE49-F238E27FC236}">
                <a16:creationId xmlns:a16="http://schemas.microsoft.com/office/drawing/2014/main" id="{7AC94C12-8169-40A0-AA4A-38ED5290CB99}"/>
              </a:ext>
            </a:extLst>
          </p:cNvPr>
          <p:cNvSpPr/>
          <p:nvPr userDrawn="1"/>
        </p:nvSpPr>
        <p:spPr>
          <a:xfrm>
            <a:off x="1024861"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908EE48-9510-945F-949F-532FC1EC20A5}"/>
              </a:ext>
            </a:extLst>
          </p:cNvPr>
          <p:cNvSpPr/>
          <p:nvPr userDrawn="1"/>
        </p:nvSpPr>
        <p:spPr>
          <a:xfrm>
            <a:off x="23903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F974BD8-C51A-A791-92C2-323398200187}"/>
              </a:ext>
            </a:extLst>
          </p:cNvPr>
          <p:cNvSpPr/>
          <p:nvPr userDrawn="1"/>
        </p:nvSpPr>
        <p:spPr>
          <a:xfrm>
            <a:off x="37619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890135D-FB8C-78A6-32C5-FE9495430489}"/>
              </a:ext>
            </a:extLst>
          </p:cNvPr>
          <p:cNvSpPr/>
          <p:nvPr userDrawn="1"/>
        </p:nvSpPr>
        <p:spPr>
          <a:xfrm>
            <a:off x="51335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5A87C888-E972-28E0-2EEC-076E992A5B59}"/>
              </a:ext>
            </a:extLst>
          </p:cNvPr>
          <p:cNvSpPr/>
          <p:nvPr userDrawn="1"/>
        </p:nvSpPr>
        <p:spPr>
          <a:xfrm>
            <a:off x="65051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51A93E69-CAD0-01EC-9665-0BEFC872290A}"/>
              </a:ext>
            </a:extLst>
          </p:cNvPr>
          <p:cNvSpPr/>
          <p:nvPr userDrawn="1"/>
        </p:nvSpPr>
        <p:spPr>
          <a:xfrm>
            <a:off x="78767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3E1B5A75-0FAC-BA4A-7649-5B1B6ED3303B}"/>
              </a:ext>
            </a:extLst>
          </p:cNvPr>
          <p:cNvSpPr/>
          <p:nvPr userDrawn="1"/>
        </p:nvSpPr>
        <p:spPr>
          <a:xfrm>
            <a:off x="9248338"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7727A91-FE11-520B-1806-343B39AC3DDC}"/>
              </a:ext>
            </a:extLst>
          </p:cNvPr>
          <p:cNvSpPr/>
          <p:nvPr userDrawn="1"/>
        </p:nvSpPr>
        <p:spPr>
          <a:xfrm>
            <a:off x="10610973" y="4066402"/>
            <a:ext cx="209428" cy="209428"/>
          </a:xfrm>
          <a:prstGeom prst="rect">
            <a:avLst/>
          </a:prstGeom>
          <a:solidFill>
            <a:schemeClr val="accent1"/>
          </a:solid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 Placeholder 22">
            <a:extLst>
              <a:ext uri="{FF2B5EF4-FFF2-40B4-BE49-F238E27FC236}">
                <a16:creationId xmlns:a16="http://schemas.microsoft.com/office/drawing/2014/main" id="{CEED6CF6-9A78-7FFA-89E2-394580B8BC14}"/>
              </a:ext>
            </a:extLst>
          </p:cNvPr>
          <p:cNvSpPr>
            <a:spLocks noGrp="1"/>
          </p:cNvSpPr>
          <p:nvPr>
            <p:ph type="body" sz="quarter" idx="21"/>
          </p:nvPr>
        </p:nvSpPr>
        <p:spPr>
          <a:xfrm>
            <a:off x="2393578"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66" name="Text Placeholder 22">
            <a:extLst>
              <a:ext uri="{FF2B5EF4-FFF2-40B4-BE49-F238E27FC236}">
                <a16:creationId xmlns:a16="http://schemas.microsoft.com/office/drawing/2014/main" id="{86779D51-5D9A-EA96-5301-2A4B301CD00A}"/>
              </a:ext>
            </a:extLst>
          </p:cNvPr>
          <p:cNvSpPr>
            <a:spLocks noGrp="1"/>
          </p:cNvSpPr>
          <p:nvPr>
            <p:ph type="body" sz="quarter" idx="22"/>
          </p:nvPr>
        </p:nvSpPr>
        <p:spPr>
          <a:xfrm>
            <a:off x="3760976"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67" name="Text Placeholder 22">
            <a:extLst>
              <a:ext uri="{FF2B5EF4-FFF2-40B4-BE49-F238E27FC236}">
                <a16:creationId xmlns:a16="http://schemas.microsoft.com/office/drawing/2014/main" id="{6BE336A5-D3E7-95DE-A993-58438E22748C}"/>
              </a:ext>
            </a:extLst>
          </p:cNvPr>
          <p:cNvSpPr>
            <a:spLocks noGrp="1"/>
          </p:cNvSpPr>
          <p:nvPr>
            <p:ph type="body" sz="quarter" idx="23"/>
          </p:nvPr>
        </p:nvSpPr>
        <p:spPr>
          <a:xfrm>
            <a:off x="5136778"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68" name="Text Placeholder 22">
            <a:extLst>
              <a:ext uri="{FF2B5EF4-FFF2-40B4-BE49-F238E27FC236}">
                <a16:creationId xmlns:a16="http://schemas.microsoft.com/office/drawing/2014/main" id="{69893E58-4265-B39D-C90C-66BD649D868D}"/>
              </a:ext>
            </a:extLst>
          </p:cNvPr>
          <p:cNvSpPr>
            <a:spLocks noGrp="1"/>
          </p:cNvSpPr>
          <p:nvPr>
            <p:ph type="body" sz="quarter" idx="24"/>
          </p:nvPr>
        </p:nvSpPr>
        <p:spPr>
          <a:xfrm>
            <a:off x="6508378"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69" name="Text Placeholder 22">
            <a:extLst>
              <a:ext uri="{FF2B5EF4-FFF2-40B4-BE49-F238E27FC236}">
                <a16:creationId xmlns:a16="http://schemas.microsoft.com/office/drawing/2014/main" id="{6F2962E0-CCBF-D729-A217-4256F20F31A1}"/>
              </a:ext>
            </a:extLst>
          </p:cNvPr>
          <p:cNvSpPr>
            <a:spLocks noGrp="1"/>
          </p:cNvSpPr>
          <p:nvPr>
            <p:ph type="body" sz="quarter" idx="25"/>
          </p:nvPr>
        </p:nvSpPr>
        <p:spPr>
          <a:xfrm>
            <a:off x="7879978"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70" name="Text Placeholder 22">
            <a:extLst>
              <a:ext uri="{FF2B5EF4-FFF2-40B4-BE49-F238E27FC236}">
                <a16:creationId xmlns:a16="http://schemas.microsoft.com/office/drawing/2014/main" id="{427F722B-F938-27CC-B003-68C18022619E}"/>
              </a:ext>
            </a:extLst>
          </p:cNvPr>
          <p:cNvSpPr>
            <a:spLocks noGrp="1"/>
          </p:cNvSpPr>
          <p:nvPr>
            <p:ph type="body" sz="quarter" idx="26"/>
          </p:nvPr>
        </p:nvSpPr>
        <p:spPr>
          <a:xfrm>
            <a:off x="9251578"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71" name="Text Placeholder 22">
            <a:extLst>
              <a:ext uri="{FF2B5EF4-FFF2-40B4-BE49-F238E27FC236}">
                <a16:creationId xmlns:a16="http://schemas.microsoft.com/office/drawing/2014/main" id="{EA2C44E4-A6EE-0532-227B-AB5CACC88A5C}"/>
              </a:ext>
            </a:extLst>
          </p:cNvPr>
          <p:cNvSpPr>
            <a:spLocks noGrp="1"/>
          </p:cNvSpPr>
          <p:nvPr>
            <p:ph type="body" sz="quarter" idx="27"/>
          </p:nvPr>
        </p:nvSpPr>
        <p:spPr>
          <a:xfrm>
            <a:off x="10596284"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72" name="Text Placeholder 22">
            <a:extLst>
              <a:ext uri="{FF2B5EF4-FFF2-40B4-BE49-F238E27FC236}">
                <a16:creationId xmlns:a16="http://schemas.microsoft.com/office/drawing/2014/main" id="{BC22F212-6471-9BD1-00AB-8A1A23926DC1}"/>
              </a:ext>
            </a:extLst>
          </p:cNvPr>
          <p:cNvSpPr>
            <a:spLocks noGrp="1"/>
          </p:cNvSpPr>
          <p:nvPr>
            <p:ph type="body" sz="quarter" idx="28"/>
          </p:nvPr>
        </p:nvSpPr>
        <p:spPr>
          <a:xfrm>
            <a:off x="1028700" y="4529985"/>
            <a:ext cx="1133475" cy="329184"/>
          </a:xfrm>
        </p:spPr>
        <p:txBody>
          <a:bodyPr>
            <a:normAutofit/>
          </a:bodyPr>
          <a:lstStyle>
            <a:lvl1pPr marL="0" indent="0">
              <a:buNone/>
              <a:defRPr sz="1200" b="1">
                <a:solidFill>
                  <a:schemeClr val="tx1"/>
                </a:solidFill>
              </a:defRPr>
            </a:lvl1pPr>
            <a:lvl2pPr marL="457200" indent="0">
              <a:buNone/>
              <a:defRPr/>
            </a:lvl2pPr>
          </a:lstStyle>
          <a:p>
            <a:r>
              <a:rPr lang="en-US"/>
              <a:t>Click to edit</a:t>
            </a:r>
          </a:p>
        </p:txBody>
      </p:sp>
      <p:sp>
        <p:nvSpPr>
          <p:cNvPr id="73" name="Text Placeholder 22">
            <a:extLst>
              <a:ext uri="{FF2B5EF4-FFF2-40B4-BE49-F238E27FC236}">
                <a16:creationId xmlns:a16="http://schemas.microsoft.com/office/drawing/2014/main" id="{FE0E9205-0D31-CDEB-F052-FC49742DD535}"/>
              </a:ext>
            </a:extLst>
          </p:cNvPr>
          <p:cNvSpPr>
            <a:spLocks noGrp="1"/>
          </p:cNvSpPr>
          <p:nvPr>
            <p:ph type="body" sz="quarter" idx="29"/>
          </p:nvPr>
        </p:nvSpPr>
        <p:spPr>
          <a:xfrm>
            <a:off x="2398619"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4" name="Text Placeholder 22">
            <a:extLst>
              <a:ext uri="{FF2B5EF4-FFF2-40B4-BE49-F238E27FC236}">
                <a16:creationId xmlns:a16="http://schemas.microsoft.com/office/drawing/2014/main" id="{4380D207-24E6-307C-19C1-6334ED8350C3}"/>
              </a:ext>
            </a:extLst>
          </p:cNvPr>
          <p:cNvSpPr>
            <a:spLocks noGrp="1"/>
          </p:cNvSpPr>
          <p:nvPr>
            <p:ph type="body" sz="quarter" idx="30"/>
          </p:nvPr>
        </p:nvSpPr>
        <p:spPr>
          <a:xfrm>
            <a:off x="3766017"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5" name="Text Placeholder 22">
            <a:extLst>
              <a:ext uri="{FF2B5EF4-FFF2-40B4-BE49-F238E27FC236}">
                <a16:creationId xmlns:a16="http://schemas.microsoft.com/office/drawing/2014/main" id="{795EDFAF-74EB-B6D3-1646-1893FF3317C2}"/>
              </a:ext>
            </a:extLst>
          </p:cNvPr>
          <p:cNvSpPr>
            <a:spLocks noGrp="1"/>
          </p:cNvSpPr>
          <p:nvPr>
            <p:ph type="body" sz="quarter" idx="31"/>
          </p:nvPr>
        </p:nvSpPr>
        <p:spPr>
          <a:xfrm>
            <a:off x="5141819"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6" name="Text Placeholder 22">
            <a:extLst>
              <a:ext uri="{FF2B5EF4-FFF2-40B4-BE49-F238E27FC236}">
                <a16:creationId xmlns:a16="http://schemas.microsoft.com/office/drawing/2014/main" id="{5C8CC7D7-F88C-76CA-94D2-01FAE2092DE1}"/>
              </a:ext>
            </a:extLst>
          </p:cNvPr>
          <p:cNvSpPr>
            <a:spLocks noGrp="1"/>
          </p:cNvSpPr>
          <p:nvPr>
            <p:ph type="body" sz="quarter" idx="32"/>
          </p:nvPr>
        </p:nvSpPr>
        <p:spPr>
          <a:xfrm>
            <a:off x="6513419"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7" name="Text Placeholder 22">
            <a:extLst>
              <a:ext uri="{FF2B5EF4-FFF2-40B4-BE49-F238E27FC236}">
                <a16:creationId xmlns:a16="http://schemas.microsoft.com/office/drawing/2014/main" id="{EA6F9455-32B2-8B13-250F-0D85622161E9}"/>
              </a:ext>
            </a:extLst>
          </p:cNvPr>
          <p:cNvSpPr>
            <a:spLocks noGrp="1"/>
          </p:cNvSpPr>
          <p:nvPr>
            <p:ph type="body" sz="quarter" idx="33"/>
          </p:nvPr>
        </p:nvSpPr>
        <p:spPr>
          <a:xfrm>
            <a:off x="7885019"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8" name="Text Placeholder 22">
            <a:extLst>
              <a:ext uri="{FF2B5EF4-FFF2-40B4-BE49-F238E27FC236}">
                <a16:creationId xmlns:a16="http://schemas.microsoft.com/office/drawing/2014/main" id="{C0CB5E82-F6E1-BDB1-1B16-22980785B33D}"/>
              </a:ext>
            </a:extLst>
          </p:cNvPr>
          <p:cNvSpPr>
            <a:spLocks noGrp="1"/>
          </p:cNvSpPr>
          <p:nvPr>
            <p:ph type="body" sz="quarter" idx="34"/>
          </p:nvPr>
        </p:nvSpPr>
        <p:spPr>
          <a:xfrm>
            <a:off x="9256619"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79" name="Text Placeholder 22">
            <a:extLst>
              <a:ext uri="{FF2B5EF4-FFF2-40B4-BE49-F238E27FC236}">
                <a16:creationId xmlns:a16="http://schemas.microsoft.com/office/drawing/2014/main" id="{E090CB97-CE60-17DB-C8F4-3055EB6D27C0}"/>
              </a:ext>
            </a:extLst>
          </p:cNvPr>
          <p:cNvSpPr>
            <a:spLocks noGrp="1"/>
          </p:cNvSpPr>
          <p:nvPr>
            <p:ph type="body" sz="quarter" idx="35"/>
          </p:nvPr>
        </p:nvSpPr>
        <p:spPr>
          <a:xfrm>
            <a:off x="10601325"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0" name="Text Placeholder 22">
            <a:extLst>
              <a:ext uri="{FF2B5EF4-FFF2-40B4-BE49-F238E27FC236}">
                <a16:creationId xmlns:a16="http://schemas.microsoft.com/office/drawing/2014/main" id="{A1923041-2AD1-665E-EE16-3C3E9CC1E8F8}"/>
              </a:ext>
            </a:extLst>
          </p:cNvPr>
          <p:cNvSpPr>
            <a:spLocks noGrp="1"/>
          </p:cNvSpPr>
          <p:nvPr>
            <p:ph type="body" sz="quarter" idx="36"/>
          </p:nvPr>
        </p:nvSpPr>
        <p:spPr>
          <a:xfrm>
            <a:off x="1033741" y="268052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1" name="Text Placeholder 22">
            <a:extLst>
              <a:ext uri="{FF2B5EF4-FFF2-40B4-BE49-F238E27FC236}">
                <a16:creationId xmlns:a16="http://schemas.microsoft.com/office/drawing/2014/main" id="{BB23F155-C1EC-B1DE-3885-D4AD55631A6C}"/>
              </a:ext>
            </a:extLst>
          </p:cNvPr>
          <p:cNvSpPr>
            <a:spLocks noGrp="1"/>
          </p:cNvSpPr>
          <p:nvPr>
            <p:ph type="body" sz="quarter" idx="37"/>
          </p:nvPr>
        </p:nvSpPr>
        <p:spPr>
          <a:xfrm>
            <a:off x="2398619"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2" name="Text Placeholder 22">
            <a:extLst>
              <a:ext uri="{FF2B5EF4-FFF2-40B4-BE49-F238E27FC236}">
                <a16:creationId xmlns:a16="http://schemas.microsoft.com/office/drawing/2014/main" id="{49A1F25F-6524-B0A9-6441-4EB9F9EAD74A}"/>
              </a:ext>
            </a:extLst>
          </p:cNvPr>
          <p:cNvSpPr>
            <a:spLocks noGrp="1"/>
          </p:cNvSpPr>
          <p:nvPr>
            <p:ph type="body" sz="quarter" idx="38"/>
          </p:nvPr>
        </p:nvSpPr>
        <p:spPr>
          <a:xfrm>
            <a:off x="3766017"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3" name="Text Placeholder 22">
            <a:extLst>
              <a:ext uri="{FF2B5EF4-FFF2-40B4-BE49-F238E27FC236}">
                <a16:creationId xmlns:a16="http://schemas.microsoft.com/office/drawing/2014/main" id="{C9326815-3164-CA23-7402-C8246D41D6D4}"/>
              </a:ext>
            </a:extLst>
          </p:cNvPr>
          <p:cNvSpPr>
            <a:spLocks noGrp="1"/>
          </p:cNvSpPr>
          <p:nvPr>
            <p:ph type="body" sz="quarter" idx="39"/>
          </p:nvPr>
        </p:nvSpPr>
        <p:spPr>
          <a:xfrm>
            <a:off x="5141819"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4" name="Text Placeholder 22">
            <a:extLst>
              <a:ext uri="{FF2B5EF4-FFF2-40B4-BE49-F238E27FC236}">
                <a16:creationId xmlns:a16="http://schemas.microsoft.com/office/drawing/2014/main" id="{2B973D35-C81C-7C5D-88C1-657F951F4B74}"/>
              </a:ext>
            </a:extLst>
          </p:cNvPr>
          <p:cNvSpPr>
            <a:spLocks noGrp="1"/>
          </p:cNvSpPr>
          <p:nvPr>
            <p:ph type="body" sz="quarter" idx="40"/>
          </p:nvPr>
        </p:nvSpPr>
        <p:spPr>
          <a:xfrm>
            <a:off x="6513419"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5" name="Text Placeholder 22">
            <a:extLst>
              <a:ext uri="{FF2B5EF4-FFF2-40B4-BE49-F238E27FC236}">
                <a16:creationId xmlns:a16="http://schemas.microsoft.com/office/drawing/2014/main" id="{74537144-083B-593B-F8A7-41F9E111FCB0}"/>
              </a:ext>
            </a:extLst>
          </p:cNvPr>
          <p:cNvSpPr>
            <a:spLocks noGrp="1"/>
          </p:cNvSpPr>
          <p:nvPr>
            <p:ph type="body" sz="quarter" idx="41"/>
          </p:nvPr>
        </p:nvSpPr>
        <p:spPr>
          <a:xfrm>
            <a:off x="7885019"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6" name="Text Placeholder 22">
            <a:extLst>
              <a:ext uri="{FF2B5EF4-FFF2-40B4-BE49-F238E27FC236}">
                <a16:creationId xmlns:a16="http://schemas.microsoft.com/office/drawing/2014/main" id="{D96834E9-0E45-1B50-DE13-39DA14AD64CE}"/>
              </a:ext>
            </a:extLst>
          </p:cNvPr>
          <p:cNvSpPr>
            <a:spLocks noGrp="1"/>
          </p:cNvSpPr>
          <p:nvPr>
            <p:ph type="body" sz="quarter" idx="42"/>
          </p:nvPr>
        </p:nvSpPr>
        <p:spPr>
          <a:xfrm>
            <a:off x="9256619"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7" name="Text Placeholder 22">
            <a:extLst>
              <a:ext uri="{FF2B5EF4-FFF2-40B4-BE49-F238E27FC236}">
                <a16:creationId xmlns:a16="http://schemas.microsoft.com/office/drawing/2014/main" id="{2D08BEF9-615A-FE14-B606-6B5C653F82FD}"/>
              </a:ext>
            </a:extLst>
          </p:cNvPr>
          <p:cNvSpPr>
            <a:spLocks noGrp="1"/>
          </p:cNvSpPr>
          <p:nvPr>
            <p:ph type="body" sz="quarter" idx="43"/>
          </p:nvPr>
        </p:nvSpPr>
        <p:spPr>
          <a:xfrm>
            <a:off x="10601325"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
        <p:nvSpPr>
          <p:cNvPr id="88" name="Text Placeholder 22">
            <a:extLst>
              <a:ext uri="{FF2B5EF4-FFF2-40B4-BE49-F238E27FC236}">
                <a16:creationId xmlns:a16="http://schemas.microsoft.com/office/drawing/2014/main" id="{2FB2640D-BEC4-0C39-8F20-A8B1A8BD6CC6}"/>
              </a:ext>
            </a:extLst>
          </p:cNvPr>
          <p:cNvSpPr>
            <a:spLocks noGrp="1"/>
          </p:cNvSpPr>
          <p:nvPr>
            <p:ph type="body" sz="quarter" idx="44"/>
          </p:nvPr>
        </p:nvSpPr>
        <p:spPr>
          <a:xfrm>
            <a:off x="1033741" y="4981156"/>
            <a:ext cx="1133475" cy="1005840"/>
          </a:xfrm>
        </p:spPr>
        <p:txBody>
          <a:bodyPr>
            <a:normAutofit/>
          </a:bodyPr>
          <a:lstStyle>
            <a:lvl1pPr marL="0" indent="0">
              <a:buNone/>
              <a:defRPr sz="1200">
                <a:solidFill>
                  <a:schemeClr val="tx1"/>
                </a:solidFill>
              </a:defRPr>
            </a:lvl1pPr>
            <a:lvl2pPr marL="457200" indent="0">
              <a:buNone/>
              <a:defRPr/>
            </a:lvl2pPr>
          </a:lstStyle>
          <a:p>
            <a:r>
              <a:rPr lang="en-US"/>
              <a:t>Click to edit</a:t>
            </a:r>
          </a:p>
        </p:txBody>
      </p:sp>
    </p:spTree>
    <p:extLst>
      <p:ext uri="{BB962C8B-B14F-4D97-AF65-F5344CB8AC3E}">
        <p14:creationId xmlns:p14="http://schemas.microsoft.com/office/powerpoint/2010/main" val="149029001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3 -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3429000" cy="1295400"/>
          </a:xfrm>
        </p:spPr>
        <p:txBody>
          <a:bodyPr lIns="0" tIns="0" rIns="0" bIns="0" anchor="b">
            <a:normAutofit/>
          </a:bodyPr>
          <a:lstStyle>
            <a:lvl1pPr algn="l">
              <a:defRPr sz="3000" b="1">
                <a:solidFill>
                  <a:schemeClr val="accent2"/>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FFCB4C75-22BB-4B96-B375-913FDBDA7BFD}"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2428070"/>
            <a:ext cx="3429000" cy="3896529"/>
          </a:xfrm>
        </p:spPr>
        <p:txBody>
          <a:bodyPr lIns="0" tIns="0" rIns="0" bIns="0">
            <a:normAutofit/>
          </a:bodyPr>
          <a:lstStyle>
            <a:lvl1pPr marL="0" indent="0" algn="l">
              <a:buNone/>
              <a:defRPr sz="1800" i="0">
                <a:solidFill>
                  <a:schemeClr val="tx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67173272-1B98-FD88-99D8-618B87E81594}"/>
              </a:ext>
            </a:extLst>
          </p:cNvPr>
          <p:cNvSpPr>
            <a:spLocks noGrp="1"/>
          </p:cNvSpPr>
          <p:nvPr>
            <p:ph sz="half" idx="2"/>
          </p:nvPr>
        </p:nvSpPr>
        <p:spPr>
          <a:xfrm>
            <a:off x="4381500" y="457200"/>
            <a:ext cx="3429000" cy="58674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30B897F7-A5EB-AE95-5134-B2553663A184}"/>
              </a:ext>
            </a:extLst>
          </p:cNvPr>
          <p:cNvSpPr>
            <a:spLocks noGrp="1"/>
          </p:cNvSpPr>
          <p:nvPr>
            <p:ph sz="half" idx="13"/>
          </p:nvPr>
        </p:nvSpPr>
        <p:spPr>
          <a:xfrm>
            <a:off x="8305800" y="457200"/>
            <a:ext cx="34290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DA08DE2-E747-A4A0-A5A5-DB7C804F94B7}"/>
              </a:ext>
            </a:extLst>
          </p:cNvPr>
          <p:cNvCxnSpPr>
            <a:cxnSpLocks/>
          </p:cNvCxnSpPr>
          <p:nvPr userDrawn="1"/>
        </p:nvCxnSpPr>
        <p:spPr>
          <a:xfrm flipV="1">
            <a:off x="4135755" y="457200"/>
            <a:ext cx="0" cy="586740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D3CB86D-B752-8BFF-9EF7-9C5FFB95BF8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
        <p:nvSpPr>
          <p:cNvPr id="14" name="Text Placeholder 13">
            <a:extLst>
              <a:ext uri="{FF2B5EF4-FFF2-40B4-BE49-F238E27FC236}">
                <a16:creationId xmlns:a16="http://schemas.microsoft.com/office/drawing/2014/main" id="{C9F25169-3EB5-929F-931C-3076494A3180}"/>
              </a:ext>
            </a:extLst>
          </p:cNvPr>
          <p:cNvSpPr>
            <a:spLocks noGrp="1"/>
          </p:cNvSpPr>
          <p:nvPr>
            <p:ph type="body" sz="quarter" idx="14" hasCustomPrompt="1"/>
          </p:nvPr>
        </p:nvSpPr>
        <p:spPr>
          <a:xfrm>
            <a:off x="457200" y="1954213"/>
            <a:ext cx="3429000"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Tree>
    <p:extLst>
      <p:ext uri="{BB962C8B-B14F-4D97-AF65-F5344CB8AC3E}">
        <p14:creationId xmlns:p14="http://schemas.microsoft.com/office/powerpoint/2010/main" val="74835286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Logo -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95F0AE-B182-47C1-66F3-741AA1E262B3}"/>
              </a:ext>
            </a:extLst>
          </p:cNvPr>
          <p:cNvSpPr/>
          <p:nvPr userDrawn="1"/>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F1BE3A15-4FD3-35D3-4E60-A6EE031333B6}"/>
              </a:ext>
            </a:extLst>
          </p:cNvPr>
          <p:cNvSpPr>
            <a:spLocks noGrp="1" noChangeAspect="1"/>
          </p:cNvSpPr>
          <p:nvPr>
            <p:ph type="pic" idx="13" hasCustomPrompt="1"/>
          </p:nvPr>
        </p:nvSpPr>
        <p:spPr>
          <a:xfrm>
            <a:off x="7810500" y="1"/>
            <a:ext cx="4381500" cy="6858000"/>
          </a:xfrm>
          <a:blipFill>
            <a:blip r:embed="rId2"/>
            <a:stretch>
              <a:fillRect/>
            </a:stretch>
          </a:blipFill>
        </p:spPr>
        <p:txBody>
          <a:bodyPr lIns="274320" tIns="274320" rIns="274320" bIns="274320"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2" name="Title 1"/>
          <p:cNvSpPr>
            <a:spLocks noGrp="1"/>
          </p:cNvSpPr>
          <p:nvPr>
            <p:ph type="ctrTitle" hasCustomPrompt="1"/>
          </p:nvPr>
        </p:nvSpPr>
        <p:spPr>
          <a:xfrm>
            <a:off x="457200" y="1752600"/>
            <a:ext cx="7353300" cy="2095500"/>
          </a:xfrm>
        </p:spPr>
        <p:txBody>
          <a:bodyPr lIns="0" tIns="0" rIns="0" bIns="0" anchor="b">
            <a:normAutofit/>
          </a:bodyPr>
          <a:lstStyle>
            <a:lvl1pPr algn="l">
              <a:defRPr sz="64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457200" y="4305300"/>
            <a:ext cx="7353300" cy="2019300"/>
          </a:xfrm>
        </p:spPr>
        <p:txBody>
          <a:bodyPr lIns="0" tIns="0" rIns="0" bIns="0">
            <a:normAutofit/>
          </a:bodyPr>
          <a:lstStyle>
            <a:lvl1pPr marL="0" indent="0" algn="l">
              <a:buNone/>
              <a:defRPr sz="2600" i="1">
                <a:solidFill>
                  <a:schemeClr val="bg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EA80B1C0-769E-449B-900E-73295873F308}" type="datetime1">
              <a:rPr lang="en-US" smtClean="0"/>
              <a:t>11/4/2024</a:t>
            </a:fld>
            <a:endParaRPr lang="en-US"/>
          </a:p>
        </p:txBody>
      </p:sp>
      <p:sp>
        <p:nvSpPr>
          <p:cNvPr id="5" name="Footer Placeholder 4"/>
          <p:cNvSpPr>
            <a:spLocks noGrp="1"/>
          </p:cNvSpPr>
          <p:nvPr>
            <p:ph type="ftr" sz="quarter" idx="11"/>
          </p:nvPr>
        </p:nvSpPr>
        <p:spPr>
          <a:xfrm>
            <a:off x="460896"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6" name="Slide Number Placeholder 5"/>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mtClean="0">
                <a:latin typeface="+mj-lt"/>
              </a:rPr>
              <a:pPr/>
              <a:t>‹#›</a:t>
            </a:fld>
            <a:endParaRPr lang="en-US">
              <a:latin typeface="+mj-lt"/>
            </a:endParaRPr>
          </a:p>
        </p:txBody>
      </p:sp>
      <p:pic>
        <p:nvPicPr>
          <p:cNvPr id="8" name="Picture 7">
            <a:extLst>
              <a:ext uri="{FF2B5EF4-FFF2-40B4-BE49-F238E27FC236}">
                <a16:creationId xmlns:a16="http://schemas.microsoft.com/office/drawing/2014/main" id="{49D5E555-4021-CFE7-F8D8-527F0BB29E6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54640" y="150444"/>
            <a:ext cx="2782596" cy="1467219"/>
          </a:xfrm>
          <a:prstGeom prst="rect">
            <a:avLst/>
          </a:prstGeom>
        </p:spPr>
      </p:pic>
    </p:spTree>
    <p:extLst>
      <p:ext uri="{BB962C8B-B14F-4D97-AF65-F5344CB8AC3E}">
        <p14:creationId xmlns:p14="http://schemas.microsoft.com/office/powerpoint/2010/main" val="28524594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3 -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89C51A-D915-80B9-588A-512F3D960E0E}"/>
              </a:ext>
            </a:extLst>
          </p:cNvPr>
          <p:cNvSpPr/>
          <p:nvPr userDrawn="1"/>
        </p:nvSpPr>
        <p:spPr>
          <a:xfrm>
            <a:off x="0" y="0"/>
            <a:ext cx="4142014"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3429000" cy="1295400"/>
          </a:xfrm>
        </p:spPr>
        <p:txBody>
          <a:bodyPr lIns="0" tIns="0" rIns="0" bIns="0" anchor="b">
            <a:normAutofit/>
          </a:bodyPr>
          <a:lstStyle>
            <a:lvl1pPr algn="l">
              <a:defRPr sz="3000" b="1">
                <a:solidFill>
                  <a:schemeClr val="bg1"/>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F6501157-7118-455E-8DEA-70284611A8C2}"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2428070"/>
            <a:ext cx="3429000" cy="3896529"/>
          </a:xfrm>
        </p:spPr>
        <p:txBody>
          <a:bodyPr lIns="0" tIns="0" rIns="0" bIns="0">
            <a:normAutofit/>
          </a:bodyPr>
          <a:lstStyle>
            <a:lvl1pPr marL="0" indent="0" algn="l">
              <a:buNone/>
              <a:defRPr sz="1800" i="0">
                <a:solidFill>
                  <a:schemeClr val="bg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67173272-1B98-FD88-99D8-618B87E81594}"/>
              </a:ext>
            </a:extLst>
          </p:cNvPr>
          <p:cNvSpPr>
            <a:spLocks noGrp="1"/>
          </p:cNvSpPr>
          <p:nvPr>
            <p:ph sz="half" idx="2"/>
          </p:nvPr>
        </p:nvSpPr>
        <p:spPr>
          <a:xfrm>
            <a:off x="4381500" y="457200"/>
            <a:ext cx="3429000" cy="58674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30B897F7-A5EB-AE95-5134-B2553663A184}"/>
              </a:ext>
            </a:extLst>
          </p:cNvPr>
          <p:cNvSpPr>
            <a:spLocks noGrp="1"/>
          </p:cNvSpPr>
          <p:nvPr>
            <p:ph sz="half" idx="13"/>
          </p:nvPr>
        </p:nvSpPr>
        <p:spPr>
          <a:xfrm>
            <a:off x="8305800" y="457200"/>
            <a:ext cx="34290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C9F25169-3EB5-929F-931C-3076494A3180}"/>
              </a:ext>
            </a:extLst>
          </p:cNvPr>
          <p:cNvSpPr>
            <a:spLocks noGrp="1"/>
          </p:cNvSpPr>
          <p:nvPr>
            <p:ph type="body" sz="quarter" idx="14" hasCustomPrompt="1"/>
          </p:nvPr>
        </p:nvSpPr>
        <p:spPr>
          <a:xfrm>
            <a:off x="457200" y="1954213"/>
            <a:ext cx="3429000" cy="403225"/>
          </a:xfrm>
        </p:spPr>
        <p:txBody>
          <a:bodyPr>
            <a:normAutofit/>
          </a:bodyPr>
          <a:lstStyle>
            <a:lvl1pPr marL="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pic>
        <p:nvPicPr>
          <p:cNvPr id="12" name="Picture 11">
            <a:extLst>
              <a:ext uri="{FF2B5EF4-FFF2-40B4-BE49-F238E27FC236}">
                <a16:creationId xmlns:a16="http://schemas.microsoft.com/office/drawing/2014/main" id="{807A30C8-BCD4-2DF5-FA5C-81D74AB2622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1919026898"/>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4 -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3429000" cy="1295400"/>
          </a:xfrm>
        </p:spPr>
        <p:txBody>
          <a:bodyPr lIns="0" tIns="0" rIns="0" bIns="0" anchor="b">
            <a:normAutofit/>
          </a:bodyPr>
          <a:lstStyle>
            <a:lvl1pPr algn="l">
              <a:defRPr sz="3000" b="1">
                <a:solidFill>
                  <a:schemeClr val="accent2"/>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D41BBA21-6167-4A26-92A6-B8FA04B2B2A3}"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2428070"/>
            <a:ext cx="3429000" cy="3896529"/>
          </a:xfrm>
        </p:spPr>
        <p:txBody>
          <a:bodyPr lIns="0" tIns="0" rIns="0" bIns="0">
            <a:normAutofit/>
          </a:bodyPr>
          <a:lstStyle>
            <a:lvl1pPr marL="0" indent="0" algn="l">
              <a:buNone/>
              <a:defRPr sz="1800" i="0">
                <a:solidFill>
                  <a:schemeClr val="tx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67173272-1B98-FD88-99D8-618B87E81594}"/>
              </a:ext>
            </a:extLst>
          </p:cNvPr>
          <p:cNvSpPr>
            <a:spLocks noGrp="1"/>
          </p:cNvSpPr>
          <p:nvPr>
            <p:ph sz="half" idx="2"/>
          </p:nvPr>
        </p:nvSpPr>
        <p:spPr>
          <a:xfrm>
            <a:off x="4381500" y="457200"/>
            <a:ext cx="7353300" cy="58674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DA08DE2-E747-A4A0-A5A5-DB7C804F94B7}"/>
              </a:ext>
            </a:extLst>
          </p:cNvPr>
          <p:cNvCxnSpPr>
            <a:cxnSpLocks/>
          </p:cNvCxnSpPr>
          <p:nvPr userDrawn="1"/>
        </p:nvCxnSpPr>
        <p:spPr>
          <a:xfrm flipV="1">
            <a:off x="4135755" y="457200"/>
            <a:ext cx="0" cy="586740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D3CB86D-B752-8BFF-9EF7-9C5FFB95BF84}"/>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
        <p:nvSpPr>
          <p:cNvPr id="14" name="Text Placeholder 13">
            <a:extLst>
              <a:ext uri="{FF2B5EF4-FFF2-40B4-BE49-F238E27FC236}">
                <a16:creationId xmlns:a16="http://schemas.microsoft.com/office/drawing/2014/main" id="{C9F25169-3EB5-929F-931C-3076494A3180}"/>
              </a:ext>
            </a:extLst>
          </p:cNvPr>
          <p:cNvSpPr>
            <a:spLocks noGrp="1"/>
          </p:cNvSpPr>
          <p:nvPr>
            <p:ph type="body" sz="quarter" idx="14" hasCustomPrompt="1"/>
          </p:nvPr>
        </p:nvSpPr>
        <p:spPr>
          <a:xfrm>
            <a:off x="457200" y="1954213"/>
            <a:ext cx="3429000"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Tree>
    <p:extLst>
      <p:ext uri="{BB962C8B-B14F-4D97-AF65-F5344CB8AC3E}">
        <p14:creationId xmlns:p14="http://schemas.microsoft.com/office/powerpoint/2010/main" val="1588417471"/>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4 -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89C51A-D915-80B9-588A-512F3D960E0E}"/>
              </a:ext>
            </a:extLst>
          </p:cNvPr>
          <p:cNvSpPr/>
          <p:nvPr userDrawn="1"/>
        </p:nvSpPr>
        <p:spPr>
          <a:xfrm>
            <a:off x="0" y="0"/>
            <a:ext cx="4142014"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3429000" cy="1295400"/>
          </a:xfrm>
        </p:spPr>
        <p:txBody>
          <a:bodyPr lIns="0" tIns="0" rIns="0" bIns="0" anchor="b">
            <a:normAutofit/>
          </a:bodyPr>
          <a:lstStyle>
            <a:lvl1pPr algn="l">
              <a:defRPr sz="3000" b="1">
                <a:solidFill>
                  <a:schemeClr val="bg1"/>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AD35DACA-DE68-4C5D-94CB-E98F92995976}"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2428070"/>
            <a:ext cx="3429000" cy="3896529"/>
          </a:xfrm>
        </p:spPr>
        <p:txBody>
          <a:bodyPr lIns="0" tIns="0" rIns="0" bIns="0">
            <a:normAutofit/>
          </a:bodyPr>
          <a:lstStyle>
            <a:lvl1pPr marL="0" indent="0" algn="l">
              <a:buNone/>
              <a:defRPr sz="1800" i="0">
                <a:solidFill>
                  <a:schemeClr val="bg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67173272-1B98-FD88-99D8-618B87E81594}"/>
              </a:ext>
            </a:extLst>
          </p:cNvPr>
          <p:cNvSpPr>
            <a:spLocks noGrp="1"/>
          </p:cNvSpPr>
          <p:nvPr>
            <p:ph sz="half" idx="2"/>
          </p:nvPr>
        </p:nvSpPr>
        <p:spPr>
          <a:xfrm>
            <a:off x="4381500" y="457200"/>
            <a:ext cx="7353300" cy="58674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a:extLst>
              <a:ext uri="{FF2B5EF4-FFF2-40B4-BE49-F238E27FC236}">
                <a16:creationId xmlns:a16="http://schemas.microsoft.com/office/drawing/2014/main" id="{C9F25169-3EB5-929F-931C-3076494A3180}"/>
              </a:ext>
            </a:extLst>
          </p:cNvPr>
          <p:cNvSpPr>
            <a:spLocks noGrp="1"/>
          </p:cNvSpPr>
          <p:nvPr>
            <p:ph type="body" sz="quarter" idx="14" hasCustomPrompt="1"/>
          </p:nvPr>
        </p:nvSpPr>
        <p:spPr>
          <a:xfrm>
            <a:off x="457200" y="1954213"/>
            <a:ext cx="3429000" cy="403225"/>
          </a:xfrm>
        </p:spPr>
        <p:txBody>
          <a:bodyPr>
            <a:normAutofit/>
          </a:bodyPr>
          <a:lstStyle>
            <a:lvl1pPr marL="0" indent="0">
              <a:buNone/>
              <a:defRPr sz="2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pic>
        <p:nvPicPr>
          <p:cNvPr id="12" name="Picture 11">
            <a:extLst>
              <a:ext uri="{FF2B5EF4-FFF2-40B4-BE49-F238E27FC236}">
                <a16:creationId xmlns:a16="http://schemas.microsoft.com/office/drawing/2014/main" id="{807A30C8-BCD4-2DF5-FA5C-81D74AB2622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195182073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5 - 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752599"/>
            <a:ext cx="5334000" cy="800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818435"/>
            <a:ext cx="5333999" cy="3371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752599"/>
            <a:ext cx="5410200" cy="800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818435"/>
            <a:ext cx="5410199" cy="3371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6E397BE-C6E4-45A9-8E73-0089786AC7F9}"/>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2FF13E8C-2CFE-4191-B2FD-E9FCA64F43A3}" type="datetime1">
              <a:rPr lang="en-US" smtClean="0"/>
              <a:t>11/4/2024</a:t>
            </a:fld>
            <a:endParaRPr lang="en-US"/>
          </a:p>
        </p:txBody>
      </p:sp>
      <p:sp>
        <p:nvSpPr>
          <p:cNvPr id="11" name="Footer Placeholder 4">
            <a:extLst>
              <a:ext uri="{FF2B5EF4-FFF2-40B4-BE49-F238E27FC236}">
                <a16:creationId xmlns:a16="http://schemas.microsoft.com/office/drawing/2014/main" id="{19A50371-6C8B-4C31-568A-D5BC43C33201}"/>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2" name="Slide Number Placeholder 5">
            <a:extLst>
              <a:ext uri="{FF2B5EF4-FFF2-40B4-BE49-F238E27FC236}">
                <a16:creationId xmlns:a16="http://schemas.microsoft.com/office/drawing/2014/main" id="{132009C1-B434-43F3-C995-A6650AB11358}"/>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13" name="Picture 12">
            <a:extLst>
              <a:ext uri="{FF2B5EF4-FFF2-40B4-BE49-F238E27FC236}">
                <a16:creationId xmlns:a16="http://schemas.microsoft.com/office/drawing/2014/main" id="{E995791B-235D-E476-6323-F1381B54D32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
        <p:nvSpPr>
          <p:cNvPr id="15" name="Title 1">
            <a:extLst>
              <a:ext uri="{FF2B5EF4-FFF2-40B4-BE49-F238E27FC236}">
                <a16:creationId xmlns:a16="http://schemas.microsoft.com/office/drawing/2014/main" id="{7C54C39F-3B13-AA1A-00C0-05DEAF4CB6AA}"/>
              </a:ext>
            </a:extLst>
          </p:cNvPr>
          <p:cNvSpPr>
            <a:spLocks noGrp="1"/>
          </p:cNvSpPr>
          <p:nvPr>
            <p:ph type="ctrTitle" hasCustomPrompt="1"/>
          </p:nvPr>
        </p:nvSpPr>
        <p:spPr>
          <a:xfrm>
            <a:off x="457200" y="457200"/>
            <a:ext cx="11277600" cy="838200"/>
          </a:xfrm>
        </p:spPr>
        <p:txBody>
          <a:bodyPr lIns="0" tIns="0" rIns="0" bIns="0" anchor="b">
            <a:normAutofit/>
          </a:bodyPr>
          <a:lstStyle>
            <a:lvl1pPr algn="l">
              <a:defRPr sz="3000" b="1">
                <a:solidFill>
                  <a:schemeClr val="accent2"/>
                </a:solidFill>
                <a:latin typeface="+mj-lt"/>
                <a:ea typeface="Roboto" panose="02000000000000000000" pitchFamily="2" charset="0"/>
              </a:defRPr>
            </a:lvl1pPr>
          </a:lstStyle>
          <a:p>
            <a:r>
              <a:rPr lang="en-US"/>
              <a:t>Click To Edit Master Title Style</a:t>
            </a:r>
          </a:p>
        </p:txBody>
      </p:sp>
    </p:spTree>
    <p:extLst>
      <p:ext uri="{BB962C8B-B14F-4D97-AF65-F5344CB8AC3E}">
        <p14:creationId xmlns:p14="http://schemas.microsoft.com/office/powerpoint/2010/main" val="1080839180"/>
      </p:ext>
    </p:extLst>
  </p:cSld>
  <p:clrMapOvr>
    <a:masterClrMapping/>
  </p:clrMapOvr>
  <p:extLst>
    <p:ext uri="{DCECCB84-F9BA-43D5-87BE-67443E8EF086}">
      <p15:sldGuideLst xmlns:p15="http://schemas.microsoft.com/office/powerpoint/2012/main">
        <p15:guide id="1" pos="3648" userDrawn="1">
          <p15:clr>
            <a:srgbClr val="FBAE40"/>
          </p15:clr>
        </p15:guide>
        <p15:guide id="2" pos="39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6 - 3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7353300" cy="838200"/>
          </a:xfrm>
        </p:spPr>
        <p:txBody>
          <a:bodyPr lIns="0" tIns="0" rIns="0" bIns="0" anchor="b">
            <a:normAutofit/>
          </a:bodyPr>
          <a:lstStyle>
            <a:lvl1pPr algn="l">
              <a:defRPr sz="3000" b="1">
                <a:solidFill>
                  <a:schemeClr val="accent2"/>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721CBAA1-DC12-4FAB-9CCC-0890AC23E290}"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1531620"/>
            <a:ext cx="7353300" cy="1021080"/>
          </a:xfrm>
        </p:spPr>
        <p:txBody>
          <a:bodyPr lIns="0" tIns="0" rIns="0" bIns="0">
            <a:normAutofit/>
          </a:bodyPr>
          <a:lstStyle>
            <a:lvl1pPr marL="0" indent="0" algn="l">
              <a:buNone/>
              <a:defRPr sz="1800" i="0">
                <a:solidFill>
                  <a:schemeClr val="tx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AE3CEB9B-C414-69FE-1F2D-600022A605BA}"/>
              </a:ext>
            </a:extLst>
          </p:cNvPr>
          <p:cNvSpPr>
            <a:spLocks noGrp="1"/>
          </p:cNvSpPr>
          <p:nvPr>
            <p:ph sz="half" idx="2"/>
          </p:nvPr>
        </p:nvSpPr>
        <p:spPr>
          <a:xfrm>
            <a:off x="457200" y="3503295"/>
            <a:ext cx="3429000"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4A7217E7-245A-81B7-AE99-2DEA05684EC3}"/>
              </a:ext>
            </a:extLst>
          </p:cNvPr>
          <p:cNvSpPr>
            <a:spLocks noGrp="1"/>
          </p:cNvSpPr>
          <p:nvPr>
            <p:ph sz="half" idx="13"/>
          </p:nvPr>
        </p:nvSpPr>
        <p:spPr>
          <a:xfrm>
            <a:off x="4381500" y="3503295"/>
            <a:ext cx="3429000"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3893768-48D1-BF3F-1B5D-DA0A07A67D4F}"/>
              </a:ext>
            </a:extLst>
          </p:cNvPr>
          <p:cNvSpPr>
            <a:spLocks noGrp="1"/>
          </p:cNvSpPr>
          <p:nvPr>
            <p:ph sz="half" idx="14"/>
          </p:nvPr>
        </p:nvSpPr>
        <p:spPr>
          <a:xfrm>
            <a:off x="8305800" y="3503295"/>
            <a:ext cx="3429000"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50AF10AA-7C65-8468-E77C-A8F848C4BD74}"/>
              </a:ext>
            </a:extLst>
          </p:cNvPr>
          <p:cNvCxnSpPr/>
          <p:nvPr userDrawn="1"/>
        </p:nvCxnSpPr>
        <p:spPr>
          <a:xfrm>
            <a:off x="422910" y="2775585"/>
            <a:ext cx="11277600"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973DE11-324D-9BBF-12C3-B20177B4EE4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
        <p:nvSpPr>
          <p:cNvPr id="5" name="Text Placeholder 13">
            <a:extLst>
              <a:ext uri="{FF2B5EF4-FFF2-40B4-BE49-F238E27FC236}">
                <a16:creationId xmlns:a16="http://schemas.microsoft.com/office/drawing/2014/main" id="{9DCC52F2-FB34-DA91-8FD5-5679EBC5A574}"/>
              </a:ext>
            </a:extLst>
          </p:cNvPr>
          <p:cNvSpPr>
            <a:spLocks noGrp="1"/>
          </p:cNvSpPr>
          <p:nvPr>
            <p:ph type="body" sz="quarter" idx="15" hasCustomPrompt="1"/>
          </p:nvPr>
        </p:nvSpPr>
        <p:spPr>
          <a:xfrm>
            <a:off x="457200" y="3009900"/>
            <a:ext cx="3429000"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
        <p:nvSpPr>
          <p:cNvPr id="13" name="Text Placeholder 13">
            <a:extLst>
              <a:ext uri="{FF2B5EF4-FFF2-40B4-BE49-F238E27FC236}">
                <a16:creationId xmlns:a16="http://schemas.microsoft.com/office/drawing/2014/main" id="{BCA6DD79-98CB-2BEA-C332-BB1982C5077A}"/>
              </a:ext>
            </a:extLst>
          </p:cNvPr>
          <p:cNvSpPr>
            <a:spLocks noGrp="1"/>
          </p:cNvSpPr>
          <p:nvPr>
            <p:ph type="body" sz="quarter" idx="16" hasCustomPrompt="1"/>
          </p:nvPr>
        </p:nvSpPr>
        <p:spPr>
          <a:xfrm>
            <a:off x="4381500" y="3009900"/>
            <a:ext cx="3429000"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
        <p:nvSpPr>
          <p:cNvPr id="14" name="Text Placeholder 13">
            <a:extLst>
              <a:ext uri="{FF2B5EF4-FFF2-40B4-BE49-F238E27FC236}">
                <a16:creationId xmlns:a16="http://schemas.microsoft.com/office/drawing/2014/main" id="{D7578471-259D-C915-2D32-238A303113FC}"/>
              </a:ext>
            </a:extLst>
          </p:cNvPr>
          <p:cNvSpPr>
            <a:spLocks noGrp="1"/>
          </p:cNvSpPr>
          <p:nvPr>
            <p:ph type="body" sz="quarter" idx="17" hasCustomPrompt="1"/>
          </p:nvPr>
        </p:nvSpPr>
        <p:spPr>
          <a:xfrm>
            <a:off x="8305800" y="3009900"/>
            <a:ext cx="3429000"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Tree>
    <p:extLst>
      <p:ext uri="{BB962C8B-B14F-4D97-AF65-F5344CB8AC3E}">
        <p14:creationId xmlns:p14="http://schemas.microsoft.com/office/powerpoint/2010/main" val="89198149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7 - 4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7353300" cy="838200"/>
          </a:xfrm>
        </p:spPr>
        <p:txBody>
          <a:bodyPr lIns="0" tIns="0" rIns="0" bIns="0" anchor="b">
            <a:normAutofit/>
          </a:bodyPr>
          <a:lstStyle>
            <a:lvl1pPr algn="l">
              <a:defRPr sz="3000" b="1">
                <a:solidFill>
                  <a:schemeClr val="accent2"/>
                </a:solidFill>
                <a:latin typeface="+mj-lt"/>
                <a:ea typeface="Roboto" panose="02000000000000000000" pitchFamily="2" charset="0"/>
              </a:defRPr>
            </a:lvl1pPr>
          </a:lstStyle>
          <a:p>
            <a:r>
              <a:rPr lang="en-US"/>
              <a:t>Click To Edit Master 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2850B6B1-1E2C-4053-9D73-50288B26EF8F}"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sp>
        <p:nvSpPr>
          <p:cNvPr id="4" name="Subtitle 2">
            <a:extLst>
              <a:ext uri="{FF2B5EF4-FFF2-40B4-BE49-F238E27FC236}">
                <a16:creationId xmlns:a16="http://schemas.microsoft.com/office/drawing/2014/main" id="{2F6CEDE5-9A7E-6F76-38A3-609118C4C053}"/>
              </a:ext>
            </a:extLst>
          </p:cNvPr>
          <p:cNvSpPr>
            <a:spLocks noGrp="1"/>
          </p:cNvSpPr>
          <p:nvPr>
            <p:ph type="subTitle" idx="1"/>
          </p:nvPr>
        </p:nvSpPr>
        <p:spPr>
          <a:xfrm>
            <a:off x="457200" y="1531620"/>
            <a:ext cx="7353300" cy="1021080"/>
          </a:xfrm>
        </p:spPr>
        <p:txBody>
          <a:bodyPr lIns="0" tIns="0" rIns="0" bIns="0">
            <a:normAutofit/>
          </a:bodyPr>
          <a:lstStyle>
            <a:lvl1pPr marL="0" indent="0" algn="l">
              <a:buNone/>
              <a:defRPr sz="1800" i="0">
                <a:solidFill>
                  <a:schemeClr val="tx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Content Placeholder 3">
            <a:extLst>
              <a:ext uri="{FF2B5EF4-FFF2-40B4-BE49-F238E27FC236}">
                <a16:creationId xmlns:a16="http://schemas.microsoft.com/office/drawing/2014/main" id="{AE3CEB9B-C414-69FE-1F2D-600022A605BA}"/>
              </a:ext>
            </a:extLst>
          </p:cNvPr>
          <p:cNvSpPr>
            <a:spLocks noGrp="1"/>
          </p:cNvSpPr>
          <p:nvPr>
            <p:ph sz="half" idx="2"/>
          </p:nvPr>
        </p:nvSpPr>
        <p:spPr>
          <a:xfrm>
            <a:off x="457200" y="3503295"/>
            <a:ext cx="2478024"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4A7217E7-245A-81B7-AE99-2DEA05684EC3}"/>
              </a:ext>
            </a:extLst>
          </p:cNvPr>
          <p:cNvSpPr>
            <a:spLocks noGrp="1"/>
          </p:cNvSpPr>
          <p:nvPr>
            <p:ph sz="half" idx="13"/>
          </p:nvPr>
        </p:nvSpPr>
        <p:spPr>
          <a:xfrm>
            <a:off x="3390900" y="3503295"/>
            <a:ext cx="2478024"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A3893768-48D1-BF3F-1B5D-DA0A07A67D4F}"/>
              </a:ext>
            </a:extLst>
          </p:cNvPr>
          <p:cNvSpPr>
            <a:spLocks noGrp="1"/>
          </p:cNvSpPr>
          <p:nvPr>
            <p:ph sz="half" idx="14"/>
          </p:nvPr>
        </p:nvSpPr>
        <p:spPr>
          <a:xfrm>
            <a:off x="6324600" y="3503295"/>
            <a:ext cx="2478024"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50AF10AA-7C65-8468-E77C-A8F848C4BD74}"/>
              </a:ext>
            </a:extLst>
          </p:cNvPr>
          <p:cNvCxnSpPr/>
          <p:nvPr userDrawn="1"/>
        </p:nvCxnSpPr>
        <p:spPr>
          <a:xfrm>
            <a:off x="422910" y="2775585"/>
            <a:ext cx="11277600" cy="0"/>
          </a:xfrm>
          <a:prstGeom prst="line">
            <a:avLst/>
          </a:prstGeom>
          <a:ln w="190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973DE11-324D-9BBF-12C3-B20177B4EE4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
        <p:nvSpPr>
          <p:cNvPr id="5" name="Text Placeholder 13">
            <a:extLst>
              <a:ext uri="{FF2B5EF4-FFF2-40B4-BE49-F238E27FC236}">
                <a16:creationId xmlns:a16="http://schemas.microsoft.com/office/drawing/2014/main" id="{9DCC52F2-FB34-DA91-8FD5-5679EBC5A574}"/>
              </a:ext>
            </a:extLst>
          </p:cNvPr>
          <p:cNvSpPr>
            <a:spLocks noGrp="1"/>
          </p:cNvSpPr>
          <p:nvPr>
            <p:ph type="body" sz="quarter" idx="15" hasCustomPrompt="1"/>
          </p:nvPr>
        </p:nvSpPr>
        <p:spPr>
          <a:xfrm>
            <a:off x="457200" y="3009900"/>
            <a:ext cx="2478024"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
        <p:nvSpPr>
          <p:cNvPr id="13" name="Text Placeholder 13">
            <a:extLst>
              <a:ext uri="{FF2B5EF4-FFF2-40B4-BE49-F238E27FC236}">
                <a16:creationId xmlns:a16="http://schemas.microsoft.com/office/drawing/2014/main" id="{BCA6DD79-98CB-2BEA-C332-BB1982C5077A}"/>
              </a:ext>
            </a:extLst>
          </p:cNvPr>
          <p:cNvSpPr>
            <a:spLocks noGrp="1"/>
          </p:cNvSpPr>
          <p:nvPr>
            <p:ph type="body" sz="quarter" idx="16" hasCustomPrompt="1"/>
          </p:nvPr>
        </p:nvSpPr>
        <p:spPr>
          <a:xfrm>
            <a:off x="3390900" y="3009900"/>
            <a:ext cx="2478024" cy="403225"/>
          </a:xfrm>
        </p:spPr>
        <p:txBody>
          <a:bodyPr>
            <a:normAutofit/>
          </a:bodyPr>
          <a:lstStyle>
            <a:lvl1pPr marL="0" indent="0">
              <a:buNone/>
              <a:defRPr sz="20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
        <p:nvSpPr>
          <p:cNvPr id="14" name="Text Placeholder 13">
            <a:extLst>
              <a:ext uri="{FF2B5EF4-FFF2-40B4-BE49-F238E27FC236}">
                <a16:creationId xmlns:a16="http://schemas.microsoft.com/office/drawing/2014/main" id="{D7578471-259D-C915-2D32-238A303113FC}"/>
              </a:ext>
            </a:extLst>
          </p:cNvPr>
          <p:cNvSpPr>
            <a:spLocks noGrp="1"/>
          </p:cNvSpPr>
          <p:nvPr>
            <p:ph type="body" sz="quarter" idx="17" hasCustomPrompt="1"/>
          </p:nvPr>
        </p:nvSpPr>
        <p:spPr>
          <a:xfrm>
            <a:off x="6324600" y="3009900"/>
            <a:ext cx="2478024"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
        <p:nvSpPr>
          <p:cNvPr id="17" name="Content Placeholder 3">
            <a:extLst>
              <a:ext uri="{FF2B5EF4-FFF2-40B4-BE49-F238E27FC236}">
                <a16:creationId xmlns:a16="http://schemas.microsoft.com/office/drawing/2014/main" id="{41D46200-6FD2-6800-FEEB-AB71829F16EF}"/>
              </a:ext>
            </a:extLst>
          </p:cNvPr>
          <p:cNvSpPr>
            <a:spLocks noGrp="1"/>
          </p:cNvSpPr>
          <p:nvPr>
            <p:ph sz="half" idx="18"/>
          </p:nvPr>
        </p:nvSpPr>
        <p:spPr>
          <a:xfrm>
            <a:off x="9256776" y="3503295"/>
            <a:ext cx="2478024" cy="28213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3">
            <a:extLst>
              <a:ext uri="{FF2B5EF4-FFF2-40B4-BE49-F238E27FC236}">
                <a16:creationId xmlns:a16="http://schemas.microsoft.com/office/drawing/2014/main" id="{978397BC-A39F-0827-F829-B186939B3B6E}"/>
              </a:ext>
            </a:extLst>
          </p:cNvPr>
          <p:cNvSpPr>
            <a:spLocks noGrp="1"/>
          </p:cNvSpPr>
          <p:nvPr>
            <p:ph type="body" sz="quarter" idx="19" hasCustomPrompt="1"/>
          </p:nvPr>
        </p:nvSpPr>
        <p:spPr>
          <a:xfrm>
            <a:off x="9256776" y="3009900"/>
            <a:ext cx="2478024" cy="403225"/>
          </a:xfrm>
        </p:spPr>
        <p:txBody>
          <a:bodyPr>
            <a:normAutofit/>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en-US"/>
              <a:t>HEADER</a:t>
            </a:r>
          </a:p>
        </p:txBody>
      </p:sp>
    </p:spTree>
    <p:extLst>
      <p:ext uri="{BB962C8B-B14F-4D97-AF65-F5344CB8AC3E}">
        <p14:creationId xmlns:p14="http://schemas.microsoft.com/office/powerpoint/2010/main" val="419339465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 1 Item">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B3012832-B271-4680-BE0D-F99CBDB8651E}"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3" name="Picture 2">
            <a:extLst>
              <a:ext uri="{FF2B5EF4-FFF2-40B4-BE49-F238E27FC236}">
                <a16:creationId xmlns:a16="http://schemas.microsoft.com/office/drawing/2014/main" id="{A973DE11-324D-9BBF-12C3-B20177B4EE40}"/>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
        <p:nvSpPr>
          <p:cNvPr id="20" name="Content Placeholder 19">
            <a:extLst>
              <a:ext uri="{FF2B5EF4-FFF2-40B4-BE49-F238E27FC236}">
                <a16:creationId xmlns:a16="http://schemas.microsoft.com/office/drawing/2014/main" id="{1F96B43C-D90A-B5DC-04CF-ED17CE7770EC}"/>
              </a:ext>
            </a:extLst>
          </p:cNvPr>
          <p:cNvSpPr>
            <a:spLocks noGrp="1"/>
          </p:cNvSpPr>
          <p:nvPr>
            <p:ph sz="quarter" idx="13"/>
          </p:nvPr>
        </p:nvSpPr>
        <p:spPr>
          <a:xfrm>
            <a:off x="457201" y="457200"/>
            <a:ext cx="112776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241141"/>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 2 Item">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457200"/>
            <a:ext cx="5333999" cy="5867399"/>
          </a:xfrm>
        </p:spPr>
        <p:txBody>
          <a:bodyPr/>
          <a:lstStyle/>
          <a:p>
            <a:pPr lvl="0"/>
            <a:r>
              <a:rPr lang="en-US"/>
              <a:t>Click to edit Master text styles</a:t>
            </a:r>
          </a:p>
          <a:p>
            <a:pPr lvl="1"/>
            <a:r>
              <a:rPr lang="en-US"/>
              <a:t>Second le</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6324600" y="457200"/>
            <a:ext cx="5410199" cy="5867399"/>
          </a:xfrm>
        </p:spPr>
        <p:txBody>
          <a:bodyPr/>
          <a:lstStyle/>
          <a:p>
            <a:pPr lvl="0"/>
            <a:r>
              <a:rPr lang="en-US" err="1"/>
              <a:t>Cick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6E397BE-C6E4-45A9-8E73-0089786AC7F9}"/>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FC64D16C-C296-495A-83B9-AEB37B417262}" type="datetime1">
              <a:rPr lang="en-US" smtClean="0"/>
              <a:t>11/4/2024</a:t>
            </a:fld>
            <a:endParaRPr lang="en-US"/>
          </a:p>
        </p:txBody>
      </p:sp>
      <p:sp>
        <p:nvSpPr>
          <p:cNvPr id="11" name="Footer Placeholder 4">
            <a:extLst>
              <a:ext uri="{FF2B5EF4-FFF2-40B4-BE49-F238E27FC236}">
                <a16:creationId xmlns:a16="http://schemas.microsoft.com/office/drawing/2014/main" id="{19A50371-6C8B-4C31-568A-D5BC43C33201}"/>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2" name="Slide Number Placeholder 5">
            <a:extLst>
              <a:ext uri="{FF2B5EF4-FFF2-40B4-BE49-F238E27FC236}">
                <a16:creationId xmlns:a16="http://schemas.microsoft.com/office/drawing/2014/main" id="{132009C1-B434-43F3-C995-A6650AB11358}"/>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13" name="Picture 12">
            <a:extLst>
              <a:ext uri="{FF2B5EF4-FFF2-40B4-BE49-F238E27FC236}">
                <a16:creationId xmlns:a16="http://schemas.microsoft.com/office/drawing/2014/main" id="{E995791B-235D-E476-6323-F1381B54D32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3846935792"/>
      </p:ext>
    </p:extLst>
  </p:cSld>
  <p:clrMapOvr>
    <a:masterClrMapping/>
  </p:clrMapOvr>
  <p:extLst>
    <p:ext uri="{DCECCB84-F9BA-43D5-87BE-67443E8EF086}">
      <p15:sldGuideLst xmlns:p15="http://schemas.microsoft.com/office/powerpoint/2012/main">
        <p15:guide id="1" pos="3648" userDrawn="1">
          <p15:clr>
            <a:srgbClr val="FBAE40"/>
          </p15:clr>
        </p15:guide>
        <p15:guide id="2" pos="398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ntent - 3 Item">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1" y="457200"/>
            <a:ext cx="3429000" cy="5867399"/>
          </a:xfrm>
        </p:spPr>
        <p:txBody>
          <a:bodyPr/>
          <a:lstStyle/>
          <a:p>
            <a:pPr lvl="0"/>
            <a:r>
              <a:rPr lang="en-US"/>
              <a:t>Click to edit Master text styles</a:t>
            </a:r>
          </a:p>
          <a:p>
            <a:pPr lvl="1"/>
            <a:r>
              <a:rPr lang="en-US"/>
              <a:t>Second le</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4381501" y="457200"/>
            <a:ext cx="3429000" cy="5867399"/>
          </a:xfrm>
        </p:spPr>
        <p:txBody>
          <a:bodyPr/>
          <a:lstStyle/>
          <a:p>
            <a:pPr lvl="0"/>
            <a:r>
              <a:rPr lang="en-US" err="1"/>
              <a:t>Cick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6E397BE-C6E4-45A9-8E73-0089786AC7F9}"/>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B49499E4-EC8A-4C20-AB88-497828997FFD}" type="datetime1">
              <a:rPr lang="en-US" smtClean="0"/>
              <a:t>11/4/2024</a:t>
            </a:fld>
            <a:endParaRPr lang="en-US"/>
          </a:p>
        </p:txBody>
      </p:sp>
      <p:sp>
        <p:nvSpPr>
          <p:cNvPr id="11" name="Footer Placeholder 4">
            <a:extLst>
              <a:ext uri="{FF2B5EF4-FFF2-40B4-BE49-F238E27FC236}">
                <a16:creationId xmlns:a16="http://schemas.microsoft.com/office/drawing/2014/main" id="{19A50371-6C8B-4C31-568A-D5BC43C33201}"/>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2" name="Slide Number Placeholder 5">
            <a:extLst>
              <a:ext uri="{FF2B5EF4-FFF2-40B4-BE49-F238E27FC236}">
                <a16:creationId xmlns:a16="http://schemas.microsoft.com/office/drawing/2014/main" id="{132009C1-B434-43F3-C995-A6650AB11358}"/>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13" name="Picture 12">
            <a:extLst>
              <a:ext uri="{FF2B5EF4-FFF2-40B4-BE49-F238E27FC236}">
                <a16:creationId xmlns:a16="http://schemas.microsoft.com/office/drawing/2014/main" id="{E995791B-235D-E476-6323-F1381B54D32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
        <p:nvSpPr>
          <p:cNvPr id="3" name="Content Placeholder 2">
            <a:extLst>
              <a:ext uri="{FF2B5EF4-FFF2-40B4-BE49-F238E27FC236}">
                <a16:creationId xmlns:a16="http://schemas.microsoft.com/office/drawing/2014/main" id="{4B1237D0-11A5-4660-7D67-28A26950A5DA}"/>
              </a:ext>
            </a:extLst>
          </p:cNvPr>
          <p:cNvSpPr>
            <a:spLocks noGrp="1"/>
          </p:cNvSpPr>
          <p:nvPr>
            <p:ph sz="quarter" idx="13"/>
          </p:nvPr>
        </p:nvSpPr>
        <p:spPr>
          <a:xfrm>
            <a:off x="8305800" y="457200"/>
            <a:ext cx="34290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9436363"/>
      </p:ext>
    </p:extLst>
  </p:cSld>
  <p:clrMapOvr>
    <a:masterClrMapping/>
  </p:clrMapOvr>
  <p:extLst>
    <p:ext uri="{DCECCB84-F9BA-43D5-87BE-67443E8EF086}">
      <p15:sldGuideLst xmlns:p15="http://schemas.microsoft.com/office/powerpoint/2012/main">
        <p15:guide id="1" pos="3648" userDrawn="1">
          <p15:clr>
            <a:srgbClr val="FBAE40"/>
          </p15:clr>
        </p15:guide>
        <p15:guide id="2" pos="3984"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 4 Item">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457201"/>
            <a:ext cx="5333999" cy="2651760"/>
          </a:xfrm>
        </p:spPr>
        <p:txBody>
          <a:bodyPr/>
          <a:lstStyle/>
          <a:p>
            <a:pPr lvl="0"/>
            <a:r>
              <a:rPr lang="en-US"/>
              <a:t>Click to edit Master text styles</a:t>
            </a:r>
          </a:p>
          <a:p>
            <a:pPr lvl="1"/>
            <a:r>
              <a:rPr lang="en-US"/>
              <a:t>Second le</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hasCustomPrompt="1"/>
          </p:nvPr>
        </p:nvSpPr>
        <p:spPr>
          <a:xfrm>
            <a:off x="6324600" y="457201"/>
            <a:ext cx="5410199" cy="2651760"/>
          </a:xfrm>
        </p:spPr>
        <p:txBody>
          <a:bodyPr/>
          <a:lstStyle/>
          <a:p>
            <a:pPr lvl="0"/>
            <a:r>
              <a:rPr lang="en-US" err="1"/>
              <a:t>Cick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B6E397BE-C6E4-45A9-8E73-0089786AC7F9}"/>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FC174069-0129-49DC-84E0-D3FB477DEFB8}" type="datetime1">
              <a:rPr lang="en-US" smtClean="0"/>
              <a:t>11/4/2024</a:t>
            </a:fld>
            <a:endParaRPr lang="en-US"/>
          </a:p>
        </p:txBody>
      </p:sp>
      <p:sp>
        <p:nvSpPr>
          <p:cNvPr id="11" name="Footer Placeholder 4">
            <a:extLst>
              <a:ext uri="{FF2B5EF4-FFF2-40B4-BE49-F238E27FC236}">
                <a16:creationId xmlns:a16="http://schemas.microsoft.com/office/drawing/2014/main" id="{19A50371-6C8B-4C31-568A-D5BC43C33201}"/>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2" name="Slide Number Placeholder 5">
            <a:extLst>
              <a:ext uri="{FF2B5EF4-FFF2-40B4-BE49-F238E27FC236}">
                <a16:creationId xmlns:a16="http://schemas.microsoft.com/office/drawing/2014/main" id="{132009C1-B434-43F3-C995-A6650AB11358}"/>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13" name="Picture 12">
            <a:extLst>
              <a:ext uri="{FF2B5EF4-FFF2-40B4-BE49-F238E27FC236}">
                <a16:creationId xmlns:a16="http://schemas.microsoft.com/office/drawing/2014/main" id="{E995791B-235D-E476-6323-F1381B54D32E}"/>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
        <p:nvSpPr>
          <p:cNvPr id="2" name="Content Placeholder 5">
            <a:extLst>
              <a:ext uri="{FF2B5EF4-FFF2-40B4-BE49-F238E27FC236}">
                <a16:creationId xmlns:a16="http://schemas.microsoft.com/office/drawing/2014/main" id="{9ACB30CE-E18B-C8EC-8FEE-DD333279675B}"/>
              </a:ext>
            </a:extLst>
          </p:cNvPr>
          <p:cNvSpPr>
            <a:spLocks noGrp="1"/>
          </p:cNvSpPr>
          <p:nvPr>
            <p:ph sz="quarter" idx="13" hasCustomPrompt="1"/>
          </p:nvPr>
        </p:nvSpPr>
        <p:spPr>
          <a:xfrm>
            <a:off x="6324601" y="3672840"/>
            <a:ext cx="5410199" cy="2651760"/>
          </a:xfrm>
        </p:spPr>
        <p:txBody>
          <a:bodyPr/>
          <a:lstStyle/>
          <a:p>
            <a:pPr lvl="0"/>
            <a:r>
              <a:rPr lang="en-US" err="1"/>
              <a:t>Cick</a:t>
            </a:r>
            <a:r>
              <a:rPr lang="en-US"/>
              <a:t>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C96510BF-F9A6-BCE7-5C16-A092F92BF188}"/>
              </a:ext>
            </a:extLst>
          </p:cNvPr>
          <p:cNvSpPr>
            <a:spLocks noGrp="1"/>
          </p:cNvSpPr>
          <p:nvPr>
            <p:ph sz="half" idx="14"/>
          </p:nvPr>
        </p:nvSpPr>
        <p:spPr>
          <a:xfrm>
            <a:off x="457200" y="3672840"/>
            <a:ext cx="5333999" cy="2651760"/>
          </a:xfrm>
        </p:spPr>
        <p:txBody>
          <a:bodyPr/>
          <a:lstStyle/>
          <a:p>
            <a:pPr lvl="0"/>
            <a:r>
              <a:rPr lang="en-US"/>
              <a:t>Click to edit Master text styles</a:t>
            </a:r>
          </a:p>
          <a:p>
            <a:pPr lvl="1"/>
            <a:r>
              <a:rPr lang="en-US"/>
              <a:t>Second le</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7635532"/>
      </p:ext>
    </p:extLst>
  </p:cSld>
  <p:clrMapOvr>
    <a:masterClrMapping/>
  </p:clrMapOvr>
  <p:extLst>
    <p:ext uri="{DCECCB84-F9BA-43D5-87BE-67443E8EF086}">
      <p15:sldGuideLst xmlns:p15="http://schemas.microsoft.com/office/powerpoint/2012/main">
        <p15:guide id="1" pos="3648" userDrawn="1">
          <p15:clr>
            <a:srgbClr val="FBAE40"/>
          </p15:clr>
        </p15:guide>
        <p15:guide id="2" pos="39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ogo - Gradient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95F0AE-B182-47C1-66F3-741AA1E262B3}"/>
              </a:ext>
            </a:extLst>
          </p:cNvPr>
          <p:cNvSpPr/>
          <p:nvPr userDrawn="1"/>
        </p:nvSpPr>
        <p:spPr>
          <a:xfrm>
            <a:off x="0" y="0"/>
            <a:ext cx="12192000" cy="6858000"/>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457200" y="1752600"/>
            <a:ext cx="7353300" cy="2095500"/>
          </a:xfrm>
        </p:spPr>
        <p:txBody>
          <a:bodyPr lIns="0" tIns="0" rIns="0" bIns="0" anchor="b">
            <a:normAutofit/>
          </a:bodyPr>
          <a:lstStyle>
            <a:lvl1pPr algn="l">
              <a:defRPr sz="64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457200" y="4305300"/>
            <a:ext cx="7353300" cy="2019300"/>
          </a:xfrm>
        </p:spPr>
        <p:txBody>
          <a:bodyPr lIns="0" tIns="0" rIns="0" bIns="0">
            <a:normAutofit/>
          </a:bodyPr>
          <a:lstStyle>
            <a:lvl1pPr marL="0" indent="0" algn="l">
              <a:buNone/>
              <a:defRPr sz="2600" i="1">
                <a:solidFill>
                  <a:schemeClr val="bg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70C8F5CC-BE16-4862-B6BA-F9A07EB72F7C}" type="datetime1">
              <a:rPr lang="en-US" smtClean="0"/>
              <a:t>11/4/2024</a:t>
            </a:fld>
            <a:endParaRPr lang="en-US"/>
          </a:p>
        </p:txBody>
      </p:sp>
      <p:sp>
        <p:nvSpPr>
          <p:cNvPr id="5" name="Footer Placeholder 4"/>
          <p:cNvSpPr>
            <a:spLocks noGrp="1"/>
          </p:cNvSpPr>
          <p:nvPr>
            <p:ph type="ftr" sz="quarter" idx="11"/>
          </p:nvPr>
        </p:nvSpPr>
        <p:spPr>
          <a:xfrm>
            <a:off x="460896"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6" name="Slide Number Placeholder 5"/>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mtClean="0">
                <a:latin typeface="+mj-lt"/>
              </a:rPr>
              <a:pPr/>
              <a:t>‹#›</a:t>
            </a:fld>
            <a:endParaRPr lang="en-US">
              <a:latin typeface="+mj-lt"/>
            </a:endParaRPr>
          </a:p>
        </p:txBody>
      </p:sp>
      <p:pic>
        <p:nvPicPr>
          <p:cNvPr id="8" name="Picture 7">
            <a:extLst>
              <a:ext uri="{FF2B5EF4-FFF2-40B4-BE49-F238E27FC236}">
                <a16:creationId xmlns:a16="http://schemas.microsoft.com/office/drawing/2014/main" id="{49D5E555-4021-CFE7-F8D8-527F0BB29E66}"/>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154640" y="150444"/>
            <a:ext cx="2782596" cy="1467219"/>
          </a:xfrm>
          <a:prstGeom prst="rect">
            <a:avLst/>
          </a:prstGeom>
        </p:spPr>
      </p:pic>
    </p:spTree>
    <p:extLst>
      <p:ext uri="{BB962C8B-B14F-4D97-AF65-F5344CB8AC3E}">
        <p14:creationId xmlns:p14="http://schemas.microsoft.com/office/powerpoint/2010/main" val="595117874"/>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a:solidFill>
                  <a:srgbClr val="007FA3"/>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buClrTx/>
              <a:defRPr>
                <a:solidFill>
                  <a:schemeClr val="tx1"/>
                </a:solidFill>
                <a:latin typeface="Arial" panose="020B0604020202020204" pitchFamily="34" charset="0"/>
                <a:cs typeface="Arial" panose="020B0604020202020204" pitchFamily="34" charset="0"/>
              </a:defRPr>
            </a:lvl1pPr>
            <a:lvl2pPr>
              <a:buClrTx/>
              <a:defRPr>
                <a:solidFill>
                  <a:schemeClr val="tx1"/>
                </a:solidFill>
                <a:latin typeface="Arial" panose="020B0604020202020204" pitchFamily="34" charset="0"/>
                <a:cs typeface="Arial" panose="020B0604020202020204" pitchFamily="34" charset="0"/>
              </a:defRPr>
            </a:lvl2pPr>
            <a:lvl3pPr>
              <a:buClrTx/>
              <a:defRPr>
                <a:solidFill>
                  <a:schemeClr val="tx1"/>
                </a:solidFill>
                <a:latin typeface="Arial" panose="020B0604020202020204" pitchFamily="34" charset="0"/>
                <a:cs typeface="Arial" panose="020B0604020202020204" pitchFamily="34" charset="0"/>
              </a:defRPr>
            </a:lvl3pPr>
            <a:lvl4pPr>
              <a:buClrTx/>
              <a:defRPr>
                <a:solidFill>
                  <a:schemeClr val="tx1"/>
                </a:solidFill>
                <a:latin typeface="Arial" panose="020B0604020202020204" pitchFamily="34" charset="0"/>
                <a:cs typeface="Arial" panose="020B0604020202020204" pitchFamily="34" charset="0"/>
              </a:defRPr>
            </a:lvl4pPr>
            <a:lvl5pPr>
              <a:buClrTx/>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DF49C2-B88C-473C-A8E6-AEC4B3BFED18}" type="slidenum">
              <a:rPr lang="en-US" smtClean="0"/>
              <a:t>‹#›</a:t>
            </a:fld>
            <a:endParaRPr lang="en-US"/>
          </a:p>
        </p:txBody>
      </p:sp>
    </p:spTree>
    <p:extLst>
      <p:ext uri="{BB962C8B-B14F-4D97-AF65-F5344CB8AC3E}">
        <p14:creationId xmlns:p14="http://schemas.microsoft.com/office/powerpoint/2010/main" val="3155696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t>
            </a:r>
          </a:p>
        </p:txBody>
      </p:sp>
    </p:spTree>
    <p:extLst>
      <p:ext uri="{BB962C8B-B14F-4D97-AF65-F5344CB8AC3E}">
        <p14:creationId xmlns:p14="http://schemas.microsoft.com/office/powerpoint/2010/main" val="1269647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Ligh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1BE3A15-4FD3-35D3-4E60-A6EE031333B6}"/>
              </a:ext>
            </a:extLst>
          </p:cNvPr>
          <p:cNvSpPr>
            <a:spLocks noGrp="1" noChangeAspect="1"/>
          </p:cNvSpPr>
          <p:nvPr>
            <p:ph type="pic" idx="13" hasCustomPrompt="1"/>
          </p:nvPr>
        </p:nvSpPr>
        <p:spPr>
          <a:xfrm>
            <a:off x="7810500" y="1"/>
            <a:ext cx="4381500" cy="6858000"/>
          </a:xfrm>
          <a:blipFill>
            <a:blip r:embed="rId2"/>
            <a:stretch>
              <a:fillRect/>
            </a:stretch>
          </a:blipFill>
        </p:spPr>
        <p:txBody>
          <a:bodyPr lIns="274320" tIns="274320" rIns="274320" bIns="274320"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2" name="Title 1"/>
          <p:cNvSpPr>
            <a:spLocks noGrp="1"/>
          </p:cNvSpPr>
          <p:nvPr>
            <p:ph type="ctrTitle" hasCustomPrompt="1"/>
          </p:nvPr>
        </p:nvSpPr>
        <p:spPr>
          <a:xfrm>
            <a:off x="457200" y="457200"/>
            <a:ext cx="7353300" cy="2095500"/>
          </a:xfrm>
        </p:spPr>
        <p:txBody>
          <a:bodyPr lIns="0" tIns="0" rIns="0" bIns="0" anchor="b">
            <a:normAutofit/>
          </a:bodyPr>
          <a:lstStyle>
            <a:lvl1pPr algn="l">
              <a:defRPr sz="6400" b="1">
                <a:solidFill>
                  <a:schemeClr val="accent2"/>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457200" y="3009900"/>
            <a:ext cx="7353300" cy="3314700"/>
          </a:xfrm>
        </p:spPr>
        <p:txBody>
          <a:bodyPr lIns="0" tIns="0" rIns="0" bIns="0">
            <a:normAutofit/>
          </a:bodyPr>
          <a:lstStyle>
            <a:lvl1pPr marL="0" indent="0" algn="l">
              <a:buNone/>
              <a:defRPr sz="2600" i="1">
                <a:solidFill>
                  <a:schemeClr val="accent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9BE9E672-7FE8-4FB6-AE9A-0D50E8D27101}" type="datetime1">
              <a:rPr lang="en-US" smtClean="0"/>
              <a:t>11/4/2024</a:t>
            </a:fld>
            <a:endParaRPr lang="en-US"/>
          </a:p>
        </p:txBody>
      </p:sp>
      <p:sp>
        <p:nvSpPr>
          <p:cNvPr id="5" name="Footer Placeholder 4"/>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6" name="Slide Number Placeholder 5"/>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7" name="Picture 6">
            <a:extLst>
              <a:ext uri="{FF2B5EF4-FFF2-40B4-BE49-F238E27FC236}">
                <a16:creationId xmlns:a16="http://schemas.microsoft.com/office/drawing/2014/main" id="{16ECE5D7-8D76-F7E4-EC20-9B81646C27F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60179889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Light - No Footer Gradient">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1BE3A15-4FD3-35D3-4E60-A6EE031333B6}"/>
              </a:ext>
            </a:extLst>
          </p:cNvPr>
          <p:cNvSpPr>
            <a:spLocks noGrp="1" noChangeAspect="1"/>
          </p:cNvSpPr>
          <p:nvPr>
            <p:ph type="pic" idx="13" hasCustomPrompt="1"/>
          </p:nvPr>
        </p:nvSpPr>
        <p:spPr>
          <a:xfrm>
            <a:off x="7810500" y="1"/>
            <a:ext cx="4381500" cy="6858000"/>
          </a:xfrm>
          <a:blipFill>
            <a:blip r:embed="rId2"/>
            <a:stretch>
              <a:fillRect/>
            </a:stretch>
          </a:blipFill>
        </p:spPr>
        <p:txBody>
          <a:bodyPr lIns="274320" tIns="274320" rIns="274320" bIns="274320"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p>
        </p:txBody>
      </p:sp>
      <p:sp>
        <p:nvSpPr>
          <p:cNvPr id="2" name="Title 1"/>
          <p:cNvSpPr>
            <a:spLocks noGrp="1"/>
          </p:cNvSpPr>
          <p:nvPr>
            <p:ph type="ctrTitle" hasCustomPrompt="1"/>
          </p:nvPr>
        </p:nvSpPr>
        <p:spPr>
          <a:xfrm>
            <a:off x="457200" y="457200"/>
            <a:ext cx="7353300" cy="2095500"/>
          </a:xfrm>
        </p:spPr>
        <p:txBody>
          <a:bodyPr lIns="0" tIns="0" rIns="0" bIns="0" anchor="b">
            <a:normAutofit/>
          </a:bodyPr>
          <a:lstStyle>
            <a:lvl1pPr algn="l">
              <a:defRPr sz="6400" b="1">
                <a:solidFill>
                  <a:schemeClr val="accent2"/>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457200" y="3009900"/>
            <a:ext cx="7353300" cy="3314700"/>
          </a:xfrm>
        </p:spPr>
        <p:txBody>
          <a:bodyPr lIns="0" tIns="0" rIns="0" bIns="0">
            <a:normAutofit/>
          </a:bodyPr>
          <a:lstStyle>
            <a:lvl1pPr marL="0" indent="0" algn="l">
              <a:buNone/>
              <a:defRPr sz="2600" i="1">
                <a:solidFill>
                  <a:schemeClr val="accent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8BF7473C-ABE3-4B86-A2C9-6A5CCCCF0681}" type="datetime1">
              <a:rPr lang="en-US" smtClean="0"/>
              <a:t>11/4/2024</a:t>
            </a:fld>
            <a:endParaRPr lang="en-US"/>
          </a:p>
        </p:txBody>
      </p:sp>
      <p:sp>
        <p:nvSpPr>
          <p:cNvPr id="5" name="Footer Placeholder 4"/>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6" name="Slide Number Placeholder 5"/>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mtClean="0">
                <a:latin typeface="+mj-lt"/>
              </a:rPr>
              <a:pPr/>
              <a:t>‹#›</a:t>
            </a:fld>
            <a:endParaRPr lang="en-US">
              <a:latin typeface="+mj-lt"/>
            </a:endParaRPr>
          </a:p>
        </p:txBody>
      </p:sp>
      <p:pic>
        <p:nvPicPr>
          <p:cNvPr id="7" name="Picture 6">
            <a:extLst>
              <a:ext uri="{FF2B5EF4-FFF2-40B4-BE49-F238E27FC236}">
                <a16:creationId xmlns:a16="http://schemas.microsoft.com/office/drawing/2014/main" id="{16ECE5D7-8D76-F7E4-EC20-9B81646C27F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83020748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993138E-2978-AD01-A0C9-7B052AEEE847}"/>
              </a:ext>
            </a:extLst>
          </p:cNvPr>
          <p:cNvSpPr/>
          <p:nvPr userDrawn="1"/>
        </p:nvSpPr>
        <p:spPr>
          <a:xfrm>
            <a:off x="0" y="0"/>
            <a:ext cx="12192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Picture Placeholder 2">
            <a:extLst>
              <a:ext uri="{FF2B5EF4-FFF2-40B4-BE49-F238E27FC236}">
                <a16:creationId xmlns:a16="http://schemas.microsoft.com/office/drawing/2014/main" id="{9BF1171F-D9AF-FC0E-1A95-DF7196305DD3}"/>
              </a:ext>
            </a:extLst>
          </p:cNvPr>
          <p:cNvSpPr>
            <a:spLocks noGrp="1" noChangeAspect="1"/>
          </p:cNvSpPr>
          <p:nvPr>
            <p:ph type="pic" idx="13"/>
          </p:nvPr>
        </p:nvSpPr>
        <p:spPr>
          <a:xfrm>
            <a:off x="7810500" y="1"/>
            <a:ext cx="4381500" cy="6858000"/>
          </a:xfrm>
          <a:blipFill>
            <a:blip r:embed="rId2"/>
            <a:stretch>
              <a:fillRect/>
            </a:stretch>
          </a:blipFill>
        </p:spPr>
        <p:txBody>
          <a:bodyPr lIns="274320" tIns="274320" rIns="274320" bIns="274320" anchor="t">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ctrTitle" hasCustomPrompt="1"/>
          </p:nvPr>
        </p:nvSpPr>
        <p:spPr>
          <a:xfrm>
            <a:off x="457200" y="457200"/>
            <a:ext cx="7353300" cy="2095500"/>
          </a:xfrm>
        </p:spPr>
        <p:txBody>
          <a:bodyPr lIns="0" tIns="0" rIns="0" bIns="0" anchor="b">
            <a:normAutofit/>
          </a:bodyPr>
          <a:lstStyle>
            <a:lvl1pPr algn="l">
              <a:defRPr sz="6400"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457200" y="3009900"/>
            <a:ext cx="7353300" cy="3314700"/>
          </a:xfrm>
        </p:spPr>
        <p:txBody>
          <a:bodyPr lIns="0" tIns="0" rIns="0" bIns="0">
            <a:normAutofit/>
          </a:bodyPr>
          <a:lstStyle>
            <a:lvl1pPr marL="0" indent="0" algn="l">
              <a:buNone/>
              <a:defRPr sz="2600" i="1">
                <a:solidFill>
                  <a:schemeClr val="bg1"/>
                </a:solidFill>
                <a:latin typeface="Roboto Serif Medium" pitchFamily="2" charset="0"/>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bg1"/>
                </a:solidFill>
              </a:defRPr>
            </a:lvl1pPr>
          </a:lstStyle>
          <a:p>
            <a:fld id="{8C577995-F433-4915-9C4F-9D5C90318C6A}" type="datetime1">
              <a:rPr lang="en-US" smtClean="0"/>
              <a:t>11/4/2024</a:t>
            </a:fld>
            <a:endParaRPr lang="en-US"/>
          </a:p>
        </p:txBody>
      </p:sp>
      <p:sp>
        <p:nvSpPr>
          <p:cNvPr id="5" name="Footer Placeholder 4"/>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bg1"/>
                </a:solidFill>
              </a:defRPr>
            </a:lvl1pPr>
          </a:lstStyle>
          <a:p>
            <a:endParaRPr lang="en-US"/>
          </a:p>
        </p:txBody>
      </p:sp>
      <p:sp>
        <p:nvSpPr>
          <p:cNvPr id="6" name="Slide Number Placeholder 5"/>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solidFill>
                  <a:schemeClr val="bg1"/>
                </a:solidFill>
              </a:defRPr>
            </a:lvl1pPr>
          </a:lstStyle>
          <a:p>
            <a:fld id="{E51FB1A3-686B-46A4-A53C-5243AC33830F}" type="slidenum">
              <a:rPr lang="en-US" sz="1400" smtClean="0">
                <a:latin typeface="+mj-lt"/>
              </a:rPr>
              <a:pPr/>
              <a:t>‹#›</a:t>
            </a:fld>
            <a:endParaRPr lang="en-US">
              <a:latin typeface="+mj-lt"/>
            </a:endParaRPr>
          </a:p>
        </p:txBody>
      </p:sp>
      <p:pic>
        <p:nvPicPr>
          <p:cNvPr id="11" name="Picture 10">
            <a:extLst>
              <a:ext uri="{FF2B5EF4-FFF2-40B4-BE49-F238E27FC236}">
                <a16:creationId xmlns:a16="http://schemas.microsoft.com/office/drawing/2014/main" id="{E3ECCA84-F6A7-CBED-69C3-E876DB53B499}"/>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7"/>
          </a:xfrm>
          <a:prstGeom prst="rect">
            <a:avLst/>
          </a:prstGeom>
        </p:spPr>
      </p:pic>
    </p:spTree>
    <p:extLst>
      <p:ext uri="{BB962C8B-B14F-4D97-AF65-F5344CB8AC3E}">
        <p14:creationId xmlns:p14="http://schemas.microsoft.com/office/powerpoint/2010/main" val="419740360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ro Slide - Ligh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5AFF9AB-5F02-34A7-2EB6-E6290E53568F}"/>
              </a:ext>
            </a:extLst>
          </p:cNvPr>
          <p:cNvSpPr>
            <a:spLocks noGrp="1" noChangeAspect="1"/>
          </p:cNvSpPr>
          <p:nvPr>
            <p:ph type="pic" idx="13"/>
          </p:nvPr>
        </p:nvSpPr>
        <p:spPr>
          <a:xfrm>
            <a:off x="7810500" y="1"/>
            <a:ext cx="4381500" cy="6858000"/>
          </a:xfrm>
          <a:blipFill>
            <a:blip r:embed="rId2"/>
            <a:stretch>
              <a:fillRect/>
            </a:stretch>
          </a:blipFill>
        </p:spPr>
        <p:txBody>
          <a:bodyPr lIns="274320" tIns="274320" rIns="274320" bIns="274320"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6896100" cy="20955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p:nvPr>
        </p:nvSpPr>
        <p:spPr>
          <a:xfrm>
            <a:off x="457200" y="3009900"/>
            <a:ext cx="6896100" cy="3314700"/>
          </a:xfrm>
        </p:spPr>
        <p:txBody>
          <a:bodyPr lIns="0" tIns="0" rIns="0" bIns="0">
            <a:normAutofit/>
          </a:bodyPr>
          <a:lstStyle>
            <a:lvl1pPr marL="0" indent="0" algn="l">
              <a:buNone/>
              <a:defRPr sz="1800" i="0">
                <a:solidFill>
                  <a:schemeClr val="tx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18DA3360-2745-47B3-B78B-8A2C125A9348}"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4" name="Picture 3">
            <a:extLst>
              <a:ext uri="{FF2B5EF4-FFF2-40B4-BE49-F238E27FC236}">
                <a16:creationId xmlns:a16="http://schemas.microsoft.com/office/drawing/2014/main" id="{C4926B44-AF7E-CD5F-057F-D71199B540C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1820269316"/>
      </p:ext>
    </p:extLst>
  </p:cSld>
  <p:clrMapOvr>
    <a:masterClrMapping/>
  </p:clrMapOvr>
  <p:extLst>
    <p:ext uri="{DCECCB84-F9BA-43D5-87BE-67443E8EF086}">
      <p15:sldGuideLst xmlns:p15="http://schemas.microsoft.com/office/powerpoint/2012/main">
        <p15:guide id="1" pos="463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Slide - Light - No Footer Gradien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B5AFF9AB-5F02-34A7-2EB6-E6290E53568F}"/>
              </a:ext>
            </a:extLst>
          </p:cNvPr>
          <p:cNvSpPr>
            <a:spLocks noGrp="1" noChangeAspect="1"/>
          </p:cNvSpPr>
          <p:nvPr>
            <p:ph type="pic" idx="13"/>
          </p:nvPr>
        </p:nvSpPr>
        <p:spPr>
          <a:xfrm>
            <a:off x="7810500" y="1"/>
            <a:ext cx="4381500" cy="6858000"/>
          </a:xfrm>
          <a:blipFill>
            <a:blip r:embed="rId2"/>
            <a:stretch>
              <a:fillRect/>
            </a:stretch>
          </a:blipFill>
        </p:spPr>
        <p:txBody>
          <a:bodyPr lIns="274320" tIns="274320" rIns="274320" bIns="274320" anchor="t">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itle 1">
            <a:extLst>
              <a:ext uri="{FF2B5EF4-FFF2-40B4-BE49-F238E27FC236}">
                <a16:creationId xmlns:a16="http://schemas.microsoft.com/office/drawing/2014/main" id="{E815ECAE-980F-1E8B-DA80-6C0EF8540636}"/>
              </a:ext>
            </a:extLst>
          </p:cNvPr>
          <p:cNvSpPr>
            <a:spLocks noGrp="1"/>
          </p:cNvSpPr>
          <p:nvPr>
            <p:ph type="ctrTitle" hasCustomPrompt="1"/>
          </p:nvPr>
        </p:nvSpPr>
        <p:spPr>
          <a:xfrm>
            <a:off x="457200" y="457200"/>
            <a:ext cx="6896100" cy="2095500"/>
          </a:xfrm>
        </p:spPr>
        <p:txBody>
          <a:bodyPr lIns="0" tIns="0" rIns="0" bIns="0" anchor="b">
            <a:normAutofit/>
          </a:bodyPr>
          <a:lstStyle>
            <a:lvl1pPr algn="l">
              <a:defRPr sz="4200" b="1">
                <a:solidFill>
                  <a:schemeClr val="accent2"/>
                </a:solidFill>
                <a:latin typeface="+mj-lt"/>
                <a:ea typeface="Roboto" panose="02000000000000000000" pitchFamily="2" charset="0"/>
              </a:defRPr>
            </a:lvl1pPr>
          </a:lstStyle>
          <a:p>
            <a:r>
              <a:rPr lang="en-US"/>
              <a:t>Click To Edit Master Title Style</a:t>
            </a:r>
          </a:p>
        </p:txBody>
      </p:sp>
      <p:sp>
        <p:nvSpPr>
          <p:cNvPr id="8" name="Subtitle 2">
            <a:extLst>
              <a:ext uri="{FF2B5EF4-FFF2-40B4-BE49-F238E27FC236}">
                <a16:creationId xmlns:a16="http://schemas.microsoft.com/office/drawing/2014/main" id="{E95D881D-7DC6-7A3F-FD9D-52559720AAA5}"/>
              </a:ext>
            </a:extLst>
          </p:cNvPr>
          <p:cNvSpPr>
            <a:spLocks noGrp="1"/>
          </p:cNvSpPr>
          <p:nvPr>
            <p:ph type="subTitle" idx="1"/>
          </p:nvPr>
        </p:nvSpPr>
        <p:spPr>
          <a:xfrm>
            <a:off x="457200" y="3009900"/>
            <a:ext cx="6896100" cy="3314700"/>
          </a:xfrm>
        </p:spPr>
        <p:txBody>
          <a:bodyPr lIns="0" tIns="0" rIns="0" bIns="0">
            <a:normAutofit/>
          </a:bodyPr>
          <a:lstStyle>
            <a:lvl1pPr marL="0" indent="0" algn="l">
              <a:buNone/>
              <a:defRPr sz="1800" i="0">
                <a:solidFill>
                  <a:schemeClr val="tx1"/>
                </a:solidFill>
                <a:latin typeface="+mn-lt"/>
                <a:cs typeface="Roboto Serif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3">
            <a:extLst>
              <a:ext uri="{FF2B5EF4-FFF2-40B4-BE49-F238E27FC236}">
                <a16:creationId xmlns:a16="http://schemas.microsoft.com/office/drawing/2014/main" id="{91380482-9099-2FDB-8638-D35A77B8C648}"/>
              </a:ext>
            </a:extLst>
          </p:cNvPr>
          <p:cNvSpPr>
            <a:spLocks noGrp="1"/>
          </p:cNvSpPr>
          <p:nvPr>
            <p:ph type="dt" sz="half" idx="10"/>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276617A6-9B23-4278-B91F-F9C9E23C785E}" type="datetime1">
              <a:rPr lang="en-US" smtClean="0"/>
              <a:t>11/4/2024</a:t>
            </a:fld>
            <a:endParaRPr lang="en-US"/>
          </a:p>
        </p:txBody>
      </p:sp>
      <p:sp>
        <p:nvSpPr>
          <p:cNvPr id="10" name="Footer Placeholder 4">
            <a:extLst>
              <a:ext uri="{FF2B5EF4-FFF2-40B4-BE49-F238E27FC236}">
                <a16:creationId xmlns:a16="http://schemas.microsoft.com/office/drawing/2014/main" id="{EB47E517-99AA-9EAC-E86E-D7069F4493FB}"/>
              </a:ext>
            </a:extLst>
          </p:cNvPr>
          <p:cNvSpPr>
            <a:spLocks noGrp="1"/>
          </p:cNvSpPr>
          <p:nvPr>
            <p:ph type="ftr" sz="quarter" idx="11"/>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11" name="Slide Number Placeholder 5">
            <a:extLst>
              <a:ext uri="{FF2B5EF4-FFF2-40B4-BE49-F238E27FC236}">
                <a16:creationId xmlns:a16="http://schemas.microsoft.com/office/drawing/2014/main" id="{36B4BDA8-8A72-804D-79CF-273DEF022FEE}"/>
              </a:ext>
            </a:extLst>
          </p:cNvPr>
          <p:cNvSpPr>
            <a:spLocks noGrp="1"/>
          </p:cNvSpPr>
          <p:nvPr>
            <p:ph type="sldNum" sz="quarter" idx="12"/>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z="1400" smtClean="0">
                <a:latin typeface="+mj-lt"/>
              </a:rPr>
              <a:pPr/>
              <a:t>‹#›</a:t>
            </a:fld>
            <a:endParaRPr lang="en-US">
              <a:latin typeface="+mj-lt"/>
            </a:endParaRPr>
          </a:p>
        </p:txBody>
      </p:sp>
      <p:pic>
        <p:nvPicPr>
          <p:cNvPr id="4" name="Picture 3">
            <a:extLst>
              <a:ext uri="{FF2B5EF4-FFF2-40B4-BE49-F238E27FC236}">
                <a16:creationId xmlns:a16="http://schemas.microsoft.com/office/drawing/2014/main" id="{C4926B44-AF7E-CD5F-057F-D71199B540C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92509" y="6346403"/>
            <a:ext cx="731520" cy="474436"/>
          </a:xfrm>
          <a:prstGeom prst="rect">
            <a:avLst/>
          </a:prstGeom>
        </p:spPr>
      </p:pic>
    </p:spTree>
    <p:extLst>
      <p:ext uri="{BB962C8B-B14F-4D97-AF65-F5344CB8AC3E}">
        <p14:creationId xmlns:p14="http://schemas.microsoft.com/office/powerpoint/2010/main" val="1166082926"/>
      </p:ext>
    </p:extLst>
  </p:cSld>
  <p:clrMapOvr>
    <a:masterClrMapping/>
  </p:clrMapOvr>
  <p:extLst>
    <p:ext uri="{DCECCB84-F9BA-43D5-87BE-67443E8EF086}">
      <p15:sldGuideLst xmlns:p15="http://schemas.microsoft.com/office/powerpoint/2012/main">
        <p15:guide id="1" pos="463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1"/>
            <a:ext cx="11277600" cy="8382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752600"/>
            <a:ext cx="11277600" cy="43510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D7E35-331D-8576-FF09-C034EDB9CE63}"/>
              </a:ext>
            </a:extLst>
          </p:cNvPr>
          <p:cNvSpPr>
            <a:spLocks noGrp="1"/>
          </p:cNvSpPr>
          <p:nvPr>
            <p:ph type="dt" sz="half" idx="2"/>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C3E19318-950F-4BBB-956E-9EB6956E0168}" type="datetime1">
              <a:rPr lang="en-US" smtClean="0"/>
              <a:t>11/4/2024</a:t>
            </a:fld>
            <a:endParaRPr lang="en-US"/>
          </a:p>
        </p:txBody>
      </p:sp>
      <p:sp>
        <p:nvSpPr>
          <p:cNvPr id="5" name="Footer Placeholder 4">
            <a:extLst>
              <a:ext uri="{FF2B5EF4-FFF2-40B4-BE49-F238E27FC236}">
                <a16:creationId xmlns:a16="http://schemas.microsoft.com/office/drawing/2014/main" id="{FA14B639-0C60-7047-C10C-E6E7818476F0}"/>
              </a:ext>
            </a:extLst>
          </p:cNvPr>
          <p:cNvSpPr>
            <a:spLocks noGrp="1"/>
          </p:cNvSpPr>
          <p:nvPr>
            <p:ph type="ftr" sz="quarter" idx="3"/>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5C36665-629C-ED98-AAF8-B2652725B0D6}"/>
              </a:ext>
            </a:extLst>
          </p:cNvPr>
          <p:cNvSpPr>
            <a:spLocks noGrp="1"/>
          </p:cNvSpPr>
          <p:nvPr>
            <p:ph type="sldNum" sz="quarter" idx="4"/>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mtClean="0">
                <a:latin typeface="+mj-lt"/>
              </a:rPr>
              <a:pPr/>
              <a:t>‹#›</a:t>
            </a:fld>
            <a:endParaRPr lang="en-US">
              <a:latin typeface="+mj-lt"/>
            </a:endParaRPr>
          </a:p>
        </p:txBody>
      </p:sp>
    </p:spTree>
    <p:extLst>
      <p:ext uri="{BB962C8B-B14F-4D97-AF65-F5344CB8AC3E}">
        <p14:creationId xmlns:p14="http://schemas.microsoft.com/office/powerpoint/2010/main" val="1590769733"/>
      </p:ext>
    </p:extLst>
  </p:cSld>
  <p:clrMap bg1="lt1" tx1="dk1" bg2="lt2" tx2="dk2" accent1="accent1" accent2="accent2" accent3="accent3" accent4="accent4" accent5="accent5" accent6="accent6" hlink="hlink" folHlink="folHlink"/>
  <p:sldLayoutIdLst>
    <p:sldLayoutId id="2147483694" r:id="rId1"/>
    <p:sldLayoutId id="2147483698" r:id="rId2"/>
    <p:sldLayoutId id="2147483695" r:id="rId3"/>
    <p:sldLayoutId id="2147483696" r:id="rId4"/>
    <p:sldLayoutId id="2147483673" r:id="rId5"/>
    <p:sldLayoutId id="2147483699" r:id="rId6"/>
    <p:sldLayoutId id="2147483685" r:id="rId7"/>
    <p:sldLayoutId id="2147483674" r:id="rId8"/>
    <p:sldLayoutId id="2147483700" r:id="rId9"/>
    <p:sldLayoutId id="2147483686" r:id="rId10"/>
    <p:sldLayoutId id="2147483697" r:id="rId11"/>
    <p:sldLayoutId id="2147483683" r:id="rId12"/>
    <p:sldLayoutId id="2147483687" r:id="rId13"/>
  </p:sldLayoutIdLst>
  <p:hf hdr="0" ftr="0" dt="0"/>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userDrawn="1">
          <p15:clr>
            <a:srgbClr val="F26B43"/>
          </p15:clr>
        </p15:guide>
        <p15:guide id="2" pos="2448" userDrawn="1">
          <p15:clr>
            <a:srgbClr val="F26B43"/>
          </p15:clr>
        </p15:guide>
        <p15:guide id="3" pos="288" userDrawn="1">
          <p15:clr>
            <a:srgbClr val="F26B43"/>
          </p15:clr>
        </p15:guide>
        <p15:guide id="4" pos="7392" userDrawn="1">
          <p15:clr>
            <a:srgbClr val="F26B43"/>
          </p15:clr>
        </p15:guide>
        <p15:guide id="5" orient="horz" pos="288" userDrawn="1">
          <p15:clr>
            <a:srgbClr val="F26B43"/>
          </p15:clr>
        </p15:guide>
        <p15:guide id="6" pos="4920" userDrawn="1">
          <p15:clr>
            <a:srgbClr val="F26B43"/>
          </p15:clr>
        </p15:guide>
        <p15:guide id="7" pos="2760" userDrawn="1">
          <p15:clr>
            <a:srgbClr val="F26B43"/>
          </p15:clr>
        </p15:guide>
        <p15:guide id="8" pos="5232" userDrawn="1">
          <p15:clr>
            <a:srgbClr val="F26B43"/>
          </p15:clr>
        </p15:guide>
        <p15:guide id="9" orient="horz" pos="816" userDrawn="1">
          <p15:clr>
            <a:srgbClr val="F26B43"/>
          </p15:clr>
        </p15:guide>
        <p15:guide id="10" orient="horz" pos="3504" userDrawn="1">
          <p15:clr>
            <a:srgbClr val="F26B43"/>
          </p15:clr>
        </p15:guide>
        <p15:guide id="11" orient="horz" pos="1104" userDrawn="1">
          <p15:clr>
            <a:srgbClr val="F26B43"/>
          </p15:clr>
        </p15:guide>
        <p15:guide id="12" orient="horz" pos="3216" userDrawn="1">
          <p15:clr>
            <a:srgbClr val="F26B43"/>
          </p15:clr>
        </p15:guide>
        <p15:guide id="13" orient="horz" pos="1608" userDrawn="1">
          <p15:clr>
            <a:srgbClr val="F26B43"/>
          </p15:clr>
        </p15:guide>
        <p15:guide id="14" orient="horz" pos="2712" userDrawn="1">
          <p15:clr>
            <a:srgbClr val="F26B43"/>
          </p15:clr>
        </p15:guide>
        <p15:guide id="15" orient="horz" pos="1896" userDrawn="1">
          <p15:clr>
            <a:srgbClr val="F26B43"/>
          </p15:clr>
        </p15:guide>
        <p15:guide id="16" orient="horz" pos="242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1"/>
            <a:ext cx="11277600" cy="8382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752600"/>
            <a:ext cx="11277600" cy="43510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D7E35-331D-8576-FF09-C034EDB9CE63}"/>
              </a:ext>
            </a:extLst>
          </p:cNvPr>
          <p:cNvSpPr>
            <a:spLocks noGrp="1"/>
          </p:cNvSpPr>
          <p:nvPr>
            <p:ph type="dt" sz="half" idx="2"/>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74047634-662A-4D7F-BC00-092EF60BAA7B}" type="datetime1">
              <a:rPr lang="en-US" smtClean="0"/>
              <a:t>11/4/2024</a:t>
            </a:fld>
            <a:endParaRPr lang="en-US"/>
          </a:p>
        </p:txBody>
      </p:sp>
      <p:sp>
        <p:nvSpPr>
          <p:cNvPr id="5" name="Footer Placeholder 4">
            <a:extLst>
              <a:ext uri="{FF2B5EF4-FFF2-40B4-BE49-F238E27FC236}">
                <a16:creationId xmlns:a16="http://schemas.microsoft.com/office/drawing/2014/main" id="{FA14B639-0C60-7047-C10C-E6E7818476F0}"/>
              </a:ext>
            </a:extLst>
          </p:cNvPr>
          <p:cNvSpPr>
            <a:spLocks noGrp="1"/>
          </p:cNvSpPr>
          <p:nvPr>
            <p:ph type="ftr" sz="quarter" idx="3"/>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5C36665-629C-ED98-AAF8-B2652725B0D6}"/>
              </a:ext>
            </a:extLst>
          </p:cNvPr>
          <p:cNvSpPr>
            <a:spLocks noGrp="1"/>
          </p:cNvSpPr>
          <p:nvPr>
            <p:ph type="sldNum" sz="quarter" idx="4"/>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mtClean="0">
                <a:latin typeface="+mj-lt"/>
              </a:rPr>
              <a:pPr/>
              <a:t>‹#›</a:t>
            </a:fld>
            <a:endParaRPr lang="en-US">
              <a:latin typeface="+mj-lt"/>
            </a:endParaRPr>
          </a:p>
        </p:txBody>
      </p:sp>
    </p:spTree>
    <p:extLst>
      <p:ext uri="{BB962C8B-B14F-4D97-AF65-F5344CB8AC3E}">
        <p14:creationId xmlns:p14="http://schemas.microsoft.com/office/powerpoint/2010/main" val="425788223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6" r:id="rId3"/>
  </p:sldLayoutIdLst>
  <p:hf hdr="0" ftr="0" dt="0"/>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userDrawn="1">
          <p15:clr>
            <a:srgbClr val="F26B43"/>
          </p15:clr>
        </p15:guide>
        <p15:guide id="2" pos="2448" userDrawn="1">
          <p15:clr>
            <a:srgbClr val="F26B43"/>
          </p15:clr>
        </p15:guide>
        <p15:guide id="3" pos="288" userDrawn="1">
          <p15:clr>
            <a:srgbClr val="F26B43"/>
          </p15:clr>
        </p15:guide>
        <p15:guide id="4" pos="7392" userDrawn="1">
          <p15:clr>
            <a:srgbClr val="F26B43"/>
          </p15:clr>
        </p15:guide>
        <p15:guide id="5" orient="horz" pos="288" userDrawn="1">
          <p15:clr>
            <a:srgbClr val="F26B43"/>
          </p15:clr>
        </p15:guide>
        <p15:guide id="6" pos="4920" userDrawn="1">
          <p15:clr>
            <a:srgbClr val="F26B43"/>
          </p15:clr>
        </p15:guide>
        <p15:guide id="7" pos="2760" userDrawn="1">
          <p15:clr>
            <a:srgbClr val="F26B43"/>
          </p15:clr>
        </p15:guide>
        <p15:guide id="8" pos="5232" userDrawn="1">
          <p15:clr>
            <a:srgbClr val="F26B43"/>
          </p15:clr>
        </p15:guide>
        <p15:guide id="9" orient="horz" pos="816" userDrawn="1">
          <p15:clr>
            <a:srgbClr val="F26B43"/>
          </p15:clr>
        </p15:guide>
        <p15:guide id="10" orient="horz" pos="3504" userDrawn="1">
          <p15:clr>
            <a:srgbClr val="F26B43"/>
          </p15:clr>
        </p15:guide>
        <p15:guide id="11" orient="horz" pos="1104" userDrawn="1">
          <p15:clr>
            <a:srgbClr val="F26B43"/>
          </p15:clr>
        </p15:guide>
        <p15:guide id="12" orient="horz" pos="3216" userDrawn="1">
          <p15:clr>
            <a:srgbClr val="F26B43"/>
          </p15:clr>
        </p15:guide>
        <p15:guide id="13" orient="horz" pos="1608" userDrawn="1">
          <p15:clr>
            <a:srgbClr val="F26B43"/>
          </p15:clr>
        </p15:guide>
        <p15:guide id="14" orient="horz" pos="2712" userDrawn="1">
          <p15:clr>
            <a:srgbClr val="F26B43"/>
          </p15:clr>
        </p15:guide>
        <p15:guide id="15" orient="horz" pos="1896" userDrawn="1">
          <p15:clr>
            <a:srgbClr val="F26B43"/>
          </p15:clr>
        </p15:guide>
        <p15:guide id="16" orient="horz" pos="242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1"/>
            <a:ext cx="11277600" cy="8382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752600"/>
            <a:ext cx="11277600" cy="43510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D7E35-331D-8576-FF09-C034EDB9CE63}"/>
              </a:ext>
            </a:extLst>
          </p:cNvPr>
          <p:cNvSpPr>
            <a:spLocks noGrp="1"/>
          </p:cNvSpPr>
          <p:nvPr>
            <p:ph type="dt" sz="half" idx="2"/>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8B201F9F-029F-41DF-B908-B05E6F2A6DC8}" type="datetime1">
              <a:rPr lang="en-US" smtClean="0"/>
              <a:t>11/4/2024</a:t>
            </a:fld>
            <a:endParaRPr lang="en-US"/>
          </a:p>
        </p:txBody>
      </p:sp>
      <p:sp>
        <p:nvSpPr>
          <p:cNvPr id="5" name="Footer Placeholder 4">
            <a:extLst>
              <a:ext uri="{FF2B5EF4-FFF2-40B4-BE49-F238E27FC236}">
                <a16:creationId xmlns:a16="http://schemas.microsoft.com/office/drawing/2014/main" id="{FA14B639-0C60-7047-C10C-E6E7818476F0}"/>
              </a:ext>
            </a:extLst>
          </p:cNvPr>
          <p:cNvSpPr>
            <a:spLocks noGrp="1"/>
          </p:cNvSpPr>
          <p:nvPr>
            <p:ph type="ftr" sz="quarter" idx="3"/>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5C36665-629C-ED98-AAF8-B2652725B0D6}"/>
              </a:ext>
            </a:extLst>
          </p:cNvPr>
          <p:cNvSpPr>
            <a:spLocks noGrp="1"/>
          </p:cNvSpPr>
          <p:nvPr>
            <p:ph type="sldNum" sz="quarter" idx="4"/>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mtClean="0">
                <a:latin typeface="+mj-lt"/>
              </a:rPr>
              <a:pPr/>
              <a:t>‹#›</a:t>
            </a:fld>
            <a:endParaRPr lang="en-US">
              <a:latin typeface="+mj-lt"/>
            </a:endParaRPr>
          </a:p>
        </p:txBody>
      </p:sp>
    </p:spTree>
    <p:extLst>
      <p:ext uri="{BB962C8B-B14F-4D97-AF65-F5344CB8AC3E}">
        <p14:creationId xmlns:p14="http://schemas.microsoft.com/office/powerpoint/2010/main" val="273965230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hf hdr="0" ftr="0" dt="0"/>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userDrawn="1">
          <p15:clr>
            <a:srgbClr val="F26B43"/>
          </p15:clr>
        </p15:guide>
        <p15:guide id="2" pos="2448" userDrawn="1">
          <p15:clr>
            <a:srgbClr val="F26B43"/>
          </p15:clr>
        </p15:guide>
        <p15:guide id="3" pos="288" userDrawn="1">
          <p15:clr>
            <a:srgbClr val="F26B43"/>
          </p15:clr>
        </p15:guide>
        <p15:guide id="4" pos="7392" userDrawn="1">
          <p15:clr>
            <a:srgbClr val="F26B43"/>
          </p15:clr>
        </p15:guide>
        <p15:guide id="5" orient="horz" pos="288" userDrawn="1">
          <p15:clr>
            <a:srgbClr val="F26B43"/>
          </p15:clr>
        </p15:guide>
        <p15:guide id="6" pos="4920" userDrawn="1">
          <p15:clr>
            <a:srgbClr val="F26B43"/>
          </p15:clr>
        </p15:guide>
        <p15:guide id="7" pos="2760" userDrawn="1">
          <p15:clr>
            <a:srgbClr val="F26B43"/>
          </p15:clr>
        </p15:guide>
        <p15:guide id="8" pos="5232" userDrawn="1">
          <p15:clr>
            <a:srgbClr val="F26B43"/>
          </p15:clr>
        </p15:guide>
        <p15:guide id="9" orient="horz" pos="816" userDrawn="1">
          <p15:clr>
            <a:srgbClr val="F26B43"/>
          </p15:clr>
        </p15:guide>
        <p15:guide id="10" orient="horz" pos="3504" userDrawn="1">
          <p15:clr>
            <a:srgbClr val="F26B43"/>
          </p15:clr>
        </p15:guide>
        <p15:guide id="11" orient="horz" pos="1104" userDrawn="1">
          <p15:clr>
            <a:srgbClr val="F26B43"/>
          </p15:clr>
        </p15:guide>
        <p15:guide id="12" orient="horz" pos="3216" userDrawn="1">
          <p15:clr>
            <a:srgbClr val="F26B43"/>
          </p15:clr>
        </p15:guide>
        <p15:guide id="13" orient="horz" pos="1608" userDrawn="1">
          <p15:clr>
            <a:srgbClr val="F26B43"/>
          </p15:clr>
        </p15:guide>
        <p15:guide id="14" orient="horz" pos="2712" userDrawn="1">
          <p15:clr>
            <a:srgbClr val="F26B43"/>
          </p15:clr>
        </p15:guide>
        <p15:guide id="15" orient="horz" pos="1896" userDrawn="1">
          <p15:clr>
            <a:srgbClr val="F26B43"/>
          </p15:clr>
        </p15:guide>
        <p15:guide id="16" orient="horz" pos="242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1"/>
            <a:ext cx="11277600" cy="838200"/>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457200" y="1752600"/>
            <a:ext cx="11277600" cy="435102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D7E35-331D-8576-FF09-C034EDB9CE63}"/>
              </a:ext>
            </a:extLst>
          </p:cNvPr>
          <p:cNvSpPr>
            <a:spLocks noGrp="1"/>
          </p:cNvSpPr>
          <p:nvPr>
            <p:ph type="dt" sz="half" idx="2"/>
          </p:nvPr>
        </p:nvSpPr>
        <p:spPr>
          <a:xfrm>
            <a:off x="8397239" y="6484104"/>
            <a:ext cx="2312671" cy="251459"/>
          </a:xfrm>
          <a:prstGeom prst="rect">
            <a:avLst/>
          </a:prstGeom>
        </p:spPr>
        <p:txBody>
          <a:bodyPr lIns="0" tIns="0" rIns="0" bIns="0" anchor="ctr" anchorCtr="0"/>
          <a:lstStyle>
            <a:lvl1pPr>
              <a:defRPr sz="1000">
                <a:solidFill>
                  <a:schemeClr val="tx1"/>
                </a:solidFill>
              </a:defRPr>
            </a:lvl1pPr>
          </a:lstStyle>
          <a:p>
            <a:fld id="{BC906CF9-C064-46F9-A165-AC71C43FB372}" type="datetime1">
              <a:rPr lang="en-US" smtClean="0"/>
              <a:t>11/4/2024</a:t>
            </a:fld>
            <a:endParaRPr lang="en-US"/>
          </a:p>
        </p:txBody>
      </p:sp>
      <p:sp>
        <p:nvSpPr>
          <p:cNvPr id="5" name="Footer Placeholder 4">
            <a:extLst>
              <a:ext uri="{FF2B5EF4-FFF2-40B4-BE49-F238E27FC236}">
                <a16:creationId xmlns:a16="http://schemas.microsoft.com/office/drawing/2014/main" id="{FA14B639-0C60-7047-C10C-E6E7818476F0}"/>
              </a:ext>
            </a:extLst>
          </p:cNvPr>
          <p:cNvSpPr>
            <a:spLocks noGrp="1"/>
          </p:cNvSpPr>
          <p:nvPr>
            <p:ph type="ftr" sz="quarter" idx="3"/>
          </p:nvPr>
        </p:nvSpPr>
        <p:spPr>
          <a:xfrm>
            <a:off x="1312544" y="6484104"/>
            <a:ext cx="7077075" cy="251459"/>
          </a:xfrm>
          <a:prstGeom prst="rect">
            <a:avLst/>
          </a:prstGeom>
        </p:spPr>
        <p:txBody>
          <a:bodyPr lIns="0" tIns="0" rIns="0" bIns="0" anchor="ctr" anchorCtr="0"/>
          <a:lstStyle>
            <a:lvl1pPr>
              <a:defRPr sz="10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95C36665-629C-ED98-AAF8-B2652725B0D6}"/>
              </a:ext>
            </a:extLst>
          </p:cNvPr>
          <p:cNvSpPr>
            <a:spLocks noGrp="1"/>
          </p:cNvSpPr>
          <p:nvPr>
            <p:ph type="sldNum" sz="quarter" idx="4"/>
          </p:nvPr>
        </p:nvSpPr>
        <p:spPr>
          <a:xfrm>
            <a:off x="10715625" y="6484104"/>
            <a:ext cx="1019175" cy="257174"/>
          </a:xfrm>
          <a:prstGeom prst="rect">
            <a:avLst/>
          </a:prstGeom>
        </p:spPr>
        <p:txBody>
          <a:bodyPr lIns="0" tIns="0" rIns="0" bIns="0" anchor="ctr" anchorCtr="0"/>
          <a:lstStyle>
            <a:lvl1pPr algn="r">
              <a:defRPr sz="1400" b="1"/>
            </a:lvl1pPr>
          </a:lstStyle>
          <a:p>
            <a:fld id="{E51FB1A3-686B-46A4-A53C-5243AC33830F}" type="slidenum">
              <a:rPr lang="en-US" smtClean="0">
                <a:latin typeface="+mj-lt"/>
              </a:rPr>
              <a:pPr/>
              <a:t>‹#›</a:t>
            </a:fld>
            <a:endParaRPr lang="en-US">
              <a:latin typeface="+mj-lt"/>
            </a:endParaRPr>
          </a:p>
        </p:txBody>
      </p:sp>
    </p:spTree>
    <p:extLst>
      <p:ext uri="{BB962C8B-B14F-4D97-AF65-F5344CB8AC3E}">
        <p14:creationId xmlns:p14="http://schemas.microsoft.com/office/powerpoint/2010/main" val="100335153"/>
      </p:ext>
    </p:extLst>
  </p:cSld>
  <p:clrMap bg1="lt1" tx1="dk1" bg2="lt2" tx2="dk2" accent1="accent1" accent2="accent2" accent3="accent3" accent4="accent4" accent5="accent5" accent6="accent6" hlink="hlink" folHlink="folHlink"/>
  <p:sldLayoutIdLst>
    <p:sldLayoutId id="2147483788" r:id="rId1"/>
    <p:sldLayoutId id="2147483765" r:id="rId2"/>
    <p:sldLayoutId id="2147483784" r:id="rId3"/>
    <p:sldLayoutId id="2147483787" r:id="rId4"/>
    <p:sldLayoutId id="2147483767" r:id="rId5"/>
    <p:sldLayoutId id="2147483785"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9" r:id="rId20"/>
    <p:sldLayoutId id="2147483790" r:id="rId21"/>
  </p:sldLayoutIdLst>
  <p:hf hdr="0" ftr="0" dt="0"/>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userDrawn="1">
          <p15:clr>
            <a:srgbClr val="F26B43"/>
          </p15:clr>
        </p15:guide>
        <p15:guide id="2" pos="2448" userDrawn="1">
          <p15:clr>
            <a:srgbClr val="F26B43"/>
          </p15:clr>
        </p15:guide>
        <p15:guide id="3" pos="288" userDrawn="1">
          <p15:clr>
            <a:srgbClr val="F26B43"/>
          </p15:clr>
        </p15:guide>
        <p15:guide id="4" pos="7392" userDrawn="1">
          <p15:clr>
            <a:srgbClr val="F26B43"/>
          </p15:clr>
        </p15:guide>
        <p15:guide id="5" orient="horz" pos="288" userDrawn="1">
          <p15:clr>
            <a:srgbClr val="F26B43"/>
          </p15:clr>
        </p15:guide>
        <p15:guide id="6" pos="4920" userDrawn="1">
          <p15:clr>
            <a:srgbClr val="F26B43"/>
          </p15:clr>
        </p15:guide>
        <p15:guide id="7" pos="2760" userDrawn="1">
          <p15:clr>
            <a:srgbClr val="F26B43"/>
          </p15:clr>
        </p15:guide>
        <p15:guide id="8" pos="5232" userDrawn="1">
          <p15:clr>
            <a:srgbClr val="F26B43"/>
          </p15:clr>
        </p15:guide>
        <p15:guide id="9" orient="horz" pos="816" userDrawn="1">
          <p15:clr>
            <a:srgbClr val="F26B43"/>
          </p15:clr>
        </p15:guide>
        <p15:guide id="10" orient="horz" pos="3504" userDrawn="1">
          <p15:clr>
            <a:srgbClr val="F26B43"/>
          </p15:clr>
        </p15:guide>
        <p15:guide id="11" orient="horz" pos="1104" userDrawn="1">
          <p15:clr>
            <a:srgbClr val="F26B43"/>
          </p15:clr>
        </p15:guide>
        <p15:guide id="12" orient="horz" pos="3216" userDrawn="1">
          <p15:clr>
            <a:srgbClr val="F26B43"/>
          </p15:clr>
        </p15:guide>
        <p15:guide id="13" orient="horz" pos="1608" userDrawn="1">
          <p15:clr>
            <a:srgbClr val="F26B43"/>
          </p15:clr>
        </p15:guide>
        <p15:guide id="14" orient="horz" pos="2712" userDrawn="1">
          <p15:clr>
            <a:srgbClr val="F26B43"/>
          </p15:clr>
        </p15:guide>
        <p15:guide id="15" orient="horz" pos="1896" userDrawn="1">
          <p15:clr>
            <a:srgbClr val="F26B43"/>
          </p15:clr>
        </p15:guide>
        <p15:guide id="16" orient="horz" pos="242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0.xml"/><Relationship Id="rId1" Type="http://schemas.openxmlformats.org/officeDocument/2006/relationships/slideLayout" Target="../slideLayouts/slideLayout2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2.xml"/><Relationship Id="rId1" Type="http://schemas.openxmlformats.org/officeDocument/2006/relationships/slideLayout" Target="../slideLayouts/slideLayout3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3.xml"/><Relationship Id="rId1" Type="http://schemas.openxmlformats.org/officeDocument/2006/relationships/slideLayout" Target="../slideLayouts/slideLayout3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43.jpeg"/><Relationship Id="rId7" Type="http://schemas.openxmlformats.org/officeDocument/2006/relationships/diagramColors" Target="../diagrams/colors12.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5.xml"/><Relationship Id="rId1" Type="http://schemas.openxmlformats.org/officeDocument/2006/relationships/slideLayout" Target="../slideLayouts/slideLayout2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6.xml"/><Relationship Id="rId1" Type="http://schemas.openxmlformats.org/officeDocument/2006/relationships/slideLayout" Target="../slideLayouts/slideLayout4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9.xml"/><Relationship Id="rId1" Type="http://schemas.openxmlformats.org/officeDocument/2006/relationships/slideLayout" Target="../slideLayouts/slideLayout3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C2E1DEC-1CED-FDFE-37D0-DC09E2E4C010}"/>
              </a:ext>
            </a:extLst>
          </p:cNvPr>
          <p:cNvSpPr>
            <a:spLocks noGrp="1" noRot="1" noMove="1" noResize="1" noEditPoints="1" noAdjustHandles="1" noChangeArrowheads="1" noChangeShapeType="1"/>
          </p:cNvSpPr>
          <p:nvPr>
            <p:ph type="pic" idx="13"/>
          </p:nvPr>
        </p:nvSpPr>
        <p:spPr/>
        <p:txBody>
          <a:bodyPr/>
          <a:lstStyle/>
          <a:p>
            <a:endParaRPr lang="en-US"/>
          </a:p>
        </p:txBody>
      </p:sp>
      <p:sp>
        <p:nvSpPr>
          <p:cNvPr id="3" name="Title 2">
            <a:extLst>
              <a:ext uri="{FF2B5EF4-FFF2-40B4-BE49-F238E27FC236}">
                <a16:creationId xmlns:a16="http://schemas.microsoft.com/office/drawing/2014/main" id="{EA7F6E2A-AE92-360B-80DA-5ABA4AC65816}"/>
              </a:ext>
            </a:extLst>
          </p:cNvPr>
          <p:cNvSpPr>
            <a:spLocks noGrp="1"/>
          </p:cNvSpPr>
          <p:nvPr>
            <p:ph type="ctrTitle"/>
          </p:nvPr>
        </p:nvSpPr>
        <p:spPr>
          <a:xfrm>
            <a:off x="457199" y="1752600"/>
            <a:ext cx="8118629" cy="2095500"/>
          </a:xfrm>
        </p:spPr>
        <p:txBody>
          <a:bodyPr/>
          <a:lstStyle/>
          <a:p>
            <a:pPr algn="ctr"/>
            <a:r>
              <a:rPr lang="en-US" dirty="0"/>
              <a:t>Disability and </a:t>
            </a:r>
            <a:br>
              <a:rPr lang="en-US" dirty="0"/>
            </a:br>
            <a:r>
              <a:rPr lang="en-US" dirty="0"/>
              <a:t>Death Benefits</a:t>
            </a:r>
          </a:p>
        </p:txBody>
      </p:sp>
      <p:sp>
        <p:nvSpPr>
          <p:cNvPr id="4" name="Subtitle 3">
            <a:extLst>
              <a:ext uri="{FF2B5EF4-FFF2-40B4-BE49-F238E27FC236}">
                <a16:creationId xmlns:a16="http://schemas.microsoft.com/office/drawing/2014/main" id="{CEF7FA5B-E901-EC79-63CB-310A3C55F237}"/>
              </a:ext>
            </a:extLst>
          </p:cNvPr>
          <p:cNvSpPr>
            <a:spLocks noGrp="1"/>
          </p:cNvSpPr>
          <p:nvPr>
            <p:ph type="subTitle" idx="1"/>
          </p:nvPr>
        </p:nvSpPr>
        <p:spPr>
          <a:xfrm>
            <a:off x="140283" y="4725140"/>
            <a:ext cx="7353300" cy="2019300"/>
          </a:xfrm>
        </p:spPr>
        <p:txBody>
          <a:bodyPr anchor="b">
            <a:normAutofit/>
          </a:bodyPr>
          <a:lstStyle/>
          <a:p>
            <a:pPr marL="228600" marR="0">
              <a:spcBef>
                <a:spcPts val="0"/>
              </a:spcBef>
              <a:spcAft>
                <a:spcPts val="0"/>
              </a:spcAft>
            </a:pPr>
            <a:r>
              <a:rPr lang="en-US" dirty="0">
                <a:latin typeface="Arial" panose="020B0604020202020204" pitchFamily="34" charset="0"/>
                <a:ea typeface="Aptos" panose="020B0004020202020204" pitchFamily="34" charset="0"/>
                <a:cs typeface="Aptos" panose="020B0004020202020204" pitchFamily="34" charset="0"/>
              </a:rPr>
              <a:t>2024 Annual Delegates Meeting</a:t>
            </a:r>
          </a:p>
          <a:p>
            <a:pPr marL="228600" marR="0">
              <a:spcBef>
                <a:spcPts val="0"/>
              </a:spcBef>
              <a:spcAft>
                <a:spcPts val="0"/>
              </a:spcAft>
            </a:pPr>
            <a:r>
              <a:rPr lang="en-US" dirty="0">
                <a:effectLst/>
                <a:latin typeface="Arial" panose="020B0604020202020204" pitchFamily="34" charset="0"/>
                <a:ea typeface="Aptos" panose="020B0004020202020204" pitchFamily="34" charset="0"/>
                <a:cs typeface="Aptos" panose="020B0004020202020204" pitchFamily="34" charset="0"/>
              </a:rPr>
              <a:t>Nicole Macygin </a:t>
            </a:r>
          </a:p>
          <a:p>
            <a:pPr marL="228600" marR="0">
              <a:spcBef>
                <a:spcPts val="0"/>
              </a:spcBef>
              <a:spcAft>
                <a:spcPts val="0"/>
              </a:spcAft>
            </a:pPr>
            <a:r>
              <a:rPr lang="en-US" dirty="0">
                <a:latin typeface="Arial" panose="020B0604020202020204" pitchFamily="34" charset="0"/>
                <a:ea typeface="Aptos" panose="020B0004020202020204" pitchFamily="34" charset="0"/>
                <a:cs typeface="Aptos" panose="020B0004020202020204" pitchFamily="34" charset="0"/>
              </a:rPr>
              <a:t>Member Relations Representative</a:t>
            </a:r>
            <a:endParaRPr lang="en-US" dirty="0">
              <a:effectLst/>
              <a:latin typeface="Arial" panose="020B0604020202020204" pitchFamily="34" charset="0"/>
              <a:ea typeface="Aptos" panose="020B0004020202020204" pitchFamily="34" charset="0"/>
              <a:cs typeface="Aptos" panose="020B0004020202020204" pitchFamily="34" charset="0"/>
            </a:endParaRPr>
          </a:p>
        </p:txBody>
      </p:sp>
      <p:sp>
        <p:nvSpPr>
          <p:cNvPr id="9" name="Slide Number Placeholder 8">
            <a:extLst>
              <a:ext uri="{FF2B5EF4-FFF2-40B4-BE49-F238E27FC236}">
                <a16:creationId xmlns:a16="http://schemas.microsoft.com/office/drawing/2014/main" id="{0B9422D1-2454-0512-2C3B-C133040CFB05}"/>
              </a:ext>
            </a:extLst>
          </p:cNvPr>
          <p:cNvSpPr>
            <a:spLocks noGrp="1"/>
          </p:cNvSpPr>
          <p:nvPr>
            <p:ph type="sldNum" sz="quarter" idx="12"/>
          </p:nvPr>
        </p:nvSpPr>
        <p:spPr/>
        <p:txBody>
          <a:bodyPr/>
          <a:lstStyle/>
          <a:p>
            <a:fld id="{E51FB1A3-686B-46A4-A53C-5243AC33830F}" type="slidenum">
              <a:rPr lang="en-US" smtClean="0">
                <a:latin typeface="+mj-lt"/>
              </a:rPr>
              <a:pPr/>
              <a:t>1</a:t>
            </a:fld>
            <a:endParaRPr lang="en-US">
              <a:latin typeface="+mj-lt"/>
            </a:endParaRPr>
          </a:p>
        </p:txBody>
      </p:sp>
    </p:spTree>
    <p:extLst>
      <p:ext uri="{BB962C8B-B14F-4D97-AF65-F5344CB8AC3E}">
        <p14:creationId xmlns:p14="http://schemas.microsoft.com/office/powerpoint/2010/main" val="1811036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5CAC-0702-411D-A570-641C89246032}"/>
              </a:ext>
            </a:extLst>
          </p:cNvPr>
          <p:cNvSpPr>
            <a:spLocks noGrp="1"/>
          </p:cNvSpPr>
          <p:nvPr>
            <p:ph type="title"/>
          </p:nvPr>
        </p:nvSpPr>
        <p:spPr/>
        <p:txBody>
          <a:bodyPr>
            <a:normAutofit/>
          </a:bodyPr>
          <a:lstStyle/>
          <a:p>
            <a:pPr algn="ctr"/>
            <a:r>
              <a:rPr lang="en-US" sz="4400" b="1">
                <a:solidFill>
                  <a:schemeClr val="tx1"/>
                </a:solidFill>
                <a:latin typeface="+mn-lt"/>
                <a:ea typeface="Tahoma" panose="020B0604030504040204" pitchFamily="34" charset="0"/>
                <a:cs typeface="Tahoma" panose="020B0604030504040204" pitchFamily="34" charset="0"/>
              </a:rPr>
              <a:t>Where can I find more information?</a:t>
            </a:r>
          </a:p>
        </p:txBody>
      </p:sp>
      <p:pic>
        <p:nvPicPr>
          <p:cNvPr id="4" name="Picture 3">
            <a:extLst>
              <a:ext uri="{FF2B5EF4-FFF2-40B4-BE49-F238E27FC236}">
                <a16:creationId xmlns:a16="http://schemas.microsoft.com/office/drawing/2014/main" id="{6BA62558-04A5-466D-8BCD-D91AD29F5786}"/>
              </a:ext>
            </a:extLst>
          </p:cNvPr>
          <p:cNvPicPr>
            <a:picLocks noChangeAspect="1"/>
          </p:cNvPicPr>
          <p:nvPr/>
        </p:nvPicPr>
        <p:blipFill>
          <a:blip r:embed="rId3"/>
          <a:stretch>
            <a:fillRect/>
          </a:stretch>
        </p:blipFill>
        <p:spPr>
          <a:xfrm>
            <a:off x="0" y="1657643"/>
            <a:ext cx="12236526" cy="5200357"/>
          </a:xfrm>
          <a:prstGeom prst="rect">
            <a:avLst/>
          </a:prstGeom>
        </p:spPr>
      </p:pic>
      <p:cxnSp>
        <p:nvCxnSpPr>
          <p:cNvPr id="5" name="Straight Connector 4">
            <a:extLst>
              <a:ext uri="{FF2B5EF4-FFF2-40B4-BE49-F238E27FC236}">
                <a16:creationId xmlns:a16="http://schemas.microsoft.com/office/drawing/2014/main" id="{5FD44F45-916B-4194-90B2-87C4656EA2DC}"/>
              </a:ext>
            </a:extLst>
          </p:cNvPr>
          <p:cNvCxnSpPr>
            <a:cxnSpLocks/>
          </p:cNvCxnSpPr>
          <p:nvPr/>
        </p:nvCxnSpPr>
        <p:spPr>
          <a:xfrm>
            <a:off x="2674112" y="2235200"/>
            <a:ext cx="203504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BBE452EC-0DE4-4355-8409-CFD5286BC394}"/>
              </a:ext>
            </a:extLst>
          </p:cNvPr>
          <p:cNvCxnSpPr>
            <a:cxnSpLocks/>
          </p:cNvCxnSpPr>
          <p:nvPr/>
        </p:nvCxnSpPr>
        <p:spPr>
          <a:xfrm>
            <a:off x="976376" y="2488184"/>
            <a:ext cx="220573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72E91F3-70DE-4B0B-B52E-3DED07299780}"/>
              </a:ext>
            </a:extLst>
          </p:cNvPr>
          <p:cNvCxnSpPr>
            <a:cxnSpLocks/>
          </p:cNvCxnSpPr>
          <p:nvPr/>
        </p:nvCxnSpPr>
        <p:spPr>
          <a:xfrm>
            <a:off x="8270240" y="2488184"/>
            <a:ext cx="20167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888421D-A624-4C86-B9A0-81351B5610E1}"/>
              </a:ext>
            </a:extLst>
          </p:cNvPr>
          <p:cNvCxnSpPr>
            <a:cxnSpLocks/>
          </p:cNvCxnSpPr>
          <p:nvPr/>
        </p:nvCxnSpPr>
        <p:spPr>
          <a:xfrm>
            <a:off x="945768" y="2732024"/>
            <a:ext cx="113595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8A98697-808E-4A51-9BE7-2B8444147EC9}"/>
              </a:ext>
            </a:extLst>
          </p:cNvPr>
          <p:cNvCxnSpPr>
            <a:cxnSpLocks/>
          </p:cNvCxnSpPr>
          <p:nvPr/>
        </p:nvCxnSpPr>
        <p:spPr>
          <a:xfrm flipV="1">
            <a:off x="5773928" y="2732024"/>
            <a:ext cx="5052568" cy="25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8D01CB4A-F62B-4A0D-87B5-E996C862BD52}"/>
              </a:ext>
            </a:extLst>
          </p:cNvPr>
          <p:cNvCxnSpPr>
            <a:cxnSpLocks/>
          </p:cNvCxnSpPr>
          <p:nvPr/>
        </p:nvCxnSpPr>
        <p:spPr>
          <a:xfrm>
            <a:off x="7631977" y="1988766"/>
            <a:ext cx="2387513"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FFFB2B79-A52D-B907-EB39-2E046EACCD2E}"/>
              </a:ext>
            </a:extLst>
          </p:cNvPr>
          <p:cNvSpPr/>
          <p:nvPr/>
        </p:nvSpPr>
        <p:spPr>
          <a:xfrm>
            <a:off x="768291" y="5450891"/>
            <a:ext cx="1486638" cy="408372"/>
          </a:xfrm>
          <a:prstGeom prst="rect">
            <a:avLst/>
          </a:prstGeom>
          <a:solidFill>
            <a:srgbClr val="E5F2F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Times New Roman" panose="02020603050405020304" pitchFamily="18" charset="0"/>
                <a:cs typeface="Times New Roman" panose="02020603050405020304" pitchFamily="18" charset="0"/>
              </a:rPr>
              <a:t>7/1/2025</a:t>
            </a:r>
          </a:p>
        </p:txBody>
      </p:sp>
    </p:spTree>
    <p:extLst>
      <p:ext uri="{BB962C8B-B14F-4D97-AF65-F5344CB8AC3E}">
        <p14:creationId xmlns:p14="http://schemas.microsoft.com/office/powerpoint/2010/main" val="189172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4FAFF0B-7B46-954F-BB36-D527A83BE690}"/>
              </a:ext>
            </a:extLst>
          </p:cNvPr>
          <p:cNvSpPr>
            <a:spLocks noGrp="1"/>
          </p:cNvSpPr>
          <p:nvPr>
            <p:ph sz="half" idx="2"/>
          </p:nvPr>
        </p:nvSpPr>
        <p:spPr/>
        <p:txBody>
          <a:bodyPr>
            <a:normAutofit/>
          </a:bodyPr>
          <a:lstStyle/>
          <a:p>
            <a:pPr marL="0" indent="0" algn="ctr">
              <a:spcBef>
                <a:spcPts val="600"/>
              </a:spcBef>
              <a:buNone/>
            </a:pPr>
            <a:r>
              <a:rPr lang="en-US" sz="4200" b="1" dirty="0"/>
              <a:t>Applying</a:t>
            </a:r>
          </a:p>
          <a:p>
            <a:pPr marL="0" indent="0" algn="ctr">
              <a:spcBef>
                <a:spcPts val="600"/>
              </a:spcBef>
              <a:buNone/>
            </a:pPr>
            <a:endParaRPr lang="en-US" sz="3200" dirty="0"/>
          </a:p>
          <a:p>
            <a:pPr>
              <a:spcBef>
                <a:spcPts val="600"/>
              </a:spcBef>
            </a:pPr>
            <a:r>
              <a:rPr lang="en-US" sz="3200" dirty="0"/>
              <a:t>Online using your </a:t>
            </a:r>
            <a:r>
              <a:rPr lang="en-US" sz="3200" dirty="0" err="1"/>
              <a:t>MyNYSTRS</a:t>
            </a:r>
            <a:r>
              <a:rPr lang="en-US" sz="3200" dirty="0"/>
              <a:t> account </a:t>
            </a:r>
          </a:p>
          <a:p>
            <a:pPr marL="0" indent="0">
              <a:buNone/>
            </a:pPr>
            <a:endParaRPr lang="en-US" sz="3200" dirty="0"/>
          </a:p>
          <a:p>
            <a:r>
              <a:rPr lang="en-US" sz="3200" dirty="0"/>
              <a:t>Fill out a paper Application for Disability Retirement* (RET-54.1) and submit by U.S. mail or fax.</a:t>
            </a:r>
          </a:p>
        </p:txBody>
      </p:sp>
      <p:sp>
        <p:nvSpPr>
          <p:cNvPr id="4" name="Slide Number Placeholder 3">
            <a:extLst>
              <a:ext uri="{FF2B5EF4-FFF2-40B4-BE49-F238E27FC236}">
                <a16:creationId xmlns:a16="http://schemas.microsoft.com/office/drawing/2014/main" id="{9F366691-653C-E6A7-D16B-1BCEFC18C37A}"/>
              </a:ext>
            </a:extLst>
          </p:cNvPr>
          <p:cNvSpPr>
            <a:spLocks noGrp="1"/>
          </p:cNvSpPr>
          <p:nvPr>
            <p:ph type="sldNum" sz="quarter" idx="12"/>
          </p:nvPr>
        </p:nvSpPr>
        <p:spPr/>
        <p:txBody>
          <a:bodyPr/>
          <a:lstStyle/>
          <a:p>
            <a:fld id="{E51FB1A3-686B-46A4-A53C-5243AC33830F}" type="slidenum">
              <a:rPr lang="en-US" sz="1400" smtClean="0">
                <a:latin typeface="+mj-lt"/>
              </a:rPr>
              <a:pPr/>
              <a:t>11</a:t>
            </a:fld>
            <a:endParaRPr lang="en-US">
              <a:latin typeface="+mj-lt"/>
            </a:endParaRPr>
          </a:p>
        </p:txBody>
      </p:sp>
      <p:pic>
        <p:nvPicPr>
          <p:cNvPr id="5" name="Content Placeholder 4">
            <a:extLst>
              <a:ext uri="{FF2B5EF4-FFF2-40B4-BE49-F238E27FC236}">
                <a16:creationId xmlns:a16="http://schemas.microsoft.com/office/drawing/2014/main" id="{10CFBE91-1704-40C6-D1F4-E090D1283203}"/>
              </a:ext>
            </a:extLst>
          </p:cNvPr>
          <p:cNvPicPr>
            <a:picLocks noGrp="1" noChangeAspect="1"/>
          </p:cNvPicPr>
          <p:nvPr>
            <p:ph sz="quarter" idx="4"/>
          </p:nvPr>
        </p:nvPicPr>
        <p:blipFill>
          <a:blip r:embed="rId3" cstate="print">
            <a:extLst>
              <a:ext uri="{28A0092B-C50C-407E-A947-70E740481C1C}">
                <a14:useLocalDpi xmlns:a14="http://schemas.microsoft.com/office/drawing/2010/main"/>
              </a:ext>
            </a:extLst>
          </a:blip>
          <a:stretch>
            <a:fillRect/>
          </a:stretch>
        </p:blipFill>
        <p:spPr>
          <a:xfrm>
            <a:off x="6632815" y="239355"/>
            <a:ext cx="4767346" cy="6171142"/>
          </a:xfrm>
          <a:prstGeom prst="rect">
            <a:avLst/>
          </a:prstGeom>
          <a:ln w="12700">
            <a:solidFill>
              <a:schemeClr val="accent3">
                <a:lumMod val="50000"/>
              </a:schemeClr>
            </a:solidFill>
          </a:ln>
        </p:spPr>
      </p:pic>
      <p:sp>
        <p:nvSpPr>
          <p:cNvPr id="6" name="Footer Placeholder 5">
            <a:extLst>
              <a:ext uri="{FF2B5EF4-FFF2-40B4-BE49-F238E27FC236}">
                <a16:creationId xmlns:a16="http://schemas.microsoft.com/office/drawing/2014/main" id="{1FECE78C-F935-BBB9-6C5D-6291AE50DFB8}"/>
              </a:ext>
            </a:extLst>
          </p:cNvPr>
          <p:cNvSpPr>
            <a:spLocks noGrp="1"/>
          </p:cNvSpPr>
          <p:nvPr>
            <p:ph type="ftr" sz="quarter" idx="11"/>
          </p:nvPr>
        </p:nvSpPr>
        <p:spPr/>
        <p:txBody>
          <a:bodyPr/>
          <a:lstStyle/>
          <a:p>
            <a:r>
              <a:rPr lang="en-US"/>
              <a:t>*All forms can be found on our website or our automated hotline at (800) 782-0289</a:t>
            </a:r>
          </a:p>
        </p:txBody>
      </p:sp>
    </p:spTree>
    <p:extLst>
      <p:ext uri="{BB962C8B-B14F-4D97-AF65-F5344CB8AC3E}">
        <p14:creationId xmlns:p14="http://schemas.microsoft.com/office/powerpoint/2010/main" val="2585594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EE0D-74A8-4DFD-E9F4-C7AC42B463D2}"/>
              </a:ext>
            </a:extLst>
          </p:cNvPr>
          <p:cNvSpPr>
            <a:spLocks noGrp="1"/>
          </p:cNvSpPr>
          <p:nvPr>
            <p:ph type="ctrTitle"/>
          </p:nvPr>
        </p:nvSpPr>
        <p:spPr>
          <a:xfrm>
            <a:off x="457200" y="890830"/>
            <a:ext cx="3429000" cy="1295400"/>
          </a:xfrm>
        </p:spPr>
        <p:txBody>
          <a:bodyPr>
            <a:noAutofit/>
          </a:bodyPr>
          <a:lstStyle/>
          <a:p>
            <a:r>
              <a:rPr lang="en-US" sz="3200" dirty="0"/>
              <a:t>What medical documentation will I need to submit? </a:t>
            </a:r>
          </a:p>
        </p:txBody>
      </p:sp>
      <p:sp>
        <p:nvSpPr>
          <p:cNvPr id="3" name="Slide Number Placeholder 2">
            <a:extLst>
              <a:ext uri="{FF2B5EF4-FFF2-40B4-BE49-F238E27FC236}">
                <a16:creationId xmlns:a16="http://schemas.microsoft.com/office/drawing/2014/main" id="{51242973-B521-58EA-34DB-58010667E1AC}"/>
              </a:ext>
            </a:extLst>
          </p:cNvPr>
          <p:cNvSpPr>
            <a:spLocks noGrp="1"/>
          </p:cNvSpPr>
          <p:nvPr>
            <p:ph type="sldNum" sz="quarter" idx="12"/>
          </p:nvPr>
        </p:nvSpPr>
        <p:spPr/>
        <p:txBody>
          <a:bodyPr/>
          <a:lstStyle/>
          <a:p>
            <a:fld id="{E51FB1A3-686B-46A4-A53C-5243AC33830F}" type="slidenum">
              <a:rPr lang="en-US" sz="1400" smtClean="0">
                <a:latin typeface="+mj-lt"/>
              </a:rPr>
              <a:pPr/>
              <a:t>12</a:t>
            </a:fld>
            <a:endParaRPr lang="en-US">
              <a:latin typeface="+mj-lt"/>
            </a:endParaRPr>
          </a:p>
        </p:txBody>
      </p:sp>
      <p:sp>
        <p:nvSpPr>
          <p:cNvPr id="4" name="Subtitle 3">
            <a:extLst>
              <a:ext uri="{FF2B5EF4-FFF2-40B4-BE49-F238E27FC236}">
                <a16:creationId xmlns:a16="http://schemas.microsoft.com/office/drawing/2014/main" id="{F4C8B009-ACB9-E9A9-E31F-1BEADA51DE00}"/>
              </a:ext>
            </a:extLst>
          </p:cNvPr>
          <p:cNvSpPr>
            <a:spLocks noGrp="1"/>
          </p:cNvSpPr>
          <p:nvPr>
            <p:ph type="subTitle" idx="1"/>
          </p:nvPr>
        </p:nvSpPr>
        <p:spPr>
          <a:xfrm>
            <a:off x="457200" y="2560047"/>
            <a:ext cx="3429000" cy="3896529"/>
          </a:xfrm>
        </p:spPr>
        <p:txBody>
          <a:bodyPr/>
          <a:lstStyle/>
          <a:p>
            <a:r>
              <a:rPr lang="en-US" dirty="0"/>
              <a:t>You and your physicians play a vital role during the processing of your application. Our Medical Board requires evidence of the extent of your disability. </a:t>
            </a:r>
          </a:p>
          <a:p>
            <a:endParaRPr lang="en-US" dirty="0"/>
          </a:p>
          <a:p>
            <a:endParaRPr lang="en-US" dirty="0"/>
          </a:p>
          <a:p>
            <a:pPr>
              <a:spcBef>
                <a:spcPts val="0"/>
              </a:spcBef>
            </a:pPr>
            <a:r>
              <a:rPr lang="en-US" dirty="0"/>
              <a:t>Complete the </a:t>
            </a:r>
            <a:r>
              <a:rPr lang="en-US" i="1" dirty="0"/>
              <a:t>MEDICAL INFORMATION SUMMARY </a:t>
            </a:r>
          </a:p>
          <a:p>
            <a:pPr>
              <a:spcBef>
                <a:spcPts val="0"/>
              </a:spcBef>
            </a:pPr>
            <a:r>
              <a:rPr lang="en-US" dirty="0"/>
              <a:t>(RET-54.1B)</a:t>
            </a:r>
          </a:p>
        </p:txBody>
      </p:sp>
      <p:pic>
        <p:nvPicPr>
          <p:cNvPr id="8" name="Content Placeholder 7" descr="A form with a fill in&#10;&#10;Description automatically generated with medium confidence">
            <a:extLst>
              <a:ext uri="{FF2B5EF4-FFF2-40B4-BE49-F238E27FC236}">
                <a16:creationId xmlns:a16="http://schemas.microsoft.com/office/drawing/2014/main" id="{001C05AC-FFE4-8A12-F2BB-64BB64A0FBBC}"/>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948577" y="373853"/>
            <a:ext cx="4714449" cy="6110251"/>
          </a:xfrm>
          <a:ln>
            <a:solidFill>
              <a:schemeClr val="tx1"/>
            </a:solidFill>
          </a:ln>
        </p:spPr>
      </p:pic>
    </p:spTree>
    <p:extLst>
      <p:ext uri="{BB962C8B-B14F-4D97-AF65-F5344CB8AC3E}">
        <p14:creationId xmlns:p14="http://schemas.microsoft.com/office/powerpoint/2010/main" val="2681588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BEE0D-74A8-4DFD-E9F4-C7AC42B463D2}"/>
              </a:ext>
            </a:extLst>
          </p:cNvPr>
          <p:cNvSpPr>
            <a:spLocks noGrp="1"/>
          </p:cNvSpPr>
          <p:nvPr>
            <p:ph type="ctrTitle"/>
          </p:nvPr>
        </p:nvSpPr>
        <p:spPr>
          <a:xfrm>
            <a:off x="457200" y="909694"/>
            <a:ext cx="3429000" cy="1295400"/>
          </a:xfrm>
        </p:spPr>
        <p:txBody>
          <a:bodyPr>
            <a:noAutofit/>
          </a:bodyPr>
          <a:lstStyle/>
          <a:p>
            <a:r>
              <a:rPr lang="en-US" sz="3200" dirty="0"/>
              <a:t>What medical documentation will I need to submit? </a:t>
            </a:r>
          </a:p>
        </p:txBody>
      </p:sp>
      <p:sp>
        <p:nvSpPr>
          <p:cNvPr id="3" name="Slide Number Placeholder 2">
            <a:extLst>
              <a:ext uri="{FF2B5EF4-FFF2-40B4-BE49-F238E27FC236}">
                <a16:creationId xmlns:a16="http://schemas.microsoft.com/office/drawing/2014/main" id="{51242973-B521-58EA-34DB-58010667E1AC}"/>
              </a:ext>
            </a:extLst>
          </p:cNvPr>
          <p:cNvSpPr>
            <a:spLocks noGrp="1"/>
          </p:cNvSpPr>
          <p:nvPr>
            <p:ph type="sldNum" sz="quarter" idx="12"/>
          </p:nvPr>
        </p:nvSpPr>
        <p:spPr/>
        <p:txBody>
          <a:bodyPr/>
          <a:lstStyle/>
          <a:p>
            <a:fld id="{E51FB1A3-686B-46A4-A53C-5243AC33830F}" type="slidenum">
              <a:rPr lang="en-US" sz="1400" smtClean="0">
                <a:latin typeface="+mj-lt"/>
              </a:rPr>
              <a:pPr/>
              <a:t>13</a:t>
            </a:fld>
            <a:endParaRPr lang="en-US">
              <a:latin typeface="+mj-lt"/>
            </a:endParaRPr>
          </a:p>
        </p:txBody>
      </p:sp>
      <p:sp>
        <p:nvSpPr>
          <p:cNvPr id="4" name="Subtitle 3">
            <a:extLst>
              <a:ext uri="{FF2B5EF4-FFF2-40B4-BE49-F238E27FC236}">
                <a16:creationId xmlns:a16="http://schemas.microsoft.com/office/drawing/2014/main" id="{F4C8B009-ACB9-E9A9-E31F-1BEADA51DE00}"/>
              </a:ext>
            </a:extLst>
          </p:cNvPr>
          <p:cNvSpPr>
            <a:spLocks noGrp="1"/>
          </p:cNvSpPr>
          <p:nvPr>
            <p:ph type="subTitle" idx="1"/>
          </p:nvPr>
        </p:nvSpPr>
        <p:spPr>
          <a:xfrm>
            <a:off x="457200" y="2503480"/>
            <a:ext cx="3429000" cy="3896529"/>
          </a:xfrm>
        </p:spPr>
        <p:txBody>
          <a:bodyPr/>
          <a:lstStyle/>
          <a:p>
            <a:r>
              <a:rPr lang="en-US" dirty="0"/>
              <a:t>You must also complete Part 1 of the Medical Report (RET-54.3) and give one to each physician involved in your care as soon as possible. </a:t>
            </a:r>
          </a:p>
        </p:txBody>
      </p:sp>
      <p:pic>
        <p:nvPicPr>
          <p:cNvPr id="9" name="Content Placeholder 8" descr="A close-up of a form&#10;&#10;Description automatically generated">
            <a:extLst>
              <a:ext uri="{FF2B5EF4-FFF2-40B4-BE49-F238E27FC236}">
                <a16:creationId xmlns:a16="http://schemas.microsoft.com/office/drawing/2014/main" id="{DCBCB27D-55F5-9195-BE97-9EB3D41BE516}"/>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795249" y="457200"/>
            <a:ext cx="4525802" cy="5867400"/>
          </a:xfrm>
        </p:spPr>
      </p:pic>
    </p:spTree>
    <p:extLst>
      <p:ext uri="{BB962C8B-B14F-4D97-AF65-F5344CB8AC3E}">
        <p14:creationId xmlns:p14="http://schemas.microsoft.com/office/powerpoint/2010/main" val="939505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942A-E40B-C806-FB8E-F65CBD26E449}"/>
              </a:ext>
            </a:extLst>
          </p:cNvPr>
          <p:cNvSpPr>
            <a:spLocks noGrp="1"/>
          </p:cNvSpPr>
          <p:nvPr>
            <p:ph type="ctrTitle"/>
          </p:nvPr>
        </p:nvSpPr>
        <p:spPr>
          <a:xfrm>
            <a:off x="457200" y="947394"/>
            <a:ext cx="3429000" cy="1295400"/>
          </a:xfrm>
        </p:spPr>
        <p:txBody>
          <a:bodyPr anchor="b">
            <a:noAutofit/>
          </a:bodyPr>
          <a:lstStyle/>
          <a:p>
            <a:r>
              <a:rPr lang="en-US" sz="3200" dirty="0"/>
              <a:t>What Option should I choose for my Disability Retirement?</a:t>
            </a:r>
          </a:p>
        </p:txBody>
      </p:sp>
      <p:sp>
        <p:nvSpPr>
          <p:cNvPr id="3" name="Slide Number Placeholder 2">
            <a:extLst>
              <a:ext uri="{FF2B5EF4-FFF2-40B4-BE49-F238E27FC236}">
                <a16:creationId xmlns:a16="http://schemas.microsoft.com/office/drawing/2014/main" id="{AEB81CFE-5194-ECA6-2E73-912EDBF6E6E0}"/>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14</a:t>
            </a:fld>
            <a:endParaRPr lang="en-US"/>
          </a:p>
        </p:txBody>
      </p:sp>
      <p:sp>
        <p:nvSpPr>
          <p:cNvPr id="4" name="Subtitle 3">
            <a:extLst>
              <a:ext uri="{FF2B5EF4-FFF2-40B4-BE49-F238E27FC236}">
                <a16:creationId xmlns:a16="http://schemas.microsoft.com/office/drawing/2014/main" id="{7DE00ED0-B7E8-89E8-520F-BC2531756681}"/>
              </a:ext>
            </a:extLst>
          </p:cNvPr>
          <p:cNvSpPr>
            <a:spLocks noGrp="1"/>
          </p:cNvSpPr>
          <p:nvPr>
            <p:ph type="subTitle" idx="1"/>
          </p:nvPr>
        </p:nvSpPr>
        <p:spPr>
          <a:xfrm>
            <a:off x="457200" y="2275322"/>
            <a:ext cx="3429000" cy="3896529"/>
          </a:xfrm>
        </p:spPr>
        <p:txBody>
          <a:bodyPr>
            <a:normAutofit lnSpcReduction="10000"/>
          </a:bodyPr>
          <a:lstStyle/>
          <a:p>
            <a:endParaRPr lang="en-US" dirty="0"/>
          </a:p>
          <a:p>
            <a:r>
              <a:rPr lang="en-US" dirty="0"/>
              <a:t>There is no one-size-fits-all benefit choice.</a:t>
            </a:r>
          </a:p>
          <a:p>
            <a:endParaRPr lang="en-US" dirty="0"/>
          </a:p>
          <a:p>
            <a:r>
              <a:rPr lang="en-US" dirty="0"/>
              <a:t>Review the features each choice provides, consult with your family or financial advisor or review your options with a NYSTRS representative. </a:t>
            </a:r>
          </a:p>
          <a:p>
            <a:endParaRPr lang="en-US" dirty="0"/>
          </a:p>
          <a:p>
            <a:r>
              <a:rPr lang="en-US" dirty="0"/>
              <a:t>See our publication “Maximum or an Option: Choosing a Benefit Payment Right for You”</a:t>
            </a:r>
          </a:p>
        </p:txBody>
      </p:sp>
      <p:pic>
        <p:nvPicPr>
          <p:cNvPr id="12" name="Content Placeholder 11" descr="A close-up of a brochure&#10;&#10;Description automatically generated">
            <a:extLst>
              <a:ext uri="{FF2B5EF4-FFF2-40B4-BE49-F238E27FC236}">
                <a16:creationId xmlns:a16="http://schemas.microsoft.com/office/drawing/2014/main" id="{E69BF14B-5628-B144-DFE5-8884DB04F18C}"/>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982083" y="419312"/>
            <a:ext cx="4647437" cy="6019375"/>
          </a:xfrm>
          <a:ln>
            <a:solidFill>
              <a:schemeClr val="tx1"/>
            </a:solidFill>
          </a:ln>
        </p:spPr>
      </p:pic>
    </p:spTree>
    <p:extLst>
      <p:ext uri="{BB962C8B-B14F-4D97-AF65-F5344CB8AC3E}">
        <p14:creationId xmlns:p14="http://schemas.microsoft.com/office/powerpoint/2010/main" val="529918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FEDD-1539-DE9B-975D-27CEC9C7BEB5}"/>
              </a:ext>
            </a:extLst>
          </p:cNvPr>
          <p:cNvSpPr>
            <a:spLocks noGrp="1"/>
          </p:cNvSpPr>
          <p:nvPr>
            <p:ph type="ctrTitle"/>
          </p:nvPr>
        </p:nvSpPr>
        <p:spPr>
          <a:xfrm>
            <a:off x="457200" y="457199"/>
            <a:ext cx="3429000" cy="2315029"/>
          </a:xfrm>
        </p:spPr>
        <p:txBody>
          <a:bodyPr anchor="b">
            <a:normAutofit/>
          </a:bodyPr>
          <a:lstStyle/>
          <a:p>
            <a:pPr algn="ctr"/>
            <a:r>
              <a:rPr lang="en-US" sz="4200" dirty="0"/>
              <a:t>Largest Non-Declining Lump Sum Option</a:t>
            </a:r>
          </a:p>
        </p:txBody>
      </p:sp>
      <p:sp>
        <p:nvSpPr>
          <p:cNvPr id="3" name="Slide Number Placeholder 2">
            <a:extLst>
              <a:ext uri="{FF2B5EF4-FFF2-40B4-BE49-F238E27FC236}">
                <a16:creationId xmlns:a16="http://schemas.microsoft.com/office/drawing/2014/main" id="{069D3F75-075B-009C-0BA3-3C926D8BD7B9}"/>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15</a:t>
            </a:fld>
            <a:endParaRPr lang="en-US"/>
          </a:p>
        </p:txBody>
      </p:sp>
      <p:sp>
        <p:nvSpPr>
          <p:cNvPr id="4" name="Subtitle 3">
            <a:extLst>
              <a:ext uri="{FF2B5EF4-FFF2-40B4-BE49-F238E27FC236}">
                <a16:creationId xmlns:a16="http://schemas.microsoft.com/office/drawing/2014/main" id="{2441D558-1A11-83DB-C647-57AD38488532}"/>
              </a:ext>
            </a:extLst>
          </p:cNvPr>
          <p:cNvSpPr>
            <a:spLocks noGrp="1"/>
          </p:cNvSpPr>
          <p:nvPr>
            <p:ph type="subTitle" idx="1"/>
          </p:nvPr>
        </p:nvSpPr>
        <p:spPr>
          <a:xfrm>
            <a:off x="457200" y="3018971"/>
            <a:ext cx="3429000" cy="3305628"/>
          </a:xfrm>
        </p:spPr>
        <p:txBody>
          <a:bodyPr>
            <a:normAutofit/>
          </a:bodyPr>
          <a:lstStyle/>
          <a:p>
            <a:endParaRPr lang="en-US" dirty="0"/>
          </a:p>
          <a:p>
            <a:pPr algn="ctr">
              <a:spcBef>
                <a:spcPts val="600"/>
              </a:spcBef>
            </a:pPr>
            <a:r>
              <a:rPr lang="en-US" sz="2600" dirty="0"/>
              <a:t>Features </a:t>
            </a:r>
          </a:p>
          <a:p>
            <a:pPr algn="ctr">
              <a:spcBef>
                <a:spcPts val="600"/>
              </a:spcBef>
            </a:pPr>
            <a:r>
              <a:rPr lang="en-US" sz="2600" dirty="0"/>
              <a:t>&amp;</a:t>
            </a:r>
          </a:p>
          <a:p>
            <a:pPr algn="ctr">
              <a:spcBef>
                <a:spcPts val="600"/>
              </a:spcBef>
            </a:pPr>
            <a:r>
              <a:rPr lang="en-US" sz="2600" dirty="0"/>
              <a:t>Things to Consider</a:t>
            </a:r>
          </a:p>
        </p:txBody>
      </p:sp>
      <p:graphicFrame>
        <p:nvGraphicFramePr>
          <p:cNvPr id="14" name="Content Placeholder 4">
            <a:extLst>
              <a:ext uri="{FF2B5EF4-FFF2-40B4-BE49-F238E27FC236}">
                <a16:creationId xmlns:a16="http://schemas.microsoft.com/office/drawing/2014/main" id="{8F323612-F331-7369-CD7B-EDFAD7EE50CD}"/>
              </a:ext>
            </a:extLst>
          </p:cNvPr>
          <p:cNvGraphicFramePr>
            <a:graphicFrameLocks noGrp="1"/>
          </p:cNvGraphicFramePr>
          <p:nvPr>
            <p:ph sz="half" idx="2"/>
            <p:extLst>
              <p:ext uri="{D42A27DB-BD31-4B8C-83A1-F6EECF244321}">
                <p14:modId xmlns:p14="http://schemas.microsoft.com/office/powerpoint/2010/main" val="4098445241"/>
              </p:ext>
            </p:extLst>
          </p:nvPr>
        </p:nvGraphicFramePr>
        <p:xfrm>
          <a:off x="4381500" y="0"/>
          <a:ext cx="7353300" cy="64841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80627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5CAC-0702-411D-A570-641C89246032}"/>
              </a:ext>
            </a:extLst>
          </p:cNvPr>
          <p:cNvSpPr>
            <a:spLocks noGrp="1"/>
          </p:cNvSpPr>
          <p:nvPr>
            <p:ph type="title"/>
          </p:nvPr>
        </p:nvSpPr>
        <p:spPr>
          <a:xfrm>
            <a:off x="479700" y="701165"/>
            <a:ext cx="11014229" cy="470632"/>
          </a:xfrm>
        </p:spPr>
        <p:txBody>
          <a:bodyPr>
            <a:noAutofit/>
          </a:bodyPr>
          <a:lstStyle/>
          <a:p>
            <a:pPr algn="ctr"/>
            <a:r>
              <a:rPr lang="en-US" b="1" dirty="0">
                <a:solidFill>
                  <a:schemeClr val="tx1"/>
                </a:solidFill>
                <a:latin typeface="+mn-lt"/>
                <a:ea typeface="Tahoma" panose="020B0604030504040204" pitchFamily="34" charset="0"/>
                <a:cs typeface="Tahoma" panose="020B0604030504040204" pitchFamily="34" charset="0"/>
              </a:rPr>
              <a:t>Service vs. Disability</a:t>
            </a:r>
          </a:p>
        </p:txBody>
      </p:sp>
      <p:pic>
        <p:nvPicPr>
          <p:cNvPr id="11" name="Picture 10">
            <a:extLst>
              <a:ext uri="{FF2B5EF4-FFF2-40B4-BE49-F238E27FC236}">
                <a16:creationId xmlns:a16="http://schemas.microsoft.com/office/drawing/2014/main" id="{B001E2C1-CE22-4B4C-AA71-43FE4781FD27}"/>
              </a:ext>
            </a:extLst>
          </p:cNvPr>
          <p:cNvPicPr>
            <a:picLocks noChangeAspect="1"/>
          </p:cNvPicPr>
          <p:nvPr/>
        </p:nvPicPr>
        <p:blipFill>
          <a:blip r:embed="rId3"/>
          <a:stretch>
            <a:fillRect/>
          </a:stretch>
        </p:blipFill>
        <p:spPr>
          <a:xfrm>
            <a:off x="-5" y="1781770"/>
            <a:ext cx="12192000" cy="1925972"/>
          </a:xfrm>
          <a:prstGeom prst="rect">
            <a:avLst/>
          </a:prstGeom>
        </p:spPr>
      </p:pic>
      <p:pic>
        <p:nvPicPr>
          <p:cNvPr id="13" name="Picture 12">
            <a:extLst>
              <a:ext uri="{FF2B5EF4-FFF2-40B4-BE49-F238E27FC236}">
                <a16:creationId xmlns:a16="http://schemas.microsoft.com/office/drawing/2014/main" id="{28E40C2B-B58A-4B64-ACB5-26C5E4E855AC}"/>
              </a:ext>
            </a:extLst>
          </p:cNvPr>
          <p:cNvPicPr>
            <a:picLocks noChangeAspect="1"/>
          </p:cNvPicPr>
          <p:nvPr/>
        </p:nvPicPr>
        <p:blipFill>
          <a:blip r:embed="rId4"/>
          <a:stretch>
            <a:fillRect/>
          </a:stretch>
        </p:blipFill>
        <p:spPr>
          <a:xfrm>
            <a:off x="1" y="4285372"/>
            <a:ext cx="12191999" cy="1429738"/>
          </a:xfrm>
          <a:prstGeom prst="rect">
            <a:avLst/>
          </a:prstGeom>
        </p:spPr>
      </p:pic>
      <p:sp>
        <p:nvSpPr>
          <p:cNvPr id="3" name="Rectangle 2">
            <a:extLst>
              <a:ext uri="{FF2B5EF4-FFF2-40B4-BE49-F238E27FC236}">
                <a16:creationId xmlns:a16="http://schemas.microsoft.com/office/drawing/2014/main" id="{2C5F9C56-EDE1-05C6-FF68-5D06E521A309}"/>
              </a:ext>
            </a:extLst>
          </p:cNvPr>
          <p:cNvSpPr/>
          <p:nvPr/>
        </p:nvSpPr>
        <p:spPr>
          <a:xfrm>
            <a:off x="5986814" y="2744756"/>
            <a:ext cx="2270082" cy="366934"/>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397F3F8-D826-2707-0996-C5102E5410C7}"/>
              </a:ext>
            </a:extLst>
          </p:cNvPr>
          <p:cNvSpPr/>
          <p:nvPr/>
        </p:nvSpPr>
        <p:spPr>
          <a:xfrm>
            <a:off x="2101755" y="5117910"/>
            <a:ext cx="1624084" cy="3411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5381F2-2521-7D5E-B73D-47BF94D8BCB9}"/>
              </a:ext>
            </a:extLst>
          </p:cNvPr>
          <p:cNvSpPr/>
          <p:nvPr/>
        </p:nvSpPr>
        <p:spPr>
          <a:xfrm>
            <a:off x="9239534" y="3111690"/>
            <a:ext cx="1583141" cy="36693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701FC46-638E-5F2F-7068-F364F2ED3292}"/>
              </a:ext>
            </a:extLst>
          </p:cNvPr>
          <p:cNvSpPr/>
          <p:nvPr/>
        </p:nvSpPr>
        <p:spPr>
          <a:xfrm>
            <a:off x="9512490" y="5117910"/>
            <a:ext cx="1310185" cy="34119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667905-155E-E3C0-936A-D6FE44E483D1}"/>
              </a:ext>
            </a:extLst>
          </p:cNvPr>
          <p:cNvSpPr/>
          <p:nvPr/>
        </p:nvSpPr>
        <p:spPr>
          <a:xfrm>
            <a:off x="337351" y="5117909"/>
            <a:ext cx="1686758" cy="404001"/>
          </a:xfrm>
          <a:prstGeom prst="rect">
            <a:avLst/>
          </a:prstGeom>
          <a:solidFill>
            <a:srgbClr val="E5F2F5"/>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10000"/>
                  </a:schemeClr>
                </a:solidFill>
                <a:latin typeface="Times New Roman" panose="02020603050405020304" pitchFamily="18" charset="0"/>
                <a:cs typeface="Times New Roman" panose="02020603050405020304" pitchFamily="18" charset="0"/>
              </a:rPr>
              <a:t>7/1/2025</a:t>
            </a:r>
          </a:p>
        </p:txBody>
      </p:sp>
      <p:sp>
        <p:nvSpPr>
          <p:cNvPr id="8" name="Rectangle 7">
            <a:extLst>
              <a:ext uri="{FF2B5EF4-FFF2-40B4-BE49-F238E27FC236}">
                <a16:creationId xmlns:a16="http://schemas.microsoft.com/office/drawing/2014/main" id="{4D423481-CC97-E4E2-0066-296337326D23}"/>
              </a:ext>
            </a:extLst>
          </p:cNvPr>
          <p:cNvSpPr/>
          <p:nvPr/>
        </p:nvSpPr>
        <p:spPr>
          <a:xfrm>
            <a:off x="2101755" y="5109109"/>
            <a:ext cx="1686758" cy="404001"/>
          </a:xfrm>
          <a:prstGeom prst="rect">
            <a:avLst/>
          </a:prstGeom>
          <a:solidFill>
            <a:srgbClr val="E5F2F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$67,070</a:t>
            </a:r>
          </a:p>
        </p:txBody>
      </p:sp>
      <p:sp>
        <p:nvSpPr>
          <p:cNvPr id="9" name="Rectangle 8">
            <a:extLst>
              <a:ext uri="{FF2B5EF4-FFF2-40B4-BE49-F238E27FC236}">
                <a16:creationId xmlns:a16="http://schemas.microsoft.com/office/drawing/2014/main" id="{B8580628-3898-E9FD-BB79-AC96F3CE25FF}"/>
              </a:ext>
            </a:extLst>
          </p:cNvPr>
          <p:cNvSpPr/>
          <p:nvPr/>
        </p:nvSpPr>
        <p:spPr>
          <a:xfrm>
            <a:off x="5908248" y="2744756"/>
            <a:ext cx="2397634" cy="366934"/>
          </a:xfrm>
          <a:prstGeom prst="rect">
            <a:avLst/>
          </a:prstGeom>
          <a:solidFill>
            <a:srgbClr val="E5F2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$65,600</a:t>
            </a:r>
          </a:p>
        </p:txBody>
      </p:sp>
      <p:sp>
        <p:nvSpPr>
          <p:cNvPr id="10" name="Rectangle 9">
            <a:extLst>
              <a:ext uri="{FF2B5EF4-FFF2-40B4-BE49-F238E27FC236}">
                <a16:creationId xmlns:a16="http://schemas.microsoft.com/office/drawing/2014/main" id="{FE1E07E5-A520-3098-1CA9-DA3F19D8C43F}"/>
              </a:ext>
            </a:extLst>
          </p:cNvPr>
          <p:cNvSpPr/>
          <p:nvPr/>
        </p:nvSpPr>
        <p:spPr>
          <a:xfrm>
            <a:off x="9239533" y="3111690"/>
            <a:ext cx="1583141" cy="366934"/>
          </a:xfrm>
          <a:prstGeom prst="rect">
            <a:avLst/>
          </a:prstGeom>
          <a:solidFill>
            <a:srgbClr val="E5F2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$799,850</a:t>
            </a:r>
          </a:p>
        </p:txBody>
      </p:sp>
      <p:sp>
        <p:nvSpPr>
          <p:cNvPr id="12" name="Rectangle 11">
            <a:extLst>
              <a:ext uri="{FF2B5EF4-FFF2-40B4-BE49-F238E27FC236}">
                <a16:creationId xmlns:a16="http://schemas.microsoft.com/office/drawing/2014/main" id="{50EB4C06-B33D-F18F-8481-6E8D9B9FA650}"/>
              </a:ext>
            </a:extLst>
          </p:cNvPr>
          <p:cNvSpPr/>
          <p:nvPr/>
        </p:nvSpPr>
        <p:spPr>
          <a:xfrm>
            <a:off x="9512489" y="5117909"/>
            <a:ext cx="1310184" cy="341194"/>
          </a:xfrm>
          <a:prstGeom prst="rect">
            <a:avLst/>
          </a:prstGeom>
          <a:solidFill>
            <a:srgbClr val="E5F2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imes New Roman" panose="02020603050405020304" pitchFamily="18" charset="0"/>
                <a:cs typeface="Times New Roman" panose="02020603050405020304" pitchFamily="18" charset="0"/>
              </a:rPr>
              <a:t>$513,400</a:t>
            </a:r>
          </a:p>
        </p:txBody>
      </p:sp>
    </p:spTree>
    <p:extLst>
      <p:ext uri="{BB962C8B-B14F-4D97-AF65-F5344CB8AC3E}">
        <p14:creationId xmlns:p14="http://schemas.microsoft.com/office/powerpoint/2010/main" val="3446837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69288B3-89E4-4C2F-AA1F-799FECC946CD}"/>
              </a:ext>
            </a:extLst>
          </p:cNvPr>
          <p:cNvSpPr txBox="1">
            <a:spLocks/>
          </p:cNvSpPr>
          <p:nvPr/>
        </p:nvSpPr>
        <p:spPr>
          <a:xfrm>
            <a:off x="179828" y="256973"/>
            <a:ext cx="11832336" cy="1039427"/>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4800" b="1" kern="1200" cap="none" baseline="0">
                <a:solidFill>
                  <a:srgbClr val="007FA3"/>
                </a:solidFill>
                <a:latin typeface="Arial" panose="020B0604020202020204" pitchFamily="34" charset="0"/>
                <a:ea typeface="+mj-ea"/>
                <a:cs typeface="Arial" panose="020B0604020202020204" pitchFamily="34" charset="0"/>
              </a:defRPr>
            </a:lvl1pPr>
          </a:lstStyle>
          <a:p>
            <a:r>
              <a:rPr lang="en-US" sz="4200" dirty="0">
                <a:solidFill>
                  <a:schemeClr val="tx1"/>
                </a:solidFill>
                <a:latin typeface="+mn-lt"/>
                <a:ea typeface="Tahoma" panose="020B0604030504040204" pitchFamily="34" charset="0"/>
                <a:cs typeface="Tahoma" panose="020B0604030504040204" pitchFamily="34" charset="0"/>
              </a:rPr>
              <a:t>What if a member is close to 55?</a:t>
            </a:r>
          </a:p>
        </p:txBody>
      </p:sp>
      <p:pic>
        <p:nvPicPr>
          <p:cNvPr id="8" name="Picture 7">
            <a:extLst>
              <a:ext uri="{FF2B5EF4-FFF2-40B4-BE49-F238E27FC236}">
                <a16:creationId xmlns:a16="http://schemas.microsoft.com/office/drawing/2014/main" id="{25E78FCB-709A-41BC-4C92-6A2835A42D3A}"/>
              </a:ext>
            </a:extLst>
          </p:cNvPr>
          <p:cNvPicPr>
            <a:picLocks noChangeAspect="1"/>
          </p:cNvPicPr>
          <p:nvPr/>
        </p:nvPicPr>
        <p:blipFill>
          <a:blip r:embed="rId3"/>
          <a:stretch>
            <a:fillRect/>
          </a:stretch>
        </p:blipFill>
        <p:spPr>
          <a:xfrm>
            <a:off x="2655053" y="1296400"/>
            <a:ext cx="7116744" cy="5242375"/>
          </a:xfrm>
          <a:prstGeom prst="rect">
            <a:avLst/>
          </a:prstGeom>
          <a:ln>
            <a:solidFill>
              <a:schemeClr val="tx1"/>
            </a:solidFill>
          </a:ln>
        </p:spPr>
      </p:pic>
      <p:sp>
        <p:nvSpPr>
          <p:cNvPr id="2" name="TextBox 1">
            <a:extLst>
              <a:ext uri="{FF2B5EF4-FFF2-40B4-BE49-F238E27FC236}">
                <a16:creationId xmlns:a16="http://schemas.microsoft.com/office/drawing/2014/main" id="{66186694-4EA9-AA2D-1B5B-38349D952F83}"/>
              </a:ext>
            </a:extLst>
          </p:cNvPr>
          <p:cNvSpPr txBox="1"/>
          <p:nvPr/>
        </p:nvSpPr>
        <p:spPr>
          <a:xfrm>
            <a:off x="4208016" y="2459116"/>
            <a:ext cx="1571347" cy="246221"/>
          </a:xfrm>
          <a:prstGeom prst="rect">
            <a:avLst/>
          </a:prstGeom>
          <a:noFill/>
        </p:spPr>
        <p:txBody>
          <a:bodyPr wrap="square" rtlCol="0">
            <a:spAutoFit/>
          </a:bodyPr>
          <a:lstStyle/>
          <a:p>
            <a:r>
              <a:rPr lang="en-US" sz="1000" dirty="0"/>
              <a:t>12/13/1965</a:t>
            </a:r>
          </a:p>
        </p:txBody>
      </p:sp>
      <p:sp>
        <p:nvSpPr>
          <p:cNvPr id="4" name="Rectangle 3">
            <a:extLst>
              <a:ext uri="{FF2B5EF4-FFF2-40B4-BE49-F238E27FC236}">
                <a16:creationId xmlns:a16="http://schemas.microsoft.com/office/drawing/2014/main" id="{5ECA9BEB-A603-A44E-AFDE-136543565039}"/>
              </a:ext>
            </a:extLst>
          </p:cNvPr>
          <p:cNvSpPr/>
          <p:nvPr/>
        </p:nvSpPr>
        <p:spPr>
          <a:xfrm>
            <a:off x="4208016" y="2459116"/>
            <a:ext cx="1500326" cy="2462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2">
                    <a:lumMod val="50000"/>
                  </a:schemeClr>
                </a:solidFill>
              </a:rPr>
              <a:t>12/11/1965</a:t>
            </a:r>
          </a:p>
        </p:txBody>
      </p:sp>
      <p:sp>
        <p:nvSpPr>
          <p:cNvPr id="5" name="Rectangle 4">
            <a:extLst>
              <a:ext uri="{FF2B5EF4-FFF2-40B4-BE49-F238E27FC236}">
                <a16:creationId xmlns:a16="http://schemas.microsoft.com/office/drawing/2014/main" id="{ACC71DBA-0CFF-2AD2-BECA-222EB913F6DA}"/>
              </a:ext>
            </a:extLst>
          </p:cNvPr>
          <p:cNvSpPr/>
          <p:nvPr/>
        </p:nvSpPr>
        <p:spPr>
          <a:xfrm>
            <a:off x="7075504" y="2965142"/>
            <a:ext cx="1269506" cy="319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lumMod val="50000"/>
                  </a:schemeClr>
                </a:solidFill>
              </a:rPr>
              <a:t>7/1/2025</a:t>
            </a:r>
          </a:p>
        </p:txBody>
      </p:sp>
      <p:sp>
        <p:nvSpPr>
          <p:cNvPr id="6" name="Rectangle 5">
            <a:extLst>
              <a:ext uri="{FF2B5EF4-FFF2-40B4-BE49-F238E27FC236}">
                <a16:creationId xmlns:a16="http://schemas.microsoft.com/office/drawing/2014/main" id="{A5F56C70-160B-8C0F-E91C-E198BEC31D87}"/>
              </a:ext>
            </a:extLst>
          </p:cNvPr>
          <p:cNvSpPr/>
          <p:nvPr/>
        </p:nvSpPr>
        <p:spPr>
          <a:xfrm>
            <a:off x="8195687" y="2965142"/>
            <a:ext cx="1269506" cy="319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lumMod val="50000"/>
                  </a:schemeClr>
                </a:solidFill>
              </a:rPr>
              <a:t>7/1/2025</a:t>
            </a:r>
          </a:p>
        </p:txBody>
      </p:sp>
      <p:sp>
        <p:nvSpPr>
          <p:cNvPr id="7" name="Rectangle 6">
            <a:extLst>
              <a:ext uri="{FF2B5EF4-FFF2-40B4-BE49-F238E27FC236}">
                <a16:creationId xmlns:a16="http://schemas.microsoft.com/office/drawing/2014/main" id="{3AEB6F35-1ABC-BF23-D3E6-D0EB475DD17C}"/>
              </a:ext>
            </a:extLst>
          </p:cNvPr>
          <p:cNvSpPr/>
          <p:nvPr/>
        </p:nvSpPr>
        <p:spPr>
          <a:xfrm>
            <a:off x="3160450" y="3124940"/>
            <a:ext cx="1500326" cy="2462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06D42AD-4791-F267-3C90-A260C7154C6F}"/>
              </a:ext>
            </a:extLst>
          </p:cNvPr>
          <p:cNvSpPr/>
          <p:nvPr/>
        </p:nvSpPr>
        <p:spPr>
          <a:xfrm>
            <a:off x="7066626" y="5459767"/>
            <a:ext cx="1269506" cy="67888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$61,833</a:t>
            </a:r>
          </a:p>
        </p:txBody>
      </p:sp>
      <p:sp>
        <p:nvSpPr>
          <p:cNvPr id="10" name="Rectangle 9">
            <a:extLst>
              <a:ext uri="{FF2B5EF4-FFF2-40B4-BE49-F238E27FC236}">
                <a16:creationId xmlns:a16="http://schemas.microsoft.com/office/drawing/2014/main" id="{F7370D5F-2E2D-488A-B70A-AF9248CBC8F6}"/>
              </a:ext>
            </a:extLst>
          </p:cNvPr>
          <p:cNvSpPr/>
          <p:nvPr/>
        </p:nvSpPr>
        <p:spPr>
          <a:xfrm>
            <a:off x="8501168" y="5639410"/>
            <a:ext cx="861134" cy="3195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accent5"/>
                </a:solidFill>
              </a:rPr>
              <a:t>$52,037</a:t>
            </a:r>
          </a:p>
        </p:txBody>
      </p:sp>
      <p:sp>
        <p:nvSpPr>
          <p:cNvPr id="11" name="Oval 10">
            <a:extLst>
              <a:ext uri="{FF2B5EF4-FFF2-40B4-BE49-F238E27FC236}">
                <a16:creationId xmlns:a16="http://schemas.microsoft.com/office/drawing/2014/main" id="{17AB0752-FC19-AA59-E589-FA18A5FE60E5}"/>
              </a:ext>
            </a:extLst>
          </p:cNvPr>
          <p:cNvSpPr/>
          <p:nvPr/>
        </p:nvSpPr>
        <p:spPr>
          <a:xfrm>
            <a:off x="7066626" y="5459767"/>
            <a:ext cx="1260628" cy="6788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F54018F-E9AC-21E9-C731-5B7D4BD0D45D}"/>
              </a:ext>
            </a:extLst>
          </p:cNvPr>
          <p:cNvSpPr/>
          <p:nvPr/>
        </p:nvSpPr>
        <p:spPr>
          <a:xfrm>
            <a:off x="8345010" y="5459767"/>
            <a:ext cx="1260628" cy="6788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9326C03-2571-335B-C8DF-7098BB78DC70}"/>
              </a:ext>
            </a:extLst>
          </p:cNvPr>
          <p:cNvSpPr/>
          <p:nvPr/>
        </p:nvSpPr>
        <p:spPr>
          <a:xfrm>
            <a:off x="7060078" y="2705337"/>
            <a:ext cx="1260628" cy="6788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75F5F8-7B68-C53B-BD7D-9AD1025F2C63}"/>
              </a:ext>
            </a:extLst>
          </p:cNvPr>
          <p:cNvSpPr/>
          <p:nvPr/>
        </p:nvSpPr>
        <p:spPr>
          <a:xfrm>
            <a:off x="8301421" y="2699201"/>
            <a:ext cx="1260628" cy="6788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951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335D14-A54C-D05B-50F1-4AB6E3565F7F}"/>
              </a:ext>
            </a:extLst>
          </p:cNvPr>
          <p:cNvSpPr>
            <a:spLocks noGrp="1"/>
          </p:cNvSpPr>
          <p:nvPr>
            <p:ph type="ctrTitle"/>
          </p:nvPr>
        </p:nvSpPr>
        <p:spPr>
          <a:xfrm>
            <a:off x="457200" y="2769228"/>
            <a:ext cx="3429000" cy="1319543"/>
          </a:xfrm>
        </p:spPr>
        <p:txBody>
          <a:bodyPr anchor="b">
            <a:normAutofit/>
          </a:bodyPr>
          <a:lstStyle/>
          <a:p>
            <a:r>
              <a:rPr lang="en-US" sz="3200" dirty="0"/>
              <a:t>After I submit the application, what happens next?</a:t>
            </a:r>
          </a:p>
        </p:txBody>
      </p:sp>
      <p:sp>
        <p:nvSpPr>
          <p:cNvPr id="2" name="Slide Number Placeholder 1">
            <a:extLst>
              <a:ext uri="{FF2B5EF4-FFF2-40B4-BE49-F238E27FC236}">
                <a16:creationId xmlns:a16="http://schemas.microsoft.com/office/drawing/2014/main" id="{3005C063-3CBD-0287-7DED-662ACB318318}"/>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18</a:t>
            </a:fld>
            <a:endParaRPr lang="en-US"/>
          </a:p>
        </p:txBody>
      </p:sp>
      <p:sp>
        <p:nvSpPr>
          <p:cNvPr id="4" name="Subtitle 3">
            <a:extLst>
              <a:ext uri="{FF2B5EF4-FFF2-40B4-BE49-F238E27FC236}">
                <a16:creationId xmlns:a16="http://schemas.microsoft.com/office/drawing/2014/main" id="{FBC8A689-A38C-6EB3-B635-EAAE5946FAE2}"/>
              </a:ext>
            </a:extLst>
          </p:cNvPr>
          <p:cNvSpPr>
            <a:spLocks noGrp="1"/>
          </p:cNvSpPr>
          <p:nvPr>
            <p:ph type="subTitle" idx="1"/>
          </p:nvPr>
        </p:nvSpPr>
        <p:spPr>
          <a:xfrm>
            <a:off x="457200" y="2428070"/>
            <a:ext cx="3429000" cy="3896529"/>
          </a:xfrm>
        </p:spPr>
        <p:txBody>
          <a:bodyPr>
            <a:normAutofit/>
          </a:bodyPr>
          <a:lstStyle/>
          <a:p>
            <a:endParaRPr lang="en-US" dirty="0"/>
          </a:p>
          <a:p>
            <a:pPr marL="457200" indent="-457200">
              <a:buFont typeface="Arial" panose="020B0604020202020204" pitchFamily="34" charset="0"/>
              <a:buChar char="•"/>
            </a:pPr>
            <a:endParaRPr lang="en-US" dirty="0"/>
          </a:p>
        </p:txBody>
      </p:sp>
      <p:graphicFrame>
        <p:nvGraphicFramePr>
          <p:cNvPr id="4108" name="Content Placeholder 5">
            <a:extLst>
              <a:ext uri="{FF2B5EF4-FFF2-40B4-BE49-F238E27FC236}">
                <a16:creationId xmlns:a16="http://schemas.microsoft.com/office/drawing/2014/main" id="{DBDD7C76-B2F5-37C2-DDB0-A32C4A509CCA}"/>
              </a:ext>
            </a:extLst>
          </p:cNvPr>
          <p:cNvGraphicFramePr>
            <a:graphicFrameLocks noGrp="1"/>
          </p:cNvGraphicFramePr>
          <p:nvPr>
            <p:ph sz="half" idx="2"/>
            <p:extLst>
              <p:ext uri="{D42A27DB-BD31-4B8C-83A1-F6EECF244321}">
                <p14:modId xmlns:p14="http://schemas.microsoft.com/office/powerpoint/2010/main" val="1751981395"/>
              </p:ext>
            </p:extLst>
          </p:nvPr>
        </p:nvGraphicFramePr>
        <p:xfrm>
          <a:off x="4381500" y="457200"/>
          <a:ext cx="73533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0100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936BD-C88A-559B-43B8-359680A2720F}"/>
              </a:ext>
            </a:extLst>
          </p:cNvPr>
          <p:cNvSpPr>
            <a:spLocks noGrp="1"/>
          </p:cNvSpPr>
          <p:nvPr>
            <p:ph type="ctrTitle"/>
          </p:nvPr>
        </p:nvSpPr>
        <p:spPr>
          <a:xfrm>
            <a:off x="457200" y="457199"/>
            <a:ext cx="3429000" cy="3447143"/>
          </a:xfrm>
        </p:spPr>
        <p:txBody>
          <a:bodyPr anchor="b">
            <a:noAutofit/>
          </a:bodyPr>
          <a:lstStyle/>
          <a:p>
            <a:r>
              <a:rPr lang="en-US" sz="3200" dirty="0"/>
              <a:t>What if I want to change my option after approval?</a:t>
            </a:r>
          </a:p>
        </p:txBody>
      </p:sp>
      <p:sp>
        <p:nvSpPr>
          <p:cNvPr id="14" name="Slide Number Placeholder 2">
            <a:extLst>
              <a:ext uri="{FF2B5EF4-FFF2-40B4-BE49-F238E27FC236}">
                <a16:creationId xmlns:a16="http://schemas.microsoft.com/office/drawing/2014/main" id="{46DB023A-7842-14EE-B50C-152BCCC58CE2}"/>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19</a:t>
            </a:fld>
            <a:endParaRPr lang="en-US">
              <a:latin typeface="+mj-lt"/>
            </a:endParaRPr>
          </a:p>
        </p:txBody>
      </p:sp>
      <p:sp>
        <p:nvSpPr>
          <p:cNvPr id="9" name="Content Placeholder 8">
            <a:extLst>
              <a:ext uri="{FF2B5EF4-FFF2-40B4-BE49-F238E27FC236}">
                <a16:creationId xmlns:a16="http://schemas.microsoft.com/office/drawing/2014/main" id="{87A83F55-D4D6-47CD-BBBB-92ECC80ED372}"/>
              </a:ext>
            </a:extLst>
          </p:cNvPr>
          <p:cNvSpPr>
            <a:spLocks noGrp="1"/>
          </p:cNvSpPr>
          <p:nvPr>
            <p:ph sz="half" idx="2"/>
          </p:nvPr>
        </p:nvSpPr>
        <p:spPr>
          <a:xfrm>
            <a:off x="4381500" y="457200"/>
            <a:ext cx="7353300" cy="5867400"/>
          </a:xfrm>
        </p:spPr>
        <p:txBody>
          <a:bodyPr>
            <a:normAutofit/>
          </a:bodyPr>
          <a:lstStyle/>
          <a:p>
            <a:pPr marL="152396" indent="0" algn="ctr">
              <a:buNone/>
            </a:pPr>
            <a:r>
              <a:rPr lang="en-US" dirty="0"/>
              <a:t>NYSTRS must receive your</a:t>
            </a:r>
          </a:p>
          <a:p>
            <a:pPr marL="152396" indent="0" algn="ctr">
              <a:buNone/>
            </a:pPr>
            <a:r>
              <a:rPr lang="en-US" dirty="0"/>
              <a:t> </a:t>
            </a:r>
            <a:r>
              <a:rPr lang="en-US" i="1" dirty="0"/>
              <a:t>Election of Retirement Benefit (RET-54.6</a:t>
            </a:r>
            <a:r>
              <a:rPr lang="en-US" dirty="0"/>
              <a:t>) </a:t>
            </a:r>
          </a:p>
          <a:p>
            <a:pPr marL="152396" indent="0" algn="ctr">
              <a:buNone/>
            </a:pPr>
            <a:r>
              <a:rPr lang="en-US" u="sng" dirty="0"/>
              <a:t>within 30 days</a:t>
            </a:r>
            <a:r>
              <a:rPr lang="en-US" dirty="0"/>
              <a:t>:</a:t>
            </a:r>
          </a:p>
          <a:p>
            <a:pPr marL="0" indent="0" algn="ctr">
              <a:buNone/>
            </a:pPr>
            <a:r>
              <a:rPr lang="en-US" dirty="0"/>
              <a:t>After the date the retirement becomes effective, </a:t>
            </a:r>
          </a:p>
          <a:p>
            <a:pPr marL="152396" indent="0" algn="ctr">
              <a:buNone/>
            </a:pPr>
            <a:r>
              <a:rPr lang="en-US" dirty="0"/>
              <a:t>or </a:t>
            </a:r>
          </a:p>
          <a:p>
            <a:pPr marL="0" indent="0" algn="ctr">
              <a:buNone/>
            </a:pPr>
            <a:r>
              <a:rPr lang="en-US" dirty="0"/>
              <a:t>After Medical Board approval, </a:t>
            </a:r>
          </a:p>
          <a:p>
            <a:pPr marL="152396" indent="0" algn="ctr">
              <a:buNone/>
            </a:pPr>
            <a:r>
              <a:rPr lang="en-US" dirty="0"/>
              <a:t>whichever is later.</a:t>
            </a:r>
          </a:p>
          <a:p>
            <a:pPr marL="152396" indent="0" algn="ctr">
              <a:buNone/>
            </a:pPr>
            <a:endParaRPr lang="en-US" dirty="0"/>
          </a:p>
          <a:p>
            <a:pPr marL="152396" indent="0" algn="ctr">
              <a:buNone/>
            </a:pPr>
            <a:r>
              <a:rPr lang="en-US" dirty="0"/>
              <a:t>After that 30-day period, the election is </a:t>
            </a:r>
            <a:r>
              <a:rPr lang="en-US" u="sng" dirty="0"/>
              <a:t>irrevocable</a:t>
            </a:r>
            <a:r>
              <a:rPr lang="en-US" dirty="0"/>
              <a:t>. </a:t>
            </a:r>
          </a:p>
          <a:p>
            <a:pPr marL="152396" indent="0" algn="ctr">
              <a:buNone/>
            </a:pPr>
            <a:endParaRPr lang="en-US" dirty="0"/>
          </a:p>
          <a:p>
            <a:pPr marL="152396" indent="0" algn="ctr">
              <a:buNone/>
            </a:pPr>
            <a:r>
              <a:rPr lang="en-US" dirty="0"/>
              <a:t>Can be filed online or by paper form.</a:t>
            </a:r>
          </a:p>
        </p:txBody>
      </p:sp>
    </p:spTree>
    <p:extLst>
      <p:ext uri="{BB962C8B-B14F-4D97-AF65-F5344CB8AC3E}">
        <p14:creationId xmlns:p14="http://schemas.microsoft.com/office/powerpoint/2010/main" val="375978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BA47-63CE-D822-8819-1E73E81F45A8}"/>
              </a:ext>
            </a:extLst>
          </p:cNvPr>
          <p:cNvSpPr>
            <a:spLocks noGrp="1"/>
          </p:cNvSpPr>
          <p:nvPr>
            <p:ph type="ctrTitle"/>
          </p:nvPr>
        </p:nvSpPr>
        <p:spPr>
          <a:xfrm>
            <a:off x="457200" y="457200"/>
            <a:ext cx="3429000" cy="1295400"/>
          </a:xfrm>
        </p:spPr>
        <p:txBody>
          <a:bodyPr anchor="b">
            <a:normAutofit/>
          </a:bodyPr>
          <a:lstStyle/>
          <a:p>
            <a:r>
              <a:rPr lang="en-US" sz="3200" dirty="0"/>
              <a:t>Background</a:t>
            </a:r>
          </a:p>
        </p:txBody>
      </p:sp>
      <p:sp>
        <p:nvSpPr>
          <p:cNvPr id="3" name="Slide Number Placeholder 2">
            <a:extLst>
              <a:ext uri="{FF2B5EF4-FFF2-40B4-BE49-F238E27FC236}">
                <a16:creationId xmlns:a16="http://schemas.microsoft.com/office/drawing/2014/main" id="{0CCC51D4-D426-0372-2E6E-52158CAE2951}"/>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2</a:t>
            </a:fld>
            <a:endParaRPr lang="en-US"/>
          </a:p>
        </p:txBody>
      </p:sp>
      <p:sp>
        <p:nvSpPr>
          <p:cNvPr id="4" name="Subtitle 3">
            <a:extLst>
              <a:ext uri="{FF2B5EF4-FFF2-40B4-BE49-F238E27FC236}">
                <a16:creationId xmlns:a16="http://schemas.microsoft.com/office/drawing/2014/main" id="{438EB55A-5EA1-90EC-9BDA-C3FC27907A76}"/>
              </a:ext>
            </a:extLst>
          </p:cNvPr>
          <p:cNvSpPr>
            <a:spLocks noGrp="1"/>
          </p:cNvSpPr>
          <p:nvPr>
            <p:ph type="subTitle" idx="1"/>
          </p:nvPr>
        </p:nvSpPr>
        <p:spPr>
          <a:xfrm>
            <a:off x="457200" y="2428070"/>
            <a:ext cx="3429000" cy="3896529"/>
          </a:xfrm>
        </p:spPr>
        <p:txBody>
          <a:bodyPr>
            <a:normAutofit/>
          </a:bodyPr>
          <a:lstStyle/>
          <a:p>
            <a:r>
              <a:rPr lang="en-US" dirty="0"/>
              <a:t>Nicole Macygin</a:t>
            </a:r>
          </a:p>
          <a:p>
            <a:r>
              <a:rPr lang="en-US" dirty="0"/>
              <a:t>Member Relations Representative</a:t>
            </a:r>
          </a:p>
          <a:p>
            <a:endParaRPr lang="en-US" dirty="0"/>
          </a:p>
          <a:p>
            <a:r>
              <a:rPr lang="en-US" dirty="0"/>
              <a:t>I have worked in the Information and Communication Center since 2017. </a:t>
            </a:r>
          </a:p>
          <a:p>
            <a:endParaRPr lang="en-US" dirty="0"/>
          </a:p>
          <a:p>
            <a:r>
              <a:rPr lang="en-US" dirty="0"/>
              <a:t>When not doing one on one consultations I field questions regarding death and disability daily. </a:t>
            </a:r>
          </a:p>
          <a:p>
            <a:endParaRPr lang="en-US" dirty="0"/>
          </a:p>
        </p:txBody>
      </p:sp>
      <p:pic>
        <p:nvPicPr>
          <p:cNvPr id="11" name="Content Placeholder 10" descr="A person in a blue shirt&#10;&#10;Description automatically generated">
            <a:extLst>
              <a:ext uri="{FF2B5EF4-FFF2-40B4-BE49-F238E27FC236}">
                <a16:creationId xmlns:a16="http://schemas.microsoft.com/office/drawing/2014/main" id="{289769CD-D644-DA62-81A2-65A68A83D3BE}"/>
              </a:ext>
            </a:extLst>
          </p:cNvPr>
          <p:cNvPicPr>
            <a:picLocks noGrp="1" noChangeAspect="1"/>
          </p:cNvPicPr>
          <p:nvPr>
            <p:ph sz="half" idx="2"/>
          </p:nvPr>
        </p:nvPicPr>
        <p:blipFill>
          <a:blip r:embed="rId3" cstate="hqprint">
            <a:extLst>
              <a:ext uri="{28A0092B-C50C-407E-A947-70E740481C1C}">
                <a14:useLocalDpi xmlns:a14="http://schemas.microsoft.com/office/drawing/2010/main"/>
              </a:ext>
            </a:extLst>
          </a:blip>
          <a:srcRect/>
          <a:stretch/>
        </p:blipFill>
        <p:spPr>
          <a:xfrm>
            <a:off x="4209070" y="143301"/>
            <a:ext cx="7982930" cy="6571397"/>
          </a:xfrm>
          <a:noFill/>
        </p:spPr>
      </p:pic>
    </p:spTree>
    <p:extLst>
      <p:ext uri="{BB962C8B-B14F-4D97-AF65-F5344CB8AC3E}">
        <p14:creationId xmlns:p14="http://schemas.microsoft.com/office/powerpoint/2010/main" val="1269447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76CAC-C9F7-74CE-8A5B-FDBF3814D2E0}"/>
              </a:ext>
            </a:extLst>
          </p:cNvPr>
          <p:cNvSpPr>
            <a:spLocks noGrp="1"/>
          </p:cNvSpPr>
          <p:nvPr>
            <p:ph type="ctrTitle"/>
          </p:nvPr>
        </p:nvSpPr>
        <p:spPr>
          <a:xfrm>
            <a:off x="457200" y="2132822"/>
            <a:ext cx="3429000" cy="1295400"/>
          </a:xfrm>
        </p:spPr>
        <p:txBody>
          <a:bodyPr anchor="b">
            <a:noAutofit/>
          </a:bodyPr>
          <a:lstStyle/>
          <a:p>
            <a:r>
              <a:rPr lang="en-US" sz="3200" dirty="0"/>
              <a:t>What if I pass away during the process?</a:t>
            </a:r>
          </a:p>
        </p:txBody>
      </p:sp>
      <p:sp>
        <p:nvSpPr>
          <p:cNvPr id="10" name="Slide Number Placeholder 2">
            <a:extLst>
              <a:ext uri="{FF2B5EF4-FFF2-40B4-BE49-F238E27FC236}">
                <a16:creationId xmlns:a16="http://schemas.microsoft.com/office/drawing/2014/main" id="{9F7CD95A-BA4A-68A1-25F7-C91292567B54}"/>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20</a:t>
            </a:fld>
            <a:endParaRPr lang="en-US">
              <a:latin typeface="+mj-lt"/>
            </a:endParaRPr>
          </a:p>
        </p:txBody>
      </p:sp>
      <p:graphicFrame>
        <p:nvGraphicFramePr>
          <p:cNvPr id="5" name="Diagram 4">
            <a:extLst>
              <a:ext uri="{FF2B5EF4-FFF2-40B4-BE49-F238E27FC236}">
                <a16:creationId xmlns:a16="http://schemas.microsoft.com/office/drawing/2014/main" id="{BE19852B-0650-B91F-C5CA-A66251327129}"/>
              </a:ext>
            </a:extLst>
          </p:cNvPr>
          <p:cNvGraphicFramePr/>
          <p:nvPr>
            <p:extLst>
              <p:ext uri="{D42A27DB-BD31-4B8C-83A1-F6EECF244321}">
                <p14:modId xmlns:p14="http://schemas.microsoft.com/office/powerpoint/2010/main" val="2106219904"/>
              </p:ext>
            </p:extLst>
          </p:nvPr>
        </p:nvGraphicFramePr>
        <p:xfrm>
          <a:off x="4381500" y="1091682"/>
          <a:ext cx="7353300" cy="5232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2576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196E45-0F57-FB88-919E-BC8F6716D09D}"/>
              </a:ext>
            </a:extLst>
          </p:cNvPr>
          <p:cNvSpPr>
            <a:spLocks noGrp="1"/>
          </p:cNvSpPr>
          <p:nvPr>
            <p:ph type="sldNum" sz="quarter" idx="12"/>
          </p:nvPr>
        </p:nvSpPr>
        <p:spPr/>
        <p:txBody>
          <a:bodyPr/>
          <a:lstStyle/>
          <a:p>
            <a:fld id="{E51FB1A3-686B-46A4-A53C-5243AC33830F}" type="slidenum">
              <a:rPr lang="en-US" sz="1400" smtClean="0">
                <a:latin typeface="+mj-lt"/>
              </a:rPr>
              <a:pPr/>
              <a:t>21</a:t>
            </a:fld>
            <a:endParaRPr lang="en-US">
              <a:latin typeface="+mj-lt"/>
            </a:endParaRPr>
          </a:p>
        </p:txBody>
      </p:sp>
      <p:sp>
        <p:nvSpPr>
          <p:cNvPr id="3" name="Title 2">
            <a:extLst>
              <a:ext uri="{FF2B5EF4-FFF2-40B4-BE49-F238E27FC236}">
                <a16:creationId xmlns:a16="http://schemas.microsoft.com/office/drawing/2014/main" id="{553939D2-CD12-6599-B690-6F456A37D6E7}"/>
              </a:ext>
            </a:extLst>
          </p:cNvPr>
          <p:cNvSpPr>
            <a:spLocks noGrp="1"/>
          </p:cNvSpPr>
          <p:nvPr>
            <p:ph type="ctrTitle"/>
          </p:nvPr>
        </p:nvSpPr>
        <p:spPr>
          <a:xfrm>
            <a:off x="72428" y="457200"/>
            <a:ext cx="12119572" cy="838200"/>
          </a:xfrm>
        </p:spPr>
        <p:txBody>
          <a:bodyPr>
            <a:normAutofit/>
          </a:bodyPr>
          <a:lstStyle/>
          <a:p>
            <a:pPr algn="ctr"/>
            <a:r>
              <a:rPr lang="en-US" sz="3800" dirty="0"/>
              <a:t>Can I still work while collecting a disability pension?</a:t>
            </a:r>
          </a:p>
        </p:txBody>
      </p:sp>
      <p:sp>
        <p:nvSpPr>
          <p:cNvPr id="4" name="Subtitle 3">
            <a:extLst>
              <a:ext uri="{FF2B5EF4-FFF2-40B4-BE49-F238E27FC236}">
                <a16:creationId xmlns:a16="http://schemas.microsoft.com/office/drawing/2014/main" id="{8DBF8B14-F25B-4A99-EFA0-AF8BC1C53288}"/>
              </a:ext>
            </a:extLst>
          </p:cNvPr>
          <p:cNvSpPr>
            <a:spLocks noGrp="1"/>
          </p:cNvSpPr>
          <p:nvPr>
            <p:ph type="subTitle" idx="4294967295"/>
          </p:nvPr>
        </p:nvSpPr>
        <p:spPr>
          <a:xfrm>
            <a:off x="772998" y="1828800"/>
            <a:ext cx="10416618" cy="4213781"/>
          </a:xfrm>
        </p:spPr>
        <p:txBody>
          <a:bodyPr>
            <a:normAutofit/>
          </a:bodyPr>
          <a:lstStyle/>
          <a:p>
            <a:pPr algn="ctr"/>
            <a:endParaRPr lang="en-US" sz="3600" dirty="0">
              <a:solidFill>
                <a:schemeClr val="bg1"/>
              </a:solidFill>
            </a:endParaRPr>
          </a:p>
          <a:p>
            <a:pPr marL="0" indent="0" algn="ctr">
              <a:buNone/>
            </a:pPr>
            <a:r>
              <a:rPr lang="en-US" sz="3200" dirty="0">
                <a:solidFill>
                  <a:schemeClr val="bg1"/>
                </a:solidFill>
              </a:rPr>
              <a:t>If you are in Tiers 3-6, you </a:t>
            </a:r>
            <a:r>
              <a:rPr lang="en-US" sz="3200" b="1" dirty="0">
                <a:solidFill>
                  <a:schemeClr val="bg1"/>
                </a:solidFill>
              </a:rPr>
              <a:t>cannot</a:t>
            </a:r>
            <a:r>
              <a:rPr lang="en-US" sz="3200" dirty="0">
                <a:solidFill>
                  <a:schemeClr val="bg1"/>
                </a:solidFill>
              </a:rPr>
              <a:t> work while collecting a disability pension due to having to be completely incapacitated from all gainful employment either physically or mentally to qualify. </a:t>
            </a:r>
          </a:p>
        </p:txBody>
      </p:sp>
    </p:spTree>
    <p:extLst>
      <p:ext uri="{BB962C8B-B14F-4D97-AF65-F5344CB8AC3E}">
        <p14:creationId xmlns:p14="http://schemas.microsoft.com/office/powerpoint/2010/main" val="3466078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49C73A-EAE3-D69B-00B6-B837B1217EB3}"/>
              </a:ext>
            </a:extLst>
          </p:cNvPr>
          <p:cNvSpPr>
            <a:spLocks noGrp="1"/>
          </p:cNvSpPr>
          <p:nvPr>
            <p:ph type="ctrTitle"/>
          </p:nvPr>
        </p:nvSpPr>
        <p:spPr>
          <a:xfrm>
            <a:off x="457200" y="608032"/>
            <a:ext cx="3530338" cy="1295400"/>
          </a:xfrm>
        </p:spPr>
        <p:txBody>
          <a:bodyPr anchor="b">
            <a:noAutofit/>
          </a:bodyPr>
          <a:lstStyle/>
          <a:p>
            <a:r>
              <a:rPr lang="en-US" sz="3200" dirty="0"/>
              <a:t>What if I have an outstanding loan?</a:t>
            </a:r>
          </a:p>
        </p:txBody>
      </p:sp>
      <p:sp>
        <p:nvSpPr>
          <p:cNvPr id="2" name="Slide Number Placeholder 1">
            <a:extLst>
              <a:ext uri="{FF2B5EF4-FFF2-40B4-BE49-F238E27FC236}">
                <a16:creationId xmlns:a16="http://schemas.microsoft.com/office/drawing/2014/main" id="{120720F1-93C4-069E-03C5-C44CBCDB7ABD}"/>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22</a:t>
            </a:fld>
            <a:endParaRPr lang="en-US"/>
          </a:p>
        </p:txBody>
      </p:sp>
      <p:sp>
        <p:nvSpPr>
          <p:cNvPr id="4" name="Subtitle 3">
            <a:extLst>
              <a:ext uri="{FF2B5EF4-FFF2-40B4-BE49-F238E27FC236}">
                <a16:creationId xmlns:a16="http://schemas.microsoft.com/office/drawing/2014/main" id="{11CDED69-CC57-8661-C9F3-2FB397010F31}"/>
              </a:ext>
            </a:extLst>
          </p:cNvPr>
          <p:cNvSpPr>
            <a:spLocks noGrp="1"/>
          </p:cNvSpPr>
          <p:nvPr>
            <p:ph type="subTitle" idx="1"/>
          </p:nvPr>
        </p:nvSpPr>
        <p:spPr>
          <a:xfrm>
            <a:off x="457200" y="2428070"/>
            <a:ext cx="3429000" cy="3896529"/>
          </a:xfrm>
        </p:spPr>
        <p:txBody>
          <a:bodyPr>
            <a:normAutofit/>
          </a:bodyPr>
          <a:lstStyle/>
          <a:p>
            <a:r>
              <a:rPr lang="en-US" dirty="0"/>
              <a:t>If you wish to repay all or a portion of any outstanding loan prior to retirement, NYSTRS must receive the payment within 30 days following approval of your effective date of retirement.</a:t>
            </a:r>
          </a:p>
          <a:p>
            <a:endParaRPr lang="en-US" dirty="0"/>
          </a:p>
          <a:p>
            <a:r>
              <a:rPr lang="en-US" dirty="0"/>
              <a:t>If you are a Tier 3-6 member and do not repay your loan, your lifetime benefit will be reduced, and the outstanding loan will likely be a taxable distribution.</a:t>
            </a:r>
          </a:p>
        </p:txBody>
      </p:sp>
      <p:pic>
        <p:nvPicPr>
          <p:cNvPr id="6" name="Picture 5" descr="Text, letter&#10;&#10;Description automatically generated">
            <a:extLst>
              <a:ext uri="{FF2B5EF4-FFF2-40B4-BE49-F238E27FC236}">
                <a16:creationId xmlns:a16="http://schemas.microsoft.com/office/drawing/2014/main" id="{317CD015-5C86-E253-6910-BDD8D5A638F2}"/>
              </a:ext>
            </a:extLst>
          </p:cNvPr>
          <p:cNvPicPr>
            <a:picLocks noChangeAspect="1"/>
          </p:cNvPicPr>
          <p:nvPr/>
        </p:nvPicPr>
        <p:blipFill>
          <a:blip r:embed="rId3" cstate="hqprint">
            <a:extLst>
              <a:ext uri="{28A0092B-C50C-407E-A947-70E740481C1C}">
                <a14:useLocalDpi xmlns:a14="http://schemas.microsoft.com/office/drawing/2010/main"/>
              </a:ext>
            </a:extLst>
          </a:blip>
          <a:srcRect b="-1"/>
          <a:stretch/>
        </p:blipFill>
        <p:spPr>
          <a:xfrm>
            <a:off x="4381500" y="457200"/>
            <a:ext cx="7353300" cy="5867400"/>
          </a:xfrm>
          <a:prstGeom prst="rect">
            <a:avLst/>
          </a:prstGeom>
          <a:noFill/>
        </p:spPr>
      </p:pic>
    </p:spTree>
    <p:extLst>
      <p:ext uri="{BB962C8B-B14F-4D97-AF65-F5344CB8AC3E}">
        <p14:creationId xmlns:p14="http://schemas.microsoft.com/office/powerpoint/2010/main" val="105024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BFD0FD-C41A-2302-5419-FA86DADBFD0B}"/>
              </a:ext>
            </a:extLst>
          </p:cNvPr>
          <p:cNvSpPr>
            <a:spLocks noGrp="1"/>
          </p:cNvSpPr>
          <p:nvPr>
            <p:ph type="ctrTitle"/>
          </p:nvPr>
        </p:nvSpPr>
        <p:spPr>
          <a:xfrm>
            <a:off x="457200" y="457200"/>
            <a:ext cx="3429000" cy="1295400"/>
          </a:xfrm>
        </p:spPr>
        <p:txBody>
          <a:bodyPr anchor="b">
            <a:noAutofit/>
          </a:bodyPr>
          <a:lstStyle/>
          <a:p>
            <a:r>
              <a:rPr lang="en-US" sz="3200" dirty="0"/>
              <a:t>Is a disability pension taxable?</a:t>
            </a:r>
          </a:p>
        </p:txBody>
      </p:sp>
      <p:sp>
        <p:nvSpPr>
          <p:cNvPr id="2" name="Slide Number Placeholder 1">
            <a:extLst>
              <a:ext uri="{FF2B5EF4-FFF2-40B4-BE49-F238E27FC236}">
                <a16:creationId xmlns:a16="http://schemas.microsoft.com/office/drawing/2014/main" id="{A6AEABD1-2873-AEC2-02C9-AF327F41EC86}"/>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23</a:t>
            </a:fld>
            <a:endParaRPr lang="en-US"/>
          </a:p>
        </p:txBody>
      </p:sp>
      <p:sp>
        <p:nvSpPr>
          <p:cNvPr id="4" name="Subtitle 3">
            <a:extLst>
              <a:ext uri="{FF2B5EF4-FFF2-40B4-BE49-F238E27FC236}">
                <a16:creationId xmlns:a16="http://schemas.microsoft.com/office/drawing/2014/main" id="{B226AE77-F255-27B6-A9CF-A2417865AB8E}"/>
              </a:ext>
            </a:extLst>
          </p:cNvPr>
          <p:cNvSpPr>
            <a:spLocks noGrp="1"/>
          </p:cNvSpPr>
          <p:nvPr>
            <p:ph type="subTitle" idx="1"/>
          </p:nvPr>
        </p:nvSpPr>
        <p:spPr>
          <a:xfrm>
            <a:off x="457200" y="2428070"/>
            <a:ext cx="3429000" cy="3896529"/>
          </a:xfrm>
        </p:spPr>
        <p:txBody>
          <a:bodyPr>
            <a:normAutofit/>
          </a:bodyPr>
          <a:lstStyle/>
          <a:p>
            <a:r>
              <a:rPr lang="en-US" sz="2600" dirty="0"/>
              <a:t>Just like a service retirement, a disability retirement is subject to federal tax but is exempt from NYS tax. </a:t>
            </a:r>
          </a:p>
        </p:txBody>
      </p:sp>
      <p:pic>
        <p:nvPicPr>
          <p:cNvPr id="10" name="Picture 9" descr="Person doing taxes with calculator">
            <a:extLst>
              <a:ext uri="{FF2B5EF4-FFF2-40B4-BE49-F238E27FC236}">
                <a16:creationId xmlns:a16="http://schemas.microsoft.com/office/drawing/2014/main" id="{F34C3230-62C7-E630-97CB-B21EE8D9489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70918" y="1007706"/>
            <a:ext cx="7263882" cy="4842588"/>
          </a:xfrm>
          <a:prstGeom prst="rect">
            <a:avLst/>
          </a:prstGeom>
        </p:spPr>
      </p:pic>
    </p:spTree>
    <p:extLst>
      <p:ext uri="{BB962C8B-B14F-4D97-AF65-F5344CB8AC3E}">
        <p14:creationId xmlns:p14="http://schemas.microsoft.com/office/powerpoint/2010/main" val="4018123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87405-7469-14CC-2655-EADDFAFC2BB2}"/>
              </a:ext>
            </a:extLst>
          </p:cNvPr>
          <p:cNvSpPr>
            <a:spLocks noGrp="1"/>
          </p:cNvSpPr>
          <p:nvPr>
            <p:ph type="ctrTitle"/>
          </p:nvPr>
        </p:nvSpPr>
        <p:spPr>
          <a:xfrm>
            <a:off x="457200" y="787140"/>
            <a:ext cx="3429000" cy="1661886"/>
          </a:xfrm>
        </p:spPr>
        <p:txBody>
          <a:bodyPr anchor="b">
            <a:noAutofit/>
          </a:bodyPr>
          <a:lstStyle/>
          <a:p>
            <a:r>
              <a:rPr lang="en-US" sz="3200" dirty="0"/>
              <a:t>If I become incapacitated can someone file for disability on my behalf?</a:t>
            </a:r>
          </a:p>
        </p:txBody>
      </p:sp>
      <p:sp>
        <p:nvSpPr>
          <p:cNvPr id="9223" name="Slide Number Placeholder 2">
            <a:extLst>
              <a:ext uri="{FF2B5EF4-FFF2-40B4-BE49-F238E27FC236}">
                <a16:creationId xmlns:a16="http://schemas.microsoft.com/office/drawing/2014/main" id="{1B679AE5-ED6F-6500-6553-63D9A6162462}"/>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24</a:t>
            </a:fld>
            <a:endParaRPr lang="en-US">
              <a:latin typeface="+mj-lt"/>
            </a:endParaRPr>
          </a:p>
        </p:txBody>
      </p:sp>
      <p:sp>
        <p:nvSpPr>
          <p:cNvPr id="3" name="Subtitle 2">
            <a:extLst>
              <a:ext uri="{FF2B5EF4-FFF2-40B4-BE49-F238E27FC236}">
                <a16:creationId xmlns:a16="http://schemas.microsoft.com/office/drawing/2014/main" id="{889E6544-C7A8-2540-D741-53E1EA522603}"/>
              </a:ext>
            </a:extLst>
          </p:cNvPr>
          <p:cNvSpPr>
            <a:spLocks noGrp="1"/>
          </p:cNvSpPr>
          <p:nvPr>
            <p:ph type="subTitle" idx="1"/>
          </p:nvPr>
        </p:nvSpPr>
        <p:spPr>
          <a:xfrm>
            <a:off x="457200" y="2373610"/>
            <a:ext cx="3429000" cy="4205514"/>
          </a:xfrm>
        </p:spPr>
        <p:txBody>
          <a:bodyPr>
            <a:normAutofit/>
          </a:bodyPr>
          <a:lstStyle/>
          <a:p>
            <a:pPr>
              <a:lnSpc>
                <a:spcPct val="90000"/>
              </a:lnSpc>
            </a:pPr>
            <a:endParaRPr lang="en-US" dirty="0"/>
          </a:p>
          <a:p>
            <a:pPr>
              <a:lnSpc>
                <a:spcPct val="90000"/>
              </a:lnSpc>
              <a:spcBef>
                <a:spcPts val="400"/>
              </a:spcBef>
            </a:pPr>
            <a:r>
              <a:rPr lang="en-US" dirty="0"/>
              <a:t>If you have a valid Power of Attorney on file with NYSTRS.</a:t>
            </a:r>
          </a:p>
          <a:p>
            <a:pPr>
              <a:lnSpc>
                <a:spcPct val="90000"/>
              </a:lnSpc>
              <a:spcBef>
                <a:spcPts val="400"/>
              </a:spcBef>
            </a:pPr>
            <a:endParaRPr lang="en-US" dirty="0"/>
          </a:p>
          <a:p>
            <a:pPr>
              <a:spcBef>
                <a:spcPts val="400"/>
              </a:spcBef>
            </a:pPr>
            <a:r>
              <a:rPr lang="en-US" dirty="0"/>
              <a:t>A POA allows you to designate someone else, referred to as your “agent” to act on your behalf with or without your consent.</a:t>
            </a:r>
          </a:p>
          <a:p>
            <a:pPr>
              <a:spcBef>
                <a:spcPts val="400"/>
              </a:spcBef>
            </a:pPr>
            <a:endParaRPr lang="en-US" dirty="0"/>
          </a:p>
          <a:p>
            <a:pPr>
              <a:spcBef>
                <a:spcPts val="400"/>
              </a:spcBef>
            </a:pPr>
            <a:r>
              <a:rPr lang="en-US" dirty="0"/>
              <a:t>However, use of MyNYSTRS is only for members and should not be used to submit a Disability Retirement Application.</a:t>
            </a:r>
          </a:p>
        </p:txBody>
      </p:sp>
      <p:pic>
        <p:nvPicPr>
          <p:cNvPr id="7" name="Picture 6" descr="Text&#10;&#10;Description automatically generated">
            <a:extLst>
              <a:ext uri="{FF2B5EF4-FFF2-40B4-BE49-F238E27FC236}">
                <a16:creationId xmlns:a16="http://schemas.microsoft.com/office/drawing/2014/main" id="{186339DD-68D1-56DC-EFA7-0FE269B48EF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70836" y="1175657"/>
            <a:ext cx="6069931" cy="4040155"/>
          </a:xfrm>
          <a:prstGeom prst="rect">
            <a:avLst/>
          </a:prstGeom>
        </p:spPr>
      </p:pic>
    </p:spTree>
    <p:extLst>
      <p:ext uri="{BB962C8B-B14F-4D97-AF65-F5344CB8AC3E}">
        <p14:creationId xmlns:p14="http://schemas.microsoft.com/office/powerpoint/2010/main" val="3622910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27E019-B8B1-7998-A659-1C3D6393157F}"/>
              </a:ext>
            </a:extLst>
          </p:cNvPr>
          <p:cNvSpPr>
            <a:spLocks noGrp="1"/>
          </p:cNvSpPr>
          <p:nvPr>
            <p:ph type="ctrTitle"/>
          </p:nvPr>
        </p:nvSpPr>
        <p:spPr>
          <a:xfrm>
            <a:off x="457200" y="655162"/>
            <a:ext cx="3429000" cy="3359020"/>
          </a:xfrm>
        </p:spPr>
        <p:txBody>
          <a:bodyPr anchor="b">
            <a:normAutofit/>
          </a:bodyPr>
          <a:lstStyle/>
          <a:p>
            <a:r>
              <a:rPr lang="en-US" sz="4200" dirty="0"/>
              <a:t>What does a Power of Attorney do?</a:t>
            </a:r>
          </a:p>
        </p:txBody>
      </p:sp>
      <p:sp>
        <p:nvSpPr>
          <p:cNvPr id="2" name="Slide Number Placeholder 1">
            <a:extLst>
              <a:ext uri="{FF2B5EF4-FFF2-40B4-BE49-F238E27FC236}">
                <a16:creationId xmlns:a16="http://schemas.microsoft.com/office/drawing/2014/main" id="{0AEBA9EA-405F-82E0-3FAB-09FA1B2EDF72}"/>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25</a:t>
            </a:fld>
            <a:endParaRPr lang="en-US"/>
          </a:p>
        </p:txBody>
      </p:sp>
      <p:graphicFrame>
        <p:nvGraphicFramePr>
          <p:cNvPr id="5" name="Diagram 4">
            <a:extLst>
              <a:ext uri="{FF2B5EF4-FFF2-40B4-BE49-F238E27FC236}">
                <a16:creationId xmlns:a16="http://schemas.microsoft.com/office/drawing/2014/main" id="{1ADC503E-59BF-E4DF-90EA-0CB6A1AB0595}"/>
              </a:ext>
            </a:extLst>
          </p:cNvPr>
          <p:cNvGraphicFramePr/>
          <p:nvPr>
            <p:extLst>
              <p:ext uri="{D42A27DB-BD31-4B8C-83A1-F6EECF244321}">
                <p14:modId xmlns:p14="http://schemas.microsoft.com/office/powerpoint/2010/main" val="2694607029"/>
              </p:ext>
            </p:extLst>
          </p:nvPr>
        </p:nvGraphicFramePr>
        <p:xfrm>
          <a:off x="4381500" y="457200"/>
          <a:ext cx="73533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4807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7FEF-C67F-A510-9C81-8559AB894257}"/>
              </a:ext>
            </a:extLst>
          </p:cNvPr>
          <p:cNvSpPr>
            <a:spLocks noGrp="1"/>
          </p:cNvSpPr>
          <p:nvPr>
            <p:ph type="ctrTitle"/>
          </p:nvPr>
        </p:nvSpPr>
        <p:spPr/>
        <p:txBody>
          <a:bodyPr>
            <a:noAutofit/>
          </a:bodyPr>
          <a:lstStyle/>
          <a:p>
            <a:r>
              <a:rPr lang="en-US" sz="2600" dirty="0"/>
              <a:t>What can you authorize your agent to do on your behalf with a POA?</a:t>
            </a:r>
          </a:p>
        </p:txBody>
      </p:sp>
      <p:sp>
        <p:nvSpPr>
          <p:cNvPr id="3" name="Slide Number Placeholder 2">
            <a:extLst>
              <a:ext uri="{FF2B5EF4-FFF2-40B4-BE49-F238E27FC236}">
                <a16:creationId xmlns:a16="http://schemas.microsoft.com/office/drawing/2014/main" id="{2A659EC9-F6C9-3774-1C64-F4C05CE0F83D}"/>
              </a:ext>
            </a:extLst>
          </p:cNvPr>
          <p:cNvSpPr>
            <a:spLocks noGrp="1"/>
          </p:cNvSpPr>
          <p:nvPr>
            <p:ph type="sldNum" sz="quarter" idx="12"/>
          </p:nvPr>
        </p:nvSpPr>
        <p:spPr/>
        <p:txBody>
          <a:bodyPr/>
          <a:lstStyle/>
          <a:p>
            <a:fld id="{E51FB1A3-686B-46A4-A53C-5243AC33830F}" type="slidenum">
              <a:rPr lang="en-US" sz="1400" smtClean="0">
                <a:latin typeface="+mj-lt"/>
              </a:rPr>
              <a:pPr/>
              <a:t>26</a:t>
            </a:fld>
            <a:endParaRPr lang="en-US">
              <a:latin typeface="+mj-lt"/>
            </a:endParaRPr>
          </a:p>
        </p:txBody>
      </p:sp>
      <p:sp>
        <p:nvSpPr>
          <p:cNvPr id="4" name="Subtitle 3">
            <a:extLst>
              <a:ext uri="{FF2B5EF4-FFF2-40B4-BE49-F238E27FC236}">
                <a16:creationId xmlns:a16="http://schemas.microsoft.com/office/drawing/2014/main" id="{FA18F4BB-A2CF-DC4C-BB1D-07A93665A1A5}"/>
              </a:ext>
            </a:extLst>
          </p:cNvPr>
          <p:cNvSpPr>
            <a:spLocks noGrp="1"/>
          </p:cNvSpPr>
          <p:nvPr>
            <p:ph type="subTitle" idx="1"/>
          </p:nvPr>
        </p:nvSpPr>
        <p:spPr/>
        <p:txBody>
          <a:bodyPr>
            <a:noAutofit/>
          </a:bodyPr>
          <a:lstStyle/>
          <a:p>
            <a:r>
              <a:rPr lang="en-US" sz="2000" dirty="0"/>
              <a:t>You may grant your agent </a:t>
            </a:r>
            <a:r>
              <a:rPr lang="en-US" sz="2000" i="1" dirty="0"/>
              <a:t>Standard Authority and Gifting Authority. </a:t>
            </a:r>
          </a:p>
          <a:p>
            <a:endParaRPr lang="en-US" sz="2000" dirty="0"/>
          </a:p>
          <a:p>
            <a:r>
              <a:rPr lang="en-US" sz="2000" dirty="0"/>
              <a:t>Depending on the level of authority granted, at NYSTRS your agent will be able to conduct the following transactions. </a:t>
            </a:r>
          </a:p>
        </p:txBody>
      </p:sp>
      <p:sp>
        <p:nvSpPr>
          <p:cNvPr id="5" name="Content Placeholder 4">
            <a:extLst>
              <a:ext uri="{FF2B5EF4-FFF2-40B4-BE49-F238E27FC236}">
                <a16:creationId xmlns:a16="http://schemas.microsoft.com/office/drawing/2014/main" id="{EA873C2E-A998-D452-20A8-314AD1F1DA9E}"/>
              </a:ext>
            </a:extLst>
          </p:cNvPr>
          <p:cNvSpPr>
            <a:spLocks noGrp="1"/>
          </p:cNvSpPr>
          <p:nvPr>
            <p:ph sz="half" idx="2"/>
          </p:nvPr>
        </p:nvSpPr>
        <p:spPr/>
        <p:txBody>
          <a:bodyPr/>
          <a:lstStyle/>
          <a:p>
            <a:pPr marL="0" indent="0">
              <a:spcBef>
                <a:spcPts val="1200"/>
              </a:spcBef>
              <a:buNone/>
            </a:pPr>
            <a:r>
              <a:rPr lang="en-US" dirty="0"/>
              <a:t>  </a:t>
            </a:r>
            <a:r>
              <a:rPr lang="en-US" sz="2600" u="sng" dirty="0"/>
              <a:t>Standard Authority</a:t>
            </a:r>
          </a:p>
          <a:p>
            <a:pPr marL="0" indent="0">
              <a:spcBef>
                <a:spcPts val="1200"/>
              </a:spcBef>
              <a:buNone/>
            </a:pPr>
            <a:endParaRPr lang="en-US" sz="2600" u="sng" dirty="0"/>
          </a:p>
          <a:p>
            <a:pPr marL="0" indent="0">
              <a:spcBef>
                <a:spcPts val="1200"/>
              </a:spcBef>
              <a:buNone/>
            </a:pPr>
            <a:r>
              <a:rPr lang="en-US" sz="1800" dirty="0"/>
              <a:t>Allows your agent to access to:</a:t>
            </a:r>
          </a:p>
          <a:p>
            <a:pPr>
              <a:spcBef>
                <a:spcPts val="1200"/>
              </a:spcBef>
            </a:pPr>
            <a:r>
              <a:rPr lang="en-US" sz="1800" dirty="0"/>
              <a:t>account-specific information;</a:t>
            </a:r>
          </a:p>
          <a:p>
            <a:pPr>
              <a:spcBef>
                <a:spcPts val="1200"/>
              </a:spcBef>
            </a:pPr>
            <a:r>
              <a:rPr lang="en-US" sz="1800" dirty="0"/>
              <a:t>update address/phone; </a:t>
            </a:r>
          </a:p>
          <a:p>
            <a:pPr>
              <a:spcBef>
                <a:spcPts val="1200"/>
              </a:spcBef>
            </a:pPr>
            <a:r>
              <a:rPr lang="en-US" sz="1800" dirty="0"/>
              <a:t>take a loan;</a:t>
            </a:r>
          </a:p>
          <a:p>
            <a:pPr>
              <a:spcBef>
                <a:spcPts val="1200"/>
              </a:spcBef>
            </a:pPr>
            <a:r>
              <a:rPr lang="en-US" sz="1800" dirty="0"/>
              <a:t>change direct deposit to an account solely owned by you;</a:t>
            </a:r>
          </a:p>
          <a:p>
            <a:pPr>
              <a:spcBef>
                <a:spcPts val="1200"/>
              </a:spcBef>
            </a:pPr>
            <a:r>
              <a:rPr lang="en-US" sz="1800" dirty="0"/>
              <a:t>apply for retirement benefit; and </a:t>
            </a:r>
          </a:p>
          <a:p>
            <a:pPr>
              <a:spcBef>
                <a:spcPts val="1200"/>
              </a:spcBef>
            </a:pPr>
            <a:r>
              <a:rPr lang="en-US" sz="1800" dirty="0"/>
              <a:t>change a tax withholding.</a:t>
            </a:r>
          </a:p>
        </p:txBody>
      </p:sp>
      <p:sp>
        <p:nvSpPr>
          <p:cNvPr id="6" name="Content Placeholder 5">
            <a:extLst>
              <a:ext uri="{FF2B5EF4-FFF2-40B4-BE49-F238E27FC236}">
                <a16:creationId xmlns:a16="http://schemas.microsoft.com/office/drawing/2014/main" id="{DAF02918-890C-C29E-36DD-6C2A8F3629AF}"/>
              </a:ext>
            </a:extLst>
          </p:cNvPr>
          <p:cNvSpPr>
            <a:spLocks noGrp="1"/>
          </p:cNvSpPr>
          <p:nvPr>
            <p:ph sz="half" idx="13"/>
          </p:nvPr>
        </p:nvSpPr>
        <p:spPr>
          <a:xfrm>
            <a:off x="7945515" y="457200"/>
            <a:ext cx="3789285" cy="5867399"/>
          </a:xfrm>
        </p:spPr>
        <p:txBody>
          <a:bodyPr>
            <a:normAutofit/>
          </a:bodyPr>
          <a:lstStyle/>
          <a:p>
            <a:pPr marL="0" indent="0">
              <a:spcBef>
                <a:spcPts val="1200"/>
              </a:spcBef>
              <a:buNone/>
            </a:pPr>
            <a:r>
              <a:rPr lang="en-US" sz="2600" dirty="0"/>
              <a:t>  </a:t>
            </a:r>
            <a:r>
              <a:rPr lang="en-US" sz="2600" u="sng" dirty="0"/>
              <a:t>Gifting Authority</a:t>
            </a:r>
          </a:p>
          <a:p>
            <a:pPr marL="0" indent="0">
              <a:spcBef>
                <a:spcPts val="1200"/>
              </a:spcBef>
              <a:buNone/>
            </a:pPr>
            <a:endParaRPr lang="en-US" sz="1800" u="sng" dirty="0"/>
          </a:p>
          <a:p>
            <a:pPr marL="0" indent="0">
              <a:spcBef>
                <a:spcPts val="0"/>
              </a:spcBef>
              <a:buNone/>
            </a:pPr>
            <a:endParaRPr lang="en-US" sz="1800" dirty="0"/>
          </a:p>
          <a:p>
            <a:pPr marL="0" indent="0">
              <a:spcBef>
                <a:spcPts val="0"/>
              </a:spcBef>
              <a:buNone/>
            </a:pPr>
            <a:r>
              <a:rPr lang="en-US" sz="1800" dirty="0"/>
              <a:t>Allows your agent to:</a:t>
            </a:r>
          </a:p>
          <a:p>
            <a:pPr>
              <a:spcBef>
                <a:spcPts val="1200"/>
              </a:spcBef>
            </a:pPr>
            <a:r>
              <a:rPr lang="en-US" sz="1800" dirty="0"/>
              <a:t>change our direct deposit to a joint bank account; </a:t>
            </a:r>
          </a:p>
          <a:p>
            <a:pPr>
              <a:spcBef>
                <a:spcPts val="1200"/>
              </a:spcBef>
            </a:pPr>
            <a:r>
              <a:rPr lang="en-US" sz="1800" dirty="0"/>
              <a:t>elect a pension payment option that provides for a beneficiary;</a:t>
            </a:r>
          </a:p>
          <a:p>
            <a:pPr>
              <a:spcBef>
                <a:spcPts val="1200"/>
              </a:spcBef>
            </a:pPr>
            <a:r>
              <a:rPr lang="en-US" sz="1800" dirty="0"/>
              <a:t>designate or change death benefit beneficiaries; and</a:t>
            </a:r>
          </a:p>
          <a:p>
            <a:pPr>
              <a:spcBef>
                <a:spcPts val="1200"/>
              </a:spcBef>
            </a:pPr>
            <a:r>
              <a:rPr lang="en-US" sz="1800" dirty="0"/>
              <a:t>name the agent themselves as beneficiary if “self gifting” is granted</a:t>
            </a:r>
          </a:p>
        </p:txBody>
      </p:sp>
    </p:spTree>
    <p:extLst>
      <p:ext uri="{BB962C8B-B14F-4D97-AF65-F5344CB8AC3E}">
        <p14:creationId xmlns:p14="http://schemas.microsoft.com/office/powerpoint/2010/main" val="3894521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0E90C-B58A-A0ED-138B-E08732BFA85C}"/>
              </a:ext>
            </a:extLst>
          </p:cNvPr>
          <p:cNvSpPr>
            <a:spLocks noGrp="1"/>
          </p:cNvSpPr>
          <p:nvPr>
            <p:ph type="ctrTitle"/>
          </p:nvPr>
        </p:nvSpPr>
        <p:spPr>
          <a:xfrm>
            <a:off x="457200" y="504335"/>
            <a:ext cx="3530338" cy="1295400"/>
          </a:xfrm>
        </p:spPr>
        <p:txBody>
          <a:bodyPr>
            <a:noAutofit/>
          </a:bodyPr>
          <a:lstStyle/>
          <a:p>
            <a:r>
              <a:rPr lang="en-US" sz="3200" dirty="0"/>
              <a:t>Special Durable Power of Attorney</a:t>
            </a:r>
          </a:p>
        </p:txBody>
      </p:sp>
      <p:sp>
        <p:nvSpPr>
          <p:cNvPr id="3" name="Slide Number Placeholder 2">
            <a:extLst>
              <a:ext uri="{FF2B5EF4-FFF2-40B4-BE49-F238E27FC236}">
                <a16:creationId xmlns:a16="http://schemas.microsoft.com/office/drawing/2014/main" id="{99175179-381D-B6B6-09E6-30905B899490}"/>
              </a:ext>
            </a:extLst>
          </p:cNvPr>
          <p:cNvSpPr>
            <a:spLocks noGrp="1"/>
          </p:cNvSpPr>
          <p:nvPr>
            <p:ph type="sldNum" sz="quarter" idx="12"/>
          </p:nvPr>
        </p:nvSpPr>
        <p:spPr/>
        <p:txBody>
          <a:bodyPr/>
          <a:lstStyle/>
          <a:p>
            <a:fld id="{E51FB1A3-686B-46A4-A53C-5243AC33830F}" type="slidenum">
              <a:rPr lang="en-US" sz="1400" smtClean="0">
                <a:latin typeface="+mj-lt"/>
              </a:rPr>
              <a:pPr/>
              <a:t>27</a:t>
            </a:fld>
            <a:endParaRPr lang="en-US">
              <a:latin typeface="+mj-lt"/>
            </a:endParaRPr>
          </a:p>
        </p:txBody>
      </p:sp>
      <p:sp>
        <p:nvSpPr>
          <p:cNvPr id="4" name="Subtitle 3">
            <a:extLst>
              <a:ext uri="{FF2B5EF4-FFF2-40B4-BE49-F238E27FC236}">
                <a16:creationId xmlns:a16="http://schemas.microsoft.com/office/drawing/2014/main" id="{A9A57F98-7493-A04A-A1C0-7D13B5309200}"/>
              </a:ext>
            </a:extLst>
          </p:cNvPr>
          <p:cNvSpPr>
            <a:spLocks noGrp="1"/>
          </p:cNvSpPr>
          <p:nvPr>
            <p:ph type="subTitle" idx="1"/>
          </p:nvPr>
        </p:nvSpPr>
        <p:spPr/>
        <p:txBody>
          <a:bodyPr/>
          <a:lstStyle/>
          <a:p>
            <a:r>
              <a:rPr lang="en-US" dirty="0"/>
              <a:t>The Special POA allows an agent to act on your behalf with respect to your retirement transactions at NYSTRS and other NYS public retirement systems. </a:t>
            </a:r>
          </a:p>
          <a:p>
            <a:endParaRPr lang="en-US" dirty="0"/>
          </a:p>
          <a:p>
            <a:r>
              <a:rPr lang="en-US" dirty="0"/>
              <a:t>This POA does not grant authority for any other legal transactions.</a:t>
            </a:r>
          </a:p>
        </p:txBody>
      </p:sp>
      <p:pic>
        <p:nvPicPr>
          <p:cNvPr id="16" name="Content Placeholder 15" descr="A power of attorney form&#10;&#10;Description automatically generated">
            <a:extLst>
              <a:ext uri="{FF2B5EF4-FFF2-40B4-BE49-F238E27FC236}">
                <a16:creationId xmlns:a16="http://schemas.microsoft.com/office/drawing/2014/main" id="{BA161C05-62E7-671F-E3AB-05D513932A5A}"/>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795249" y="457200"/>
            <a:ext cx="4525802" cy="5867400"/>
          </a:xfrm>
          <a:ln>
            <a:solidFill>
              <a:schemeClr val="tx1"/>
            </a:solidFill>
          </a:ln>
        </p:spPr>
      </p:pic>
    </p:spTree>
    <p:extLst>
      <p:ext uri="{BB962C8B-B14F-4D97-AF65-F5344CB8AC3E}">
        <p14:creationId xmlns:p14="http://schemas.microsoft.com/office/powerpoint/2010/main" val="3116645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4D112-2D64-42CD-15F9-B6E277B1A801}"/>
              </a:ext>
            </a:extLst>
          </p:cNvPr>
          <p:cNvSpPr>
            <a:spLocks noGrp="1"/>
          </p:cNvSpPr>
          <p:nvPr>
            <p:ph type="ctrTitle"/>
          </p:nvPr>
        </p:nvSpPr>
        <p:spPr>
          <a:xfrm>
            <a:off x="457200" y="457200"/>
            <a:ext cx="3429000" cy="689429"/>
          </a:xfrm>
        </p:spPr>
        <p:txBody>
          <a:bodyPr anchor="b">
            <a:normAutofit/>
          </a:bodyPr>
          <a:lstStyle/>
          <a:p>
            <a:r>
              <a:rPr lang="en-US" sz="3200" dirty="0"/>
              <a:t>Estate Planning</a:t>
            </a:r>
          </a:p>
        </p:txBody>
      </p:sp>
      <p:sp>
        <p:nvSpPr>
          <p:cNvPr id="3" name="Slide Number Placeholder 2">
            <a:extLst>
              <a:ext uri="{FF2B5EF4-FFF2-40B4-BE49-F238E27FC236}">
                <a16:creationId xmlns:a16="http://schemas.microsoft.com/office/drawing/2014/main" id="{1204E1A0-62F3-25DC-2399-1B09B1C525F3}"/>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28</a:t>
            </a:fld>
            <a:endParaRPr lang="en-US"/>
          </a:p>
        </p:txBody>
      </p:sp>
      <p:sp>
        <p:nvSpPr>
          <p:cNvPr id="4" name="Subtitle 3">
            <a:extLst>
              <a:ext uri="{FF2B5EF4-FFF2-40B4-BE49-F238E27FC236}">
                <a16:creationId xmlns:a16="http://schemas.microsoft.com/office/drawing/2014/main" id="{3A4581C0-8C3B-230A-DECB-3553EF246C4D}"/>
              </a:ext>
            </a:extLst>
          </p:cNvPr>
          <p:cNvSpPr>
            <a:spLocks noGrp="1"/>
          </p:cNvSpPr>
          <p:nvPr>
            <p:ph type="subTitle" idx="1"/>
          </p:nvPr>
        </p:nvSpPr>
        <p:spPr>
          <a:xfrm>
            <a:off x="457200" y="1947607"/>
            <a:ext cx="3429000" cy="3896529"/>
          </a:xfrm>
        </p:spPr>
        <p:txBody>
          <a:bodyPr>
            <a:noAutofit/>
          </a:bodyPr>
          <a:lstStyle/>
          <a:p>
            <a:pPr>
              <a:lnSpc>
                <a:spcPct val="90000"/>
              </a:lnSpc>
              <a:spcBef>
                <a:spcPts val="600"/>
              </a:spcBef>
            </a:pPr>
            <a:r>
              <a:rPr lang="en-US" dirty="0"/>
              <a:t>Coping with the passing of a loved one is difficult enough; dealing with estate issues can make it much harder. You can help your family settle your estate by organizing your important legal and financial statements with our estate planning list.</a:t>
            </a:r>
          </a:p>
          <a:p>
            <a:pPr>
              <a:lnSpc>
                <a:spcPct val="90000"/>
              </a:lnSpc>
              <a:spcBef>
                <a:spcPts val="600"/>
              </a:spcBef>
            </a:pPr>
            <a:endParaRPr lang="en-US" dirty="0"/>
          </a:p>
          <a:p>
            <a:pPr>
              <a:lnSpc>
                <a:spcPct val="90000"/>
              </a:lnSpc>
              <a:spcBef>
                <a:spcPts val="600"/>
              </a:spcBef>
            </a:pPr>
            <a:r>
              <a:rPr lang="en-US" dirty="0"/>
              <a:t>You can find this estate planning list on our public website. </a:t>
            </a:r>
          </a:p>
          <a:p>
            <a:pPr>
              <a:lnSpc>
                <a:spcPct val="90000"/>
              </a:lnSpc>
              <a:spcBef>
                <a:spcPts val="600"/>
              </a:spcBef>
            </a:pPr>
            <a:endParaRPr lang="en-US" dirty="0"/>
          </a:p>
          <a:p>
            <a:pPr>
              <a:lnSpc>
                <a:spcPct val="90000"/>
              </a:lnSpc>
              <a:spcBef>
                <a:spcPts val="600"/>
              </a:spcBef>
            </a:pPr>
            <a:r>
              <a:rPr lang="en-US" dirty="0"/>
              <a:t>Attend a PREP seminar as there is an entire module on estate planning. </a:t>
            </a:r>
          </a:p>
        </p:txBody>
      </p:sp>
      <p:sp>
        <p:nvSpPr>
          <p:cNvPr id="6" name="Text Placeholder 5">
            <a:extLst>
              <a:ext uri="{FF2B5EF4-FFF2-40B4-BE49-F238E27FC236}">
                <a16:creationId xmlns:a16="http://schemas.microsoft.com/office/drawing/2014/main" id="{291CDB3B-F5B0-AF4E-A533-68C688745EB9}"/>
              </a:ext>
            </a:extLst>
          </p:cNvPr>
          <p:cNvSpPr>
            <a:spLocks noGrp="1"/>
          </p:cNvSpPr>
          <p:nvPr>
            <p:ph type="body" sz="quarter" idx="14"/>
          </p:nvPr>
        </p:nvSpPr>
        <p:spPr>
          <a:xfrm>
            <a:off x="457200" y="1384124"/>
            <a:ext cx="3429000" cy="403225"/>
          </a:xfrm>
        </p:spPr>
        <p:txBody>
          <a:bodyPr>
            <a:normAutofit/>
          </a:bodyPr>
          <a:lstStyle/>
          <a:p>
            <a:r>
              <a:rPr lang="en-US" sz="2600" dirty="0"/>
              <a:t>It is never too early</a:t>
            </a:r>
          </a:p>
        </p:txBody>
      </p:sp>
      <p:pic>
        <p:nvPicPr>
          <p:cNvPr id="7" name="Picture 6" descr="A picture containing text, building&#10;&#10;Description automatically generated">
            <a:extLst>
              <a:ext uri="{FF2B5EF4-FFF2-40B4-BE49-F238E27FC236}">
                <a16:creationId xmlns:a16="http://schemas.microsoft.com/office/drawing/2014/main" id="{285A7E10-BF93-F16F-1425-6E1789674C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80522" y="801914"/>
            <a:ext cx="7354278" cy="4901922"/>
          </a:xfrm>
          <a:prstGeom prst="rect">
            <a:avLst/>
          </a:prstGeom>
        </p:spPr>
      </p:pic>
    </p:spTree>
    <p:extLst>
      <p:ext uri="{BB962C8B-B14F-4D97-AF65-F5344CB8AC3E}">
        <p14:creationId xmlns:p14="http://schemas.microsoft.com/office/powerpoint/2010/main" val="25477278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person&#10;&#10;Description automatically generated">
            <a:extLst>
              <a:ext uri="{FF2B5EF4-FFF2-40B4-BE49-F238E27FC236}">
                <a16:creationId xmlns:a16="http://schemas.microsoft.com/office/drawing/2014/main" id="{62F9C889-52E5-193E-E127-872942B1DDA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926563" y="309275"/>
            <a:ext cx="6948196" cy="6100855"/>
          </a:xfrm>
          <a:prstGeom prst="rect">
            <a:avLst/>
          </a:prstGeom>
          <a:noFill/>
        </p:spPr>
      </p:pic>
      <p:sp>
        <p:nvSpPr>
          <p:cNvPr id="2" name="Title 1">
            <a:extLst>
              <a:ext uri="{FF2B5EF4-FFF2-40B4-BE49-F238E27FC236}">
                <a16:creationId xmlns:a16="http://schemas.microsoft.com/office/drawing/2014/main" id="{3AF70DB0-0318-1A1F-1A6F-945AB1A987A6}"/>
              </a:ext>
            </a:extLst>
          </p:cNvPr>
          <p:cNvSpPr>
            <a:spLocks noGrp="1"/>
          </p:cNvSpPr>
          <p:nvPr>
            <p:ph type="ctrTitle"/>
          </p:nvPr>
        </p:nvSpPr>
        <p:spPr>
          <a:xfrm>
            <a:off x="167951" y="1658824"/>
            <a:ext cx="4030824" cy="2095500"/>
          </a:xfrm>
        </p:spPr>
        <p:txBody>
          <a:bodyPr anchor="b">
            <a:normAutofit/>
          </a:bodyPr>
          <a:lstStyle/>
          <a:p>
            <a:r>
              <a:rPr lang="en-US" dirty="0"/>
              <a:t>Disability For Protection Only</a:t>
            </a:r>
          </a:p>
        </p:txBody>
      </p:sp>
      <p:sp>
        <p:nvSpPr>
          <p:cNvPr id="12" name="Slide Number Placeholder 4">
            <a:extLst>
              <a:ext uri="{FF2B5EF4-FFF2-40B4-BE49-F238E27FC236}">
                <a16:creationId xmlns:a16="http://schemas.microsoft.com/office/drawing/2014/main" id="{A51EFE6A-D76A-C43C-67B5-3A120EAC8A55}"/>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29</a:t>
            </a:fld>
            <a:endParaRPr lang="en-US">
              <a:latin typeface="+mj-lt"/>
            </a:endParaRPr>
          </a:p>
        </p:txBody>
      </p:sp>
      <p:sp>
        <p:nvSpPr>
          <p:cNvPr id="5" name="Slide Number Placeholder 4" hidden="1">
            <a:extLst>
              <a:ext uri="{FF2B5EF4-FFF2-40B4-BE49-F238E27FC236}">
                <a16:creationId xmlns:a16="http://schemas.microsoft.com/office/drawing/2014/main" id="{C67F8616-64E0-57EF-7ACD-EFE3DC7A711D}"/>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29</a:t>
            </a:fld>
            <a:endParaRPr lang="en-US"/>
          </a:p>
        </p:txBody>
      </p:sp>
    </p:spTree>
    <p:extLst>
      <p:ext uri="{BB962C8B-B14F-4D97-AF65-F5344CB8AC3E}">
        <p14:creationId xmlns:p14="http://schemas.microsoft.com/office/powerpoint/2010/main" val="9932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88772C-9551-57D4-4BD6-096A4AAF7EC7}"/>
              </a:ext>
            </a:extLst>
          </p:cNvPr>
          <p:cNvSpPr>
            <a:spLocks noGrp="1"/>
          </p:cNvSpPr>
          <p:nvPr>
            <p:ph type="ctrTitle"/>
          </p:nvPr>
        </p:nvSpPr>
        <p:spPr>
          <a:xfrm>
            <a:off x="266131" y="533401"/>
            <a:ext cx="7353300" cy="2095500"/>
          </a:xfrm>
        </p:spPr>
        <p:txBody>
          <a:bodyPr anchor="b">
            <a:normAutofit/>
          </a:bodyPr>
          <a:lstStyle/>
          <a:p>
            <a:r>
              <a:rPr lang="en-US" dirty="0"/>
              <a:t>Goals </a:t>
            </a:r>
          </a:p>
        </p:txBody>
      </p:sp>
      <p:sp>
        <p:nvSpPr>
          <p:cNvPr id="4" name="Subtitle 3">
            <a:extLst>
              <a:ext uri="{FF2B5EF4-FFF2-40B4-BE49-F238E27FC236}">
                <a16:creationId xmlns:a16="http://schemas.microsoft.com/office/drawing/2014/main" id="{C62F2AF1-EDC5-EE73-E7DF-34F395E067B6}"/>
              </a:ext>
            </a:extLst>
          </p:cNvPr>
          <p:cNvSpPr>
            <a:spLocks noGrp="1"/>
          </p:cNvSpPr>
          <p:nvPr>
            <p:ph type="subTitle" idx="1"/>
          </p:nvPr>
        </p:nvSpPr>
        <p:spPr>
          <a:xfrm>
            <a:off x="266131" y="3009899"/>
            <a:ext cx="7353300" cy="3314700"/>
          </a:xfrm>
        </p:spPr>
        <p:txBody>
          <a:bodyPr>
            <a:normAutofit/>
          </a:bodyPr>
          <a:lstStyle/>
          <a:p>
            <a:r>
              <a:rPr lang="en-US" dirty="0"/>
              <a:t>Learn more about death benefits and the disability process for your own knowledge as members but also to help assist your colleagues as part of your role as delegates. </a:t>
            </a:r>
          </a:p>
        </p:txBody>
      </p:sp>
      <p:sp>
        <p:nvSpPr>
          <p:cNvPr id="5" name="Slide Number Placeholder 4">
            <a:extLst>
              <a:ext uri="{FF2B5EF4-FFF2-40B4-BE49-F238E27FC236}">
                <a16:creationId xmlns:a16="http://schemas.microsoft.com/office/drawing/2014/main" id="{0D7B7544-5BC9-F285-C5E5-6798D2511BF1}"/>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3</a:t>
            </a:fld>
            <a:endParaRPr lang="en-US"/>
          </a:p>
        </p:txBody>
      </p:sp>
      <p:sp>
        <p:nvSpPr>
          <p:cNvPr id="6" name="Picture Placeholder 5">
            <a:extLst>
              <a:ext uri="{FF2B5EF4-FFF2-40B4-BE49-F238E27FC236}">
                <a16:creationId xmlns:a16="http://schemas.microsoft.com/office/drawing/2014/main" id="{6A38047E-8E83-37D2-8FD3-265F44572BB9}"/>
              </a:ext>
            </a:extLst>
          </p:cNvPr>
          <p:cNvSpPr>
            <a:spLocks noGrp="1"/>
          </p:cNvSpPr>
          <p:nvPr>
            <p:ph type="pic" idx="13"/>
          </p:nvPr>
        </p:nvSpPr>
        <p:spPr/>
        <p:txBody>
          <a:bodyPr/>
          <a:lstStyle/>
          <a:p>
            <a:endParaRPr lang="en-US"/>
          </a:p>
        </p:txBody>
      </p:sp>
    </p:spTree>
    <p:extLst>
      <p:ext uri="{BB962C8B-B14F-4D97-AF65-F5344CB8AC3E}">
        <p14:creationId xmlns:p14="http://schemas.microsoft.com/office/powerpoint/2010/main" val="4076470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2F0EA7-4373-EDBA-E3D4-A9887DDF542A}"/>
              </a:ext>
            </a:extLst>
          </p:cNvPr>
          <p:cNvSpPr>
            <a:spLocks noGrp="1"/>
          </p:cNvSpPr>
          <p:nvPr>
            <p:ph type="sldNum" sz="quarter" idx="12"/>
          </p:nvPr>
        </p:nvSpPr>
        <p:spPr/>
        <p:txBody>
          <a:bodyPr/>
          <a:lstStyle/>
          <a:p>
            <a:fld id="{E51FB1A3-686B-46A4-A53C-5243AC33830F}" type="slidenum">
              <a:rPr lang="en-US" sz="1400" smtClean="0">
                <a:latin typeface="+mj-lt"/>
              </a:rPr>
              <a:pPr/>
              <a:t>30</a:t>
            </a:fld>
            <a:endParaRPr lang="en-US">
              <a:latin typeface="+mj-lt"/>
            </a:endParaRPr>
          </a:p>
        </p:txBody>
      </p:sp>
      <p:sp>
        <p:nvSpPr>
          <p:cNvPr id="3" name="Title 2">
            <a:extLst>
              <a:ext uri="{FF2B5EF4-FFF2-40B4-BE49-F238E27FC236}">
                <a16:creationId xmlns:a16="http://schemas.microsoft.com/office/drawing/2014/main" id="{4ED39814-1F87-8653-90B1-595EF5D85E05}"/>
              </a:ext>
            </a:extLst>
          </p:cNvPr>
          <p:cNvSpPr>
            <a:spLocks noGrp="1"/>
          </p:cNvSpPr>
          <p:nvPr>
            <p:ph type="ctrTitle"/>
          </p:nvPr>
        </p:nvSpPr>
        <p:spPr>
          <a:xfrm>
            <a:off x="363984" y="457200"/>
            <a:ext cx="11370816" cy="1220680"/>
          </a:xfrm>
        </p:spPr>
        <p:txBody>
          <a:bodyPr>
            <a:normAutofit/>
          </a:bodyPr>
          <a:lstStyle/>
          <a:p>
            <a:pPr algn="ctr"/>
            <a:r>
              <a:rPr lang="en-US" dirty="0"/>
              <a:t>What if I have a critical illness or am having surgery?</a:t>
            </a:r>
          </a:p>
        </p:txBody>
      </p:sp>
      <p:graphicFrame>
        <p:nvGraphicFramePr>
          <p:cNvPr id="6" name="Diagram 5">
            <a:extLst>
              <a:ext uri="{FF2B5EF4-FFF2-40B4-BE49-F238E27FC236}">
                <a16:creationId xmlns:a16="http://schemas.microsoft.com/office/drawing/2014/main" id="{56F9DD3C-5E74-BA96-9C61-60D91AB170DB}"/>
              </a:ext>
            </a:extLst>
          </p:cNvPr>
          <p:cNvGraphicFramePr/>
          <p:nvPr>
            <p:extLst>
              <p:ext uri="{D42A27DB-BD31-4B8C-83A1-F6EECF244321}">
                <p14:modId xmlns:p14="http://schemas.microsoft.com/office/powerpoint/2010/main" val="1440693640"/>
              </p:ext>
            </p:extLst>
          </p:nvPr>
        </p:nvGraphicFramePr>
        <p:xfrm>
          <a:off x="559293" y="1864310"/>
          <a:ext cx="11239130" cy="43766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47772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9ADC4A-D9C1-E346-ADF8-01902B251954}"/>
              </a:ext>
            </a:extLst>
          </p:cNvPr>
          <p:cNvSpPr>
            <a:spLocks noGrp="1"/>
          </p:cNvSpPr>
          <p:nvPr>
            <p:ph type="sldNum" sz="quarter" idx="12"/>
          </p:nvPr>
        </p:nvSpPr>
        <p:spPr/>
        <p:txBody>
          <a:bodyPr/>
          <a:lstStyle/>
          <a:p>
            <a:fld id="{E51FB1A3-686B-46A4-A53C-5243AC33830F}" type="slidenum">
              <a:rPr lang="en-US" sz="1400" smtClean="0">
                <a:latin typeface="+mj-lt"/>
              </a:rPr>
              <a:pPr/>
              <a:t>31</a:t>
            </a:fld>
            <a:endParaRPr lang="en-US">
              <a:latin typeface="+mj-lt"/>
            </a:endParaRPr>
          </a:p>
        </p:txBody>
      </p:sp>
      <p:sp>
        <p:nvSpPr>
          <p:cNvPr id="3" name="Title 2">
            <a:extLst>
              <a:ext uri="{FF2B5EF4-FFF2-40B4-BE49-F238E27FC236}">
                <a16:creationId xmlns:a16="http://schemas.microsoft.com/office/drawing/2014/main" id="{82BD994C-5BF1-BBF9-599E-67986FFB2CC1}"/>
              </a:ext>
            </a:extLst>
          </p:cNvPr>
          <p:cNvSpPr>
            <a:spLocks noGrp="1"/>
          </p:cNvSpPr>
          <p:nvPr>
            <p:ph type="ctrTitle"/>
          </p:nvPr>
        </p:nvSpPr>
        <p:spPr>
          <a:xfrm>
            <a:off x="457200" y="636310"/>
            <a:ext cx="11277600" cy="838200"/>
          </a:xfrm>
        </p:spPr>
        <p:txBody>
          <a:bodyPr>
            <a:noAutofit/>
          </a:bodyPr>
          <a:lstStyle/>
          <a:p>
            <a:pPr algn="ctr"/>
            <a:r>
              <a:rPr lang="en-US" dirty="0"/>
              <a:t>What does Disability For Protection Only Provide?</a:t>
            </a:r>
          </a:p>
        </p:txBody>
      </p:sp>
      <p:graphicFrame>
        <p:nvGraphicFramePr>
          <p:cNvPr id="5" name="Content Placeholder 4">
            <a:extLst>
              <a:ext uri="{FF2B5EF4-FFF2-40B4-BE49-F238E27FC236}">
                <a16:creationId xmlns:a16="http://schemas.microsoft.com/office/drawing/2014/main" id="{78AC27EF-C5E3-D27B-6CC5-2BECA9FE7576}"/>
              </a:ext>
            </a:extLst>
          </p:cNvPr>
          <p:cNvGraphicFramePr>
            <a:graphicFrameLocks/>
          </p:cNvGraphicFramePr>
          <p:nvPr>
            <p:extLst>
              <p:ext uri="{D42A27DB-BD31-4B8C-83A1-F6EECF244321}">
                <p14:modId xmlns:p14="http://schemas.microsoft.com/office/powerpoint/2010/main" val="3035866732"/>
              </p:ext>
            </p:extLst>
          </p:nvPr>
        </p:nvGraphicFramePr>
        <p:xfrm>
          <a:off x="364916" y="1819469"/>
          <a:ext cx="6950284" cy="3900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erson and a couple of children sitting on a couch&#10;&#10;Description automatically generated with low confidence">
            <a:extLst>
              <a:ext uri="{FF2B5EF4-FFF2-40B4-BE49-F238E27FC236}">
                <a16:creationId xmlns:a16="http://schemas.microsoft.com/office/drawing/2014/main" id="{68CE0767-59A6-008B-654B-9DFE7383C7B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115227" y="2006082"/>
            <a:ext cx="3445402" cy="3444548"/>
          </a:xfrm>
          <a:prstGeom prst="rect">
            <a:avLst/>
          </a:prstGeom>
        </p:spPr>
      </p:pic>
    </p:spTree>
    <p:extLst>
      <p:ext uri="{BB962C8B-B14F-4D97-AF65-F5344CB8AC3E}">
        <p14:creationId xmlns:p14="http://schemas.microsoft.com/office/powerpoint/2010/main" val="33937317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A347-53DF-0BA8-148E-1347D03E3C21}"/>
              </a:ext>
            </a:extLst>
          </p:cNvPr>
          <p:cNvSpPr>
            <a:spLocks noGrp="1"/>
          </p:cNvSpPr>
          <p:nvPr>
            <p:ph type="ctrTitle"/>
          </p:nvPr>
        </p:nvSpPr>
        <p:spPr>
          <a:xfrm>
            <a:off x="270769" y="380506"/>
            <a:ext cx="3429000" cy="2028548"/>
          </a:xfrm>
        </p:spPr>
        <p:txBody>
          <a:bodyPr vert="horz" lIns="0" tIns="0" rIns="0" bIns="0" rtlCol="0" anchor="b" anchorCtr="0">
            <a:noAutofit/>
          </a:bodyPr>
          <a:lstStyle/>
          <a:p>
            <a:r>
              <a:rPr lang="en-US" sz="4200" b="1" kern="1200" dirty="0"/>
              <a:t>How much of a difference can it make?</a:t>
            </a:r>
          </a:p>
        </p:txBody>
      </p:sp>
      <p:sp>
        <p:nvSpPr>
          <p:cNvPr id="15" name="Slide Number Placeholder 2">
            <a:extLst>
              <a:ext uri="{FF2B5EF4-FFF2-40B4-BE49-F238E27FC236}">
                <a16:creationId xmlns:a16="http://schemas.microsoft.com/office/drawing/2014/main" id="{9DFC7DAE-98B6-5E5B-4BB4-667FD990DA84}"/>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32</a:t>
            </a:fld>
            <a:endParaRPr lang="en-US">
              <a:latin typeface="+mj-lt"/>
            </a:endParaRPr>
          </a:p>
        </p:txBody>
      </p:sp>
      <p:sp>
        <p:nvSpPr>
          <p:cNvPr id="4" name="TextBox 3">
            <a:extLst>
              <a:ext uri="{FF2B5EF4-FFF2-40B4-BE49-F238E27FC236}">
                <a16:creationId xmlns:a16="http://schemas.microsoft.com/office/drawing/2014/main" id="{97E00662-6240-3B07-3D43-F2A167F9B563}"/>
              </a:ext>
            </a:extLst>
          </p:cNvPr>
          <p:cNvSpPr txBox="1"/>
          <p:nvPr/>
        </p:nvSpPr>
        <p:spPr>
          <a:xfrm>
            <a:off x="270769" y="4849813"/>
            <a:ext cx="3429000" cy="1474787"/>
          </a:xfrm>
          <a:prstGeom prst="rect">
            <a:avLst/>
          </a:prstGeom>
        </p:spPr>
        <p:txBody>
          <a:bodyPr vert="horz" lIns="0" tIns="0" rIns="0" bIns="0" rtlCol="0">
            <a:normAutofit/>
          </a:bodyPr>
          <a:lstStyle/>
          <a:p>
            <a:pPr algn="ctr" defTabSz="914400">
              <a:spcBef>
                <a:spcPts val="1000"/>
              </a:spcBef>
            </a:pPr>
            <a:r>
              <a:rPr lang="en-US" sz="3200" b="1" kern="1200" dirty="0">
                <a:solidFill>
                  <a:schemeClr val="bg1"/>
                </a:solidFill>
              </a:rPr>
              <a:t>Member’s Salary= $75,000</a:t>
            </a:r>
          </a:p>
        </p:txBody>
      </p:sp>
      <p:sp>
        <p:nvSpPr>
          <p:cNvPr id="3" name="Slide Number Placeholder 2" hidden="1">
            <a:extLst>
              <a:ext uri="{FF2B5EF4-FFF2-40B4-BE49-F238E27FC236}">
                <a16:creationId xmlns:a16="http://schemas.microsoft.com/office/drawing/2014/main" id="{4565F5B4-B7AB-CDE9-D27B-DBE637C7E3E4}"/>
              </a:ext>
            </a:extLst>
          </p:cNvPr>
          <p:cNvSpPr>
            <a:spLocks noGrp="1"/>
          </p:cNvSpPr>
          <p:nvPr>
            <p:ph type="sldNum" sz="quarter" idx="4294967295"/>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32</a:t>
            </a:fld>
            <a:endParaRPr lang="en-US">
              <a:latin typeface="+mj-lt"/>
            </a:endParaRPr>
          </a:p>
        </p:txBody>
      </p:sp>
      <p:sp>
        <p:nvSpPr>
          <p:cNvPr id="10" name="Slide Number Placeholder 2" hidden="1">
            <a:extLst>
              <a:ext uri="{FF2B5EF4-FFF2-40B4-BE49-F238E27FC236}">
                <a16:creationId xmlns:a16="http://schemas.microsoft.com/office/drawing/2014/main" id="{66991F48-1147-78FE-C9FD-DDC98D71D52E}"/>
              </a:ext>
            </a:extLst>
          </p:cNvPr>
          <p:cNvSpPr>
            <a:spLocks noGrp="1"/>
          </p:cNvSpPr>
          <p:nvPr>
            <p:ph type="sldNum" sz="quarter" idx="4294967295"/>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32</a:t>
            </a:fld>
            <a:endParaRPr lang="en-US">
              <a:latin typeface="+mj-lt"/>
            </a:endParaRPr>
          </a:p>
        </p:txBody>
      </p:sp>
      <p:graphicFrame>
        <p:nvGraphicFramePr>
          <p:cNvPr id="6" name="TextBox 3">
            <a:extLst>
              <a:ext uri="{FF2B5EF4-FFF2-40B4-BE49-F238E27FC236}">
                <a16:creationId xmlns:a16="http://schemas.microsoft.com/office/drawing/2014/main" id="{3F02EAE3-E206-5FC2-24FF-B451D405DFAA}"/>
              </a:ext>
            </a:extLst>
          </p:cNvPr>
          <p:cNvGraphicFramePr/>
          <p:nvPr>
            <p:extLst>
              <p:ext uri="{D42A27DB-BD31-4B8C-83A1-F6EECF244321}">
                <p14:modId xmlns:p14="http://schemas.microsoft.com/office/powerpoint/2010/main" val="3886775275"/>
              </p:ext>
            </p:extLst>
          </p:nvPr>
        </p:nvGraphicFramePr>
        <p:xfrm>
          <a:off x="4381500" y="457200"/>
          <a:ext cx="73533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58491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A347-53DF-0BA8-148E-1347D03E3C21}"/>
              </a:ext>
            </a:extLst>
          </p:cNvPr>
          <p:cNvSpPr>
            <a:spLocks noGrp="1"/>
          </p:cNvSpPr>
          <p:nvPr>
            <p:ph type="ctrTitle"/>
          </p:nvPr>
        </p:nvSpPr>
        <p:spPr>
          <a:xfrm>
            <a:off x="363894" y="1083893"/>
            <a:ext cx="3429000" cy="1295400"/>
          </a:xfrm>
        </p:spPr>
        <p:txBody>
          <a:bodyPr vert="horz" lIns="0" tIns="0" rIns="0" bIns="0" rtlCol="0" anchor="b" anchorCtr="0">
            <a:noAutofit/>
          </a:bodyPr>
          <a:lstStyle/>
          <a:p>
            <a:r>
              <a:rPr lang="en-US" sz="4200" b="1" kern="1200" dirty="0">
                <a:latin typeface="+mj-lt"/>
                <a:ea typeface="Roboto" panose="02000000000000000000" pitchFamily="2" charset="0"/>
                <a:cs typeface="+mj-cs"/>
              </a:rPr>
              <a:t>How much of a difference can it make?</a:t>
            </a:r>
          </a:p>
        </p:txBody>
      </p:sp>
      <p:sp>
        <p:nvSpPr>
          <p:cNvPr id="15" name="Slide Number Placeholder 2">
            <a:extLst>
              <a:ext uri="{FF2B5EF4-FFF2-40B4-BE49-F238E27FC236}">
                <a16:creationId xmlns:a16="http://schemas.microsoft.com/office/drawing/2014/main" id="{F795D601-7C14-9DB7-C70E-827D1B09BE9E}"/>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33</a:t>
            </a:fld>
            <a:endParaRPr lang="en-US">
              <a:latin typeface="+mj-lt"/>
            </a:endParaRPr>
          </a:p>
        </p:txBody>
      </p:sp>
      <p:sp>
        <p:nvSpPr>
          <p:cNvPr id="5" name="TextBox 4">
            <a:extLst>
              <a:ext uri="{FF2B5EF4-FFF2-40B4-BE49-F238E27FC236}">
                <a16:creationId xmlns:a16="http://schemas.microsoft.com/office/drawing/2014/main" id="{5B12E112-FE42-59B3-51D6-5F166FE8D7CC}"/>
              </a:ext>
            </a:extLst>
          </p:cNvPr>
          <p:cNvSpPr txBox="1"/>
          <p:nvPr/>
        </p:nvSpPr>
        <p:spPr>
          <a:xfrm>
            <a:off x="363894" y="4485417"/>
            <a:ext cx="3293706" cy="1756763"/>
          </a:xfrm>
          <a:prstGeom prst="rect">
            <a:avLst/>
          </a:prstGeom>
        </p:spPr>
        <p:txBody>
          <a:bodyPr vert="horz" lIns="0" tIns="0" rIns="0" bIns="0" rtlCol="0">
            <a:normAutofit/>
          </a:bodyPr>
          <a:lstStyle/>
          <a:p>
            <a:pPr defTabSz="914400">
              <a:lnSpc>
                <a:spcPct val="90000"/>
              </a:lnSpc>
              <a:spcBef>
                <a:spcPts val="1000"/>
              </a:spcBef>
            </a:pPr>
            <a:r>
              <a:rPr lang="en-US" sz="3200" b="1" kern="1200" dirty="0">
                <a:solidFill>
                  <a:schemeClr val="bg1"/>
                </a:solidFill>
                <a:latin typeface="+mn-lt"/>
                <a:ea typeface="+mn-ea"/>
                <a:cs typeface="+mn-cs"/>
              </a:rPr>
              <a:t>Filing for Disability for Protection Only</a:t>
            </a:r>
          </a:p>
        </p:txBody>
      </p:sp>
      <p:sp>
        <p:nvSpPr>
          <p:cNvPr id="3" name="Slide Number Placeholder 2" hidden="1">
            <a:extLst>
              <a:ext uri="{FF2B5EF4-FFF2-40B4-BE49-F238E27FC236}">
                <a16:creationId xmlns:a16="http://schemas.microsoft.com/office/drawing/2014/main" id="{4565F5B4-B7AB-CDE9-D27B-DBE637C7E3E4}"/>
              </a:ext>
            </a:extLst>
          </p:cNvPr>
          <p:cNvSpPr>
            <a:spLocks noGrp="1"/>
          </p:cNvSpPr>
          <p:nvPr>
            <p:ph type="sldNum" sz="quarter" idx="4294967295"/>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33</a:t>
            </a:fld>
            <a:endParaRPr lang="en-US">
              <a:latin typeface="+mj-lt"/>
            </a:endParaRPr>
          </a:p>
        </p:txBody>
      </p:sp>
      <p:sp>
        <p:nvSpPr>
          <p:cNvPr id="10" name="Slide Number Placeholder 2" hidden="1">
            <a:extLst>
              <a:ext uri="{FF2B5EF4-FFF2-40B4-BE49-F238E27FC236}">
                <a16:creationId xmlns:a16="http://schemas.microsoft.com/office/drawing/2014/main" id="{66991F48-1147-78FE-C9FD-DDC98D71D52E}"/>
              </a:ext>
            </a:extLst>
          </p:cNvPr>
          <p:cNvSpPr>
            <a:spLocks noGrp="1"/>
          </p:cNvSpPr>
          <p:nvPr>
            <p:ph type="sldNum" sz="quarter" idx="4294967295"/>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33</a:t>
            </a:fld>
            <a:endParaRPr lang="en-US">
              <a:latin typeface="+mj-lt"/>
            </a:endParaRPr>
          </a:p>
        </p:txBody>
      </p:sp>
      <p:graphicFrame>
        <p:nvGraphicFramePr>
          <p:cNvPr id="6" name="TextBox 3">
            <a:extLst>
              <a:ext uri="{FF2B5EF4-FFF2-40B4-BE49-F238E27FC236}">
                <a16:creationId xmlns:a16="http://schemas.microsoft.com/office/drawing/2014/main" id="{3F02EAE3-E206-5FC2-24FF-B451D405DFAA}"/>
              </a:ext>
            </a:extLst>
          </p:cNvPr>
          <p:cNvGraphicFramePr/>
          <p:nvPr>
            <p:extLst>
              <p:ext uri="{D42A27DB-BD31-4B8C-83A1-F6EECF244321}">
                <p14:modId xmlns:p14="http://schemas.microsoft.com/office/powerpoint/2010/main" val="4050907550"/>
              </p:ext>
            </p:extLst>
          </p:nvPr>
        </p:nvGraphicFramePr>
        <p:xfrm>
          <a:off x="4381500" y="457200"/>
          <a:ext cx="73533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4194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CF9DF-E4FB-55C9-BA25-498954741ED8}"/>
              </a:ext>
            </a:extLst>
          </p:cNvPr>
          <p:cNvSpPr>
            <a:spLocks noGrp="1"/>
          </p:cNvSpPr>
          <p:nvPr>
            <p:ph type="ctrTitle"/>
          </p:nvPr>
        </p:nvSpPr>
        <p:spPr>
          <a:xfrm>
            <a:off x="457200" y="523189"/>
            <a:ext cx="3429000" cy="1295400"/>
          </a:xfrm>
        </p:spPr>
        <p:txBody>
          <a:bodyPr>
            <a:noAutofit/>
          </a:bodyPr>
          <a:lstStyle/>
          <a:p>
            <a:r>
              <a:rPr lang="en-US" sz="3200" dirty="0"/>
              <a:t>How do I file for Disability for Protection Only?</a:t>
            </a:r>
          </a:p>
        </p:txBody>
      </p:sp>
      <p:sp>
        <p:nvSpPr>
          <p:cNvPr id="3" name="Slide Number Placeholder 2">
            <a:extLst>
              <a:ext uri="{FF2B5EF4-FFF2-40B4-BE49-F238E27FC236}">
                <a16:creationId xmlns:a16="http://schemas.microsoft.com/office/drawing/2014/main" id="{1A4FFF00-A74D-1A4A-7607-F9AF15CD03AC}"/>
              </a:ext>
            </a:extLst>
          </p:cNvPr>
          <p:cNvSpPr>
            <a:spLocks noGrp="1"/>
          </p:cNvSpPr>
          <p:nvPr>
            <p:ph type="sldNum" sz="quarter" idx="12"/>
          </p:nvPr>
        </p:nvSpPr>
        <p:spPr/>
        <p:txBody>
          <a:bodyPr/>
          <a:lstStyle/>
          <a:p>
            <a:fld id="{E51FB1A3-686B-46A4-A53C-5243AC33830F}" type="slidenum">
              <a:rPr lang="en-US" sz="1400" smtClean="0">
                <a:latin typeface="+mj-lt"/>
              </a:rPr>
              <a:pPr/>
              <a:t>34</a:t>
            </a:fld>
            <a:endParaRPr lang="en-US">
              <a:latin typeface="+mj-lt"/>
            </a:endParaRPr>
          </a:p>
        </p:txBody>
      </p:sp>
      <p:sp>
        <p:nvSpPr>
          <p:cNvPr id="4" name="Subtitle 3">
            <a:extLst>
              <a:ext uri="{FF2B5EF4-FFF2-40B4-BE49-F238E27FC236}">
                <a16:creationId xmlns:a16="http://schemas.microsoft.com/office/drawing/2014/main" id="{CC920B44-21E3-A00E-46A1-D29CAB448A7B}"/>
              </a:ext>
            </a:extLst>
          </p:cNvPr>
          <p:cNvSpPr>
            <a:spLocks noGrp="1"/>
          </p:cNvSpPr>
          <p:nvPr>
            <p:ph type="subTitle" idx="1"/>
          </p:nvPr>
        </p:nvSpPr>
        <p:spPr/>
        <p:txBody>
          <a:bodyPr/>
          <a:lstStyle/>
          <a:p>
            <a:pPr>
              <a:spcBef>
                <a:spcPts val="1200"/>
              </a:spcBef>
            </a:pPr>
            <a:r>
              <a:rPr lang="en-US" dirty="0"/>
              <a:t>To file for protection, you may use the online disability retirement application in your secure MyNYSTRS account under the My Retirement tab.</a:t>
            </a:r>
          </a:p>
          <a:p>
            <a:pPr>
              <a:spcBef>
                <a:spcPts val="1200"/>
              </a:spcBef>
            </a:pPr>
            <a:endParaRPr lang="en-US" dirty="0"/>
          </a:p>
          <a:p>
            <a:pPr>
              <a:spcBef>
                <a:spcPts val="1200"/>
              </a:spcBef>
            </a:pPr>
            <a:r>
              <a:rPr lang="en-US" dirty="0"/>
              <a:t>Alternatively, you can complete the Application for Disability Retirement (RET-54.1) and Medical Information Summary (RET-54.1B).</a:t>
            </a:r>
          </a:p>
          <a:p>
            <a:endParaRPr lang="en-US" dirty="0"/>
          </a:p>
        </p:txBody>
      </p:sp>
      <p:pic>
        <p:nvPicPr>
          <p:cNvPr id="10" name="Content Placeholder 9">
            <a:extLst>
              <a:ext uri="{FF2B5EF4-FFF2-40B4-BE49-F238E27FC236}">
                <a16:creationId xmlns:a16="http://schemas.microsoft.com/office/drawing/2014/main" id="{A4F035F5-71BA-AD19-D603-5F2B627A302E}"/>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5800747" y="312763"/>
            <a:ext cx="4653437" cy="6011836"/>
          </a:xfrm>
          <a:prstGeom prst="rect">
            <a:avLst/>
          </a:prstGeom>
          <a:ln w="6350">
            <a:solidFill>
              <a:schemeClr val="bg2">
                <a:lumMod val="10000"/>
              </a:schemeClr>
            </a:solidFill>
          </a:ln>
        </p:spPr>
      </p:pic>
    </p:spTree>
    <p:extLst>
      <p:ext uri="{BB962C8B-B14F-4D97-AF65-F5344CB8AC3E}">
        <p14:creationId xmlns:p14="http://schemas.microsoft.com/office/powerpoint/2010/main" val="1196882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CF9DF-E4FB-55C9-BA25-498954741ED8}"/>
              </a:ext>
            </a:extLst>
          </p:cNvPr>
          <p:cNvSpPr>
            <a:spLocks noGrp="1"/>
          </p:cNvSpPr>
          <p:nvPr>
            <p:ph type="ctrTitle"/>
          </p:nvPr>
        </p:nvSpPr>
        <p:spPr>
          <a:xfrm>
            <a:off x="457200" y="523189"/>
            <a:ext cx="3429000" cy="1295400"/>
          </a:xfrm>
        </p:spPr>
        <p:txBody>
          <a:bodyPr>
            <a:noAutofit/>
          </a:bodyPr>
          <a:lstStyle/>
          <a:p>
            <a:r>
              <a:rPr lang="en-US" sz="3200" dirty="0"/>
              <a:t>How do I file for Disability for Protection Only?</a:t>
            </a:r>
          </a:p>
        </p:txBody>
      </p:sp>
      <p:sp>
        <p:nvSpPr>
          <p:cNvPr id="3" name="Slide Number Placeholder 2">
            <a:extLst>
              <a:ext uri="{FF2B5EF4-FFF2-40B4-BE49-F238E27FC236}">
                <a16:creationId xmlns:a16="http://schemas.microsoft.com/office/drawing/2014/main" id="{1A4FFF00-A74D-1A4A-7607-F9AF15CD03AC}"/>
              </a:ext>
            </a:extLst>
          </p:cNvPr>
          <p:cNvSpPr>
            <a:spLocks noGrp="1"/>
          </p:cNvSpPr>
          <p:nvPr>
            <p:ph type="sldNum" sz="quarter" idx="12"/>
          </p:nvPr>
        </p:nvSpPr>
        <p:spPr/>
        <p:txBody>
          <a:bodyPr/>
          <a:lstStyle/>
          <a:p>
            <a:fld id="{E51FB1A3-686B-46A4-A53C-5243AC33830F}" type="slidenum">
              <a:rPr lang="en-US" sz="1400" smtClean="0">
                <a:latin typeface="+mj-lt"/>
              </a:rPr>
              <a:pPr/>
              <a:t>35</a:t>
            </a:fld>
            <a:endParaRPr lang="en-US">
              <a:latin typeface="+mj-lt"/>
            </a:endParaRPr>
          </a:p>
        </p:txBody>
      </p:sp>
      <p:sp>
        <p:nvSpPr>
          <p:cNvPr id="4" name="Subtitle 3">
            <a:extLst>
              <a:ext uri="{FF2B5EF4-FFF2-40B4-BE49-F238E27FC236}">
                <a16:creationId xmlns:a16="http://schemas.microsoft.com/office/drawing/2014/main" id="{CC920B44-21E3-A00E-46A1-D29CAB448A7B}"/>
              </a:ext>
            </a:extLst>
          </p:cNvPr>
          <p:cNvSpPr>
            <a:spLocks noGrp="1"/>
          </p:cNvSpPr>
          <p:nvPr>
            <p:ph type="subTitle" idx="1"/>
          </p:nvPr>
        </p:nvSpPr>
        <p:spPr/>
        <p:txBody>
          <a:bodyPr/>
          <a:lstStyle/>
          <a:p>
            <a:pPr marL="285750" indent="-285750">
              <a:buFont typeface="Arial" panose="020B0604020202020204" pitchFamily="34" charset="0"/>
              <a:buChar char="•"/>
            </a:pPr>
            <a:r>
              <a:rPr lang="en-US" dirty="0"/>
              <a:t>Clearly write “For Protection Only” on the application.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Indicate the medical condition necessitating the protection.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Leave the date of retirement blank</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Select the Largest Lump Sum Option</a:t>
            </a:r>
          </a:p>
          <a:p>
            <a:endParaRPr lang="en-US" dirty="0"/>
          </a:p>
          <a:p>
            <a:endParaRPr lang="en-US" dirty="0"/>
          </a:p>
        </p:txBody>
      </p:sp>
      <p:pic>
        <p:nvPicPr>
          <p:cNvPr id="10" name="Content Placeholder 9">
            <a:extLst>
              <a:ext uri="{FF2B5EF4-FFF2-40B4-BE49-F238E27FC236}">
                <a16:creationId xmlns:a16="http://schemas.microsoft.com/office/drawing/2014/main" id="{A4F035F5-71BA-AD19-D603-5F2B627A302E}"/>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5741217" y="625856"/>
            <a:ext cx="4733617" cy="6115422"/>
          </a:xfrm>
          <a:prstGeom prst="rect">
            <a:avLst/>
          </a:prstGeom>
          <a:ln w="6350">
            <a:solidFill>
              <a:schemeClr val="tx1"/>
            </a:solidFill>
          </a:ln>
        </p:spPr>
      </p:pic>
      <p:sp>
        <p:nvSpPr>
          <p:cNvPr id="5" name="TextBox 4">
            <a:extLst>
              <a:ext uri="{FF2B5EF4-FFF2-40B4-BE49-F238E27FC236}">
                <a16:creationId xmlns:a16="http://schemas.microsoft.com/office/drawing/2014/main" id="{9CCC3678-39C4-2B8B-F901-2819E0180288}"/>
              </a:ext>
            </a:extLst>
          </p:cNvPr>
          <p:cNvSpPr txBox="1"/>
          <p:nvPr/>
        </p:nvSpPr>
        <p:spPr>
          <a:xfrm>
            <a:off x="7141977" y="590793"/>
            <a:ext cx="2057400" cy="307777"/>
          </a:xfrm>
          <a:prstGeom prst="rect">
            <a:avLst/>
          </a:prstGeom>
          <a:noFill/>
        </p:spPr>
        <p:txBody>
          <a:bodyPr wrap="square" rtlCol="0">
            <a:spAutoFit/>
          </a:bodyPr>
          <a:lstStyle/>
          <a:p>
            <a:r>
              <a:rPr lang="en-US" sz="1400">
                <a:solidFill>
                  <a:srgbClr val="FF0000"/>
                </a:solidFill>
                <a:latin typeface="Georgia" panose="02040502050405020303" pitchFamily="18" charset="0"/>
              </a:rPr>
              <a:t>“For Protection Only”</a:t>
            </a:r>
          </a:p>
        </p:txBody>
      </p:sp>
    </p:spTree>
    <p:extLst>
      <p:ext uri="{BB962C8B-B14F-4D97-AF65-F5344CB8AC3E}">
        <p14:creationId xmlns:p14="http://schemas.microsoft.com/office/powerpoint/2010/main" val="3123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2000"/>
                                  </p:stCondLst>
                                  <p:childTnLst>
                                    <p:animClr clrSpc="rgb" dir="cw">
                                      <p:cBhvr override="childStyle">
                                        <p:cTn id="6" dur="2000" fill="hold"/>
                                        <p:tgtEl>
                                          <p:spTgt spid="5">
                                            <p:txEl>
                                              <p:pRg st="0" end="0"/>
                                            </p:txEl>
                                          </p:spTgt>
                                        </p:tgtEl>
                                        <p:attrNameLst>
                                          <p:attrName>style.color</p:attrName>
                                        </p:attrNameLst>
                                      </p:cBhvr>
                                      <p:to>
                                        <a:schemeClr val="tx2"/>
                                      </p:to>
                                    </p:animClr>
                                  </p:childTnLst>
                                </p:cTn>
                              </p:par>
                              <p:par>
                                <p:cTn id="7" presetID="6" presetClass="emph" presetSubtype="0" fill="hold" nodeType="withEffect">
                                  <p:stCondLst>
                                    <p:cond delay="0"/>
                                  </p:stCondLst>
                                  <p:childTnLst>
                                    <p:animScale>
                                      <p:cBhvr>
                                        <p:cTn id="8" dur="2000" fill="hold"/>
                                        <p:tgtEl>
                                          <p:spTgt spid="5">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CF9DF-E4FB-55C9-BA25-498954741ED8}"/>
              </a:ext>
            </a:extLst>
          </p:cNvPr>
          <p:cNvSpPr>
            <a:spLocks noGrp="1"/>
          </p:cNvSpPr>
          <p:nvPr>
            <p:ph type="ctrTitle"/>
          </p:nvPr>
        </p:nvSpPr>
        <p:spPr>
          <a:xfrm>
            <a:off x="457200" y="551470"/>
            <a:ext cx="3429000" cy="1295400"/>
          </a:xfrm>
        </p:spPr>
        <p:txBody>
          <a:bodyPr>
            <a:noAutofit/>
          </a:bodyPr>
          <a:lstStyle/>
          <a:p>
            <a:r>
              <a:rPr lang="en-US" sz="3200" dirty="0"/>
              <a:t>How do I file for Disability for Protection Only?</a:t>
            </a:r>
          </a:p>
        </p:txBody>
      </p:sp>
      <p:sp>
        <p:nvSpPr>
          <p:cNvPr id="3" name="Slide Number Placeholder 2">
            <a:extLst>
              <a:ext uri="{FF2B5EF4-FFF2-40B4-BE49-F238E27FC236}">
                <a16:creationId xmlns:a16="http://schemas.microsoft.com/office/drawing/2014/main" id="{1A4FFF00-A74D-1A4A-7607-F9AF15CD03AC}"/>
              </a:ext>
            </a:extLst>
          </p:cNvPr>
          <p:cNvSpPr>
            <a:spLocks noGrp="1"/>
          </p:cNvSpPr>
          <p:nvPr>
            <p:ph type="sldNum" sz="quarter" idx="12"/>
          </p:nvPr>
        </p:nvSpPr>
        <p:spPr/>
        <p:txBody>
          <a:bodyPr/>
          <a:lstStyle/>
          <a:p>
            <a:fld id="{E51FB1A3-686B-46A4-A53C-5243AC33830F}" type="slidenum">
              <a:rPr lang="en-US" sz="1400" smtClean="0">
                <a:latin typeface="+mj-lt"/>
              </a:rPr>
              <a:pPr/>
              <a:t>36</a:t>
            </a:fld>
            <a:endParaRPr lang="en-US">
              <a:latin typeface="+mj-lt"/>
            </a:endParaRPr>
          </a:p>
        </p:txBody>
      </p:sp>
      <p:sp>
        <p:nvSpPr>
          <p:cNvPr id="4" name="Subtitle 3">
            <a:extLst>
              <a:ext uri="{FF2B5EF4-FFF2-40B4-BE49-F238E27FC236}">
                <a16:creationId xmlns:a16="http://schemas.microsoft.com/office/drawing/2014/main" id="{CC920B44-21E3-A00E-46A1-D29CAB448A7B}"/>
              </a:ext>
            </a:extLst>
          </p:cNvPr>
          <p:cNvSpPr>
            <a:spLocks noGrp="1"/>
          </p:cNvSpPr>
          <p:nvPr>
            <p:ph type="subTitle" idx="1"/>
          </p:nvPr>
        </p:nvSpPr>
        <p:spPr/>
        <p:txBody>
          <a:bodyPr/>
          <a:lstStyle/>
          <a:p>
            <a:endParaRPr lang="en-US" dirty="0"/>
          </a:p>
          <a:p>
            <a:pPr marL="285750" indent="-285750">
              <a:buFont typeface="Arial" panose="020B0604020202020204" pitchFamily="34" charset="0"/>
              <a:buChar char="•"/>
            </a:pPr>
            <a:r>
              <a:rPr lang="en-US" dirty="0"/>
              <a:t>Have signature notarized prior to mailing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You must also complete the Medical Information Summary.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Send by fax or U.S. mail</a:t>
            </a:r>
          </a:p>
        </p:txBody>
      </p:sp>
      <p:pic>
        <p:nvPicPr>
          <p:cNvPr id="7" name="Content Placeholder 6">
            <a:extLst>
              <a:ext uri="{FF2B5EF4-FFF2-40B4-BE49-F238E27FC236}">
                <a16:creationId xmlns:a16="http://schemas.microsoft.com/office/drawing/2014/main" id="{FF0F2C51-C6A3-9372-DF9B-4D825AC97F89}"/>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5915544" y="618605"/>
            <a:ext cx="4285211" cy="5544589"/>
          </a:xfrm>
          <a:prstGeom prst="rect">
            <a:avLst/>
          </a:prstGeom>
          <a:ln w="19050">
            <a:solidFill>
              <a:schemeClr val="tx1"/>
            </a:solidFill>
          </a:ln>
        </p:spPr>
      </p:pic>
    </p:spTree>
    <p:extLst>
      <p:ext uri="{BB962C8B-B14F-4D97-AF65-F5344CB8AC3E}">
        <p14:creationId xmlns:p14="http://schemas.microsoft.com/office/powerpoint/2010/main" val="131572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233363"/>
            <a:ext cx="12192000" cy="1109662"/>
          </a:xfrm>
        </p:spPr>
        <p:txBody>
          <a:bodyPr vert="horz" lIns="90484" tIns="44447" rIns="90484" bIns="44447" rtlCol="0" anchor="ctr">
            <a:noAutofit/>
          </a:bodyPr>
          <a:lstStyle/>
          <a:p>
            <a:pPr algn="ctr">
              <a:defRPr/>
            </a:pPr>
            <a:r>
              <a:rPr lang="en-US" altLang="en-US" cap="none" dirty="0">
                <a:solidFill>
                  <a:schemeClr val="bg1"/>
                </a:solidFill>
                <a:latin typeface="+mn-lt"/>
                <a:ea typeface="Tahoma" panose="020B0604030504040204" pitchFamily="34" charset="0"/>
                <a:cs typeface="Tahoma" panose="020B0604030504040204" pitchFamily="34" charset="0"/>
              </a:rPr>
              <a:t>What if the situation changes?</a:t>
            </a:r>
            <a:r>
              <a:rPr lang="en-US" altLang="en-US" cap="none" dirty="0">
                <a:solidFill>
                  <a:schemeClr val="tx1"/>
                </a:solidFill>
                <a:latin typeface="+mn-lt"/>
                <a:ea typeface="Tahoma" panose="020B0604030504040204" pitchFamily="34" charset="0"/>
                <a:cs typeface="Tahoma" panose="020B0604030504040204" pitchFamily="34" charset="0"/>
              </a:rPr>
              <a:t>?</a:t>
            </a:r>
          </a:p>
        </p:txBody>
      </p:sp>
      <p:sp>
        <p:nvSpPr>
          <p:cNvPr id="5" name="TextBox 4">
            <a:extLst>
              <a:ext uri="{FF2B5EF4-FFF2-40B4-BE49-F238E27FC236}">
                <a16:creationId xmlns:a16="http://schemas.microsoft.com/office/drawing/2014/main" id="{F092B6D4-819E-481E-99B1-070BE72DF931}"/>
              </a:ext>
            </a:extLst>
          </p:cNvPr>
          <p:cNvSpPr txBox="1"/>
          <p:nvPr/>
        </p:nvSpPr>
        <p:spPr>
          <a:xfrm>
            <a:off x="1" y="1343025"/>
            <a:ext cx="12191998" cy="954107"/>
          </a:xfrm>
          <a:prstGeom prst="rect">
            <a:avLst/>
          </a:prstGeom>
          <a:noFill/>
        </p:spPr>
        <p:txBody>
          <a:bodyPr wrap="square" rtlCol="0">
            <a:spAutoFit/>
          </a:bodyPr>
          <a:lstStyle/>
          <a:p>
            <a:pPr algn="ctr"/>
            <a:endParaRPr lang="en-US" sz="3200" dirty="0">
              <a:solidFill>
                <a:schemeClr val="bg1"/>
              </a:solidFill>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2400" dirty="0">
                <a:solidFill>
                  <a:schemeClr val="accent2"/>
                </a:solidFill>
                <a:ea typeface="Tahoma" panose="020B0604030504040204" pitchFamily="34" charset="0"/>
                <a:cs typeface="Tahoma" panose="020B0604030504040204" pitchFamily="34" charset="0"/>
              </a:rPr>
              <a:t>. </a:t>
            </a:r>
          </a:p>
        </p:txBody>
      </p:sp>
      <p:graphicFrame>
        <p:nvGraphicFramePr>
          <p:cNvPr id="3" name="Diagram 2">
            <a:extLst>
              <a:ext uri="{FF2B5EF4-FFF2-40B4-BE49-F238E27FC236}">
                <a16:creationId xmlns:a16="http://schemas.microsoft.com/office/drawing/2014/main" id="{E172AAF6-A723-24FB-0D9B-D7D6C0649BDC}"/>
              </a:ext>
            </a:extLst>
          </p:cNvPr>
          <p:cNvGraphicFramePr/>
          <p:nvPr>
            <p:extLst>
              <p:ext uri="{D42A27DB-BD31-4B8C-83A1-F6EECF244321}">
                <p14:modId xmlns:p14="http://schemas.microsoft.com/office/powerpoint/2010/main" val="1232098457"/>
              </p:ext>
            </p:extLst>
          </p:nvPr>
        </p:nvGraphicFramePr>
        <p:xfrm>
          <a:off x="807868" y="1056443"/>
          <a:ext cx="10750858" cy="5202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328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AE5D8-3571-7F07-AB1D-1EB5C0C0078D}"/>
              </a:ext>
            </a:extLst>
          </p:cNvPr>
          <p:cNvSpPr>
            <a:spLocks noGrp="1"/>
          </p:cNvSpPr>
          <p:nvPr>
            <p:ph type="ctrTitle"/>
          </p:nvPr>
        </p:nvSpPr>
        <p:spPr>
          <a:xfrm>
            <a:off x="457200" y="457200"/>
            <a:ext cx="3429000" cy="1295400"/>
          </a:xfrm>
        </p:spPr>
        <p:txBody>
          <a:bodyPr anchor="b">
            <a:normAutofit/>
          </a:bodyPr>
          <a:lstStyle/>
          <a:p>
            <a:r>
              <a:rPr lang="en-US" sz="4200" dirty="0"/>
              <a:t>Why apply?</a:t>
            </a:r>
          </a:p>
        </p:txBody>
      </p:sp>
      <p:sp>
        <p:nvSpPr>
          <p:cNvPr id="1031" name="Slide Number Placeholder 2">
            <a:extLst>
              <a:ext uri="{FF2B5EF4-FFF2-40B4-BE49-F238E27FC236}">
                <a16:creationId xmlns:a16="http://schemas.microsoft.com/office/drawing/2014/main" id="{79C520F0-391E-1D4F-1B6B-B54F2D40F032}"/>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38</a:t>
            </a:fld>
            <a:endParaRPr lang="en-US"/>
          </a:p>
        </p:txBody>
      </p:sp>
      <p:sp>
        <p:nvSpPr>
          <p:cNvPr id="3" name="Subtitle 2">
            <a:extLst>
              <a:ext uri="{FF2B5EF4-FFF2-40B4-BE49-F238E27FC236}">
                <a16:creationId xmlns:a16="http://schemas.microsoft.com/office/drawing/2014/main" id="{B85366DE-8F55-491E-BC69-48A6D35F3447}"/>
              </a:ext>
            </a:extLst>
          </p:cNvPr>
          <p:cNvSpPr>
            <a:spLocks noGrp="1"/>
          </p:cNvSpPr>
          <p:nvPr>
            <p:ph type="subTitle" idx="1"/>
          </p:nvPr>
        </p:nvSpPr>
        <p:spPr>
          <a:xfrm>
            <a:off x="457200" y="2258252"/>
            <a:ext cx="3530338" cy="3896529"/>
          </a:xfrm>
        </p:spPr>
        <p:txBody>
          <a:bodyPr>
            <a:normAutofit/>
          </a:bodyPr>
          <a:lstStyle/>
          <a:p>
            <a:r>
              <a:rPr lang="en-US" sz="2600" dirty="0"/>
              <a:t>Simply, NYSTRS would pay your beneficiary more than the in-service death benefit if you pass away from the illness or surgery necessitating protection. </a:t>
            </a:r>
          </a:p>
        </p:txBody>
      </p:sp>
      <p:pic>
        <p:nvPicPr>
          <p:cNvPr id="5" name="Picture 4">
            <a:extLst>
              <a:ext uri="{FF2B5EF4-FFF2-40B4-BE49-F238E27FC236}">
                <a16:creationId xmlns:a16="http://schemas.microsoft.com/office/drawing/2014/main" id="{37773C72-5181-0C27-7E2E-27319B1CA62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21460" y="1129004"/>
            <a:ext cx="7264756" cy="4226767"/>
          </a:xfrm>
          <a:prstGeom prst="rect">
            <a:avLst/>
          </a:prstGeom>
        </p:spPr>
      </p:pic>
    </p:spTree>
    <p:extLst>
      <p:ext uri="{BB962C8B-B14F-4D97-AF65-F5344CB8AC3E}">
        <p14:creationId xmlns:p14="http://schemas.microsoft.com/office/powerpoint/2010/main" val="418578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unset over a body of water&#10;&#10;Description automatically generated with medium confidence">
            <a:extLst>
              <a:ext uri="{FF2B5EF4-FFF2-40B4-BE49-F238E27FC236}">
                <a16:creationId xmlns:a16="http://schemas.microsoft.com/office/drawing/2014/main" id="{FFBF5A1B-797A-8F13-5676-D2E03CA075A7}"/>
              </a:ext>
            </a:extLst>
          </p:cNvPr>
          <p:cNvPicPr>
            <a:picLocks noChangeAspect="1"/>
          </p:cNvPicPr>
          <p:nvPr/>
        </p:nvPicPr>
        <p:blipFill>
          <a:blip r:embed="rId3" cstate="hqprint">
            <a:extLst>
              <a:ext uri="{28A0092B-C50C-407E-A947-70E740481C1C}">
                <a14:useLocalDpi xmlns:a14="http://schemas.microsoft.com/office/drawing/2010/main"/>
              </a:ext>
            </a:extLst>
          </a:blip>
          <a:srcRect b="-2"/>
          <a:stretch/>
        </p:blipFill>
        <p:spPr>
          <a:xfrm>
            <a:off x="4381500" y="1"/>
            <a:ext cx="7810500" cy="6858000"/>
          </a:xfrm>
          <a:prstGeom prst="rect">
            <a:avLst/>
          </a:prstGeom>
          <a:noFill/>
        </p:spPr>
      </p:pic>
      <p:sp>
        <p:nvSpPr>
          <p:cNvPr id="2" name="Title 1">
            <a:extLst>
              <a:ext uri="{FF2B5EF4-FFF2-40B4-BE49-F238E27FC236}">
                <a16:creationId xmlns:a16="http://schemas.microsoft.com/office/drawing/2014/main" id="{3AF70DB0-0318-1A1F-1A6F-945AB1A987A6}"/>
              </a:ext>
            </a:extLst>
          </p:cNvPr>
          <p:cNvSpPr>
            <a:spLocks noGrp="1"/>
          </p:cNvSpPr>
          <p:nvPr>
            <p:ph type="ctrTitle"/>
          </p:nvPr>
        </p:nvSpPr>
        <p:spPr>
          <a:xfrm>
            <a:off x="457200" y="457200"/>
            <a:ext cx="3429000" cy="2095500"/>
          </a:xfrm>
        </p:spPr>
        <p:txBody>
          <a:bodyPr anchor="b">
            <a:normAutofit/>
          </a:bodyPr>
          <a:lstStyle/>
          <a:p>
            <a:r>
              <a:rPr lang="en-US" dirty="0"/>
              <a:t>Death Benefits</a:t>
            </a:r>
          </a:p>
        </p:txBody>
      </p:sp>
      <p:sp>
        <p:nvSpPr>
          <p:cNvPr id="12" name="Slide Number Placeholder 4">
            <a:extLst>
              <a:ext uri="{FF2B5EF4-FFF2-40B4-BE49-F238E27FC236}">
                <a16:creationId xmlns:a16="http://schemas.microsoft.com/office/drawing/2014/main" id="{A51EFE6A-D76A-C43C-67B5-3A120EAC8A55}"/>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39</a:t>
            </a:fld>
            <a:endParaRPr lang="en-US"/>
          </a:p>
        </p:txBody>
      </p:sp>
      <p:sp>
        <p:nvSpPr>
          <p:cNvPr id="6" name="TextBox 5">
            <a:extLst>
              <a:ext uri="{FF2B5EF4-FFF2-40B4-BE49-F238E27FC236}">
                <a16:creationId xmlns:a16="http://schemas.microsoft.com/office/drawing/2014/main" id="{39B76984-879A-AF6D-D729-AC3A0D1A20EE}"/>
              </a:ext>
            </a:extLst>
          </p:cNvPr>
          <p:cNvSpPr txBox="1"/>
          <p:nvPr/>
        </p:nvSpPr>
        <p:spPr>
          <a:xfrm>
            <a:off x="457200" y="3009900"/>
            <a:ext cx="3429000" cy="838200"/>
          </a:xfrm>
          <a:prstGeom prst="rect">
            <a:avLst/>
          </a:prstGeom>
        </p:spPr>
        <p:txBody>
          <a:bodyPr vert="horz" lIns="0" tIns="0" rIns="0" bIns="0" rtlCol="0">
            <a:normAutofit/>
          </a:bodyPr>
          <a:lstStyle/>
          <a:p>
            <a:pPr defTabSz="914400">
              <a:spcBef>
                <a:spcPts val="1000"/>
              </a:spcBef>
            </a:pPr>
            <a:r>
              <a:rPr lang="en-US" sz="2600" i="1" kern="1200" dirty="0">
                <a:solidFill>
                  <a:schemeClr val="accent1"/>
                </a:solidFill>
              </a:rPr>
              <a:t>Active &amp; Retiree</a:t>
            </a:r>
          </a:p>
        </p:txBody>
      </p:sp>
      <p:sp>
        <p:nvSpPr>
          <p:cNvPr id="5" name="Slide Number Placeholder 4" hidden="1">
            <a:extLst>
              <a:ext uri="{FF2B5EF4-FFF2-40B4-BE49-F238E27FC236}">
                <a16:creationId xmlns:a16="http://schemas.microsoft.com/office/drawing/2014/main" id="{C67F8616-64E0-57EF-7ACD-EFE3DC7A711D}"/>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39</a:t>
            </a:fld>
            <a:endParaRPr lang="en-US"/>
          </a:p>
        </p:txBody>
      </p:sp>
    </p:spTree>
    <p:extLst>
      <p:ext uri="{BB962C8B-B14F-4D97-AF65-F5344CB8AC3E}">
        <p14:creationId xmlns:p14="http://schemas.microsoft.com/office/powerpoint/2010/main" val="1087362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A1FF1B-4C84-8463-6011-EDCCFB37EDC0}"/>
              </a:ext>
            </a:extLst>
          </p:cNvPr>
          <p:cNvSpPr>
            <a:spLocks noGrp="1"/>
          </p:cNvSpPr>
          <p:nvPr>
            <p:ph type="sldNum" sz="quarter" idx="12"/>
          </p:nvPr>
        </p:nvSpPr>
        <p:spPr/>
        <p:txBody>
          <a:bodyPr/>
          <a:lstStyle/>
          <a:p>
            <a:fld id="{E51FB1A3-686B-46A4-A53C-5243AC33830F}" type="slidenum">
              <a:rPr lang="en-US" sz="1400" smtClean="0">
                <a:latin typeface="+mj-lt"/>
              </a:rPr>
              <a:pPr/>
              <a:t>4</a:t>
            </a:fld>
            <a:endParaRPr lang="en-US">
              <a:latin typeface="+mj-lt"/>
            </a:endParaRPr>
          </a:p>
        </p:txBody>
      </p:sp>
      <p:sp>
        <p:nvSpPr>
          <p:cNvPr id="3" name="Title 2">
            <a:extLst>
              <a:ext uri="{FF2B5EF4-FFF2-40B4-BE49-F238E27FC236}">
                <a16:creationId xmlns:a16="http://schemas.microsoft.com/office/drawing/2014/main" id="{826269C0-B602-5984-B53D-3D6981AA0C26}"/>
              </a:ext>
            </a:extLst>
          </p:cNvPr>
          <p:cNvSpPr>
            <a:spLocks noGrp="1"/>
          </p:cNvSpPr>
          <p:nvPr>
            <p:ph type="ctrTitle"/>
          </p:nvPr>
        </p:nvSpPr>
        <p:spPr>
          <a:xfrm>
            <a:off x="457200" y="415548"/>
            <a:ext cx="11277600" cy="838200"/>
          </a:xfrm>
        </p:spPr>
        <p:txBody>
          <a:bodyPr>
            <a:noAutofit/>
          </a:bodyPr>
          <a:lstStyle/>
          <a:p>
            <a:pPr algn="ctr"/>
            <a:br>
              <a:rPr lang="en-US" sz="6600"/>
            </a:br>
            <a:br>
              <a:rPr lang="en-US" sz="6600"/>
            </a:br>
            <a:r>
              <a:rPr lang="en-US" sz="6600"/>
              <a:t>We Are Here To Help</a:t>
            </a:r>
          </a:p>
        </p:txBody>
      </p:sp>
      <p:sp>
        <p:nvSpPr>
          <p:cNvPr id="4" name="Subtitle 3">
            <a:extLst>
              <a:ext uri="{FF2B5EF4-FFF2-40B4-BE49-F238E27FC236}">
                <a16:creationId xmlns:a16="http://schemas.microsoft.com/office/drawing/2014/main" id="{3FCC9749-EA07-4667-EF28-D001D60CF017}"/>
              </a:ext>
            </a:extLst>
          </p:cNvPr>
          <p:cNvSpPr>
            <a:spLocks noGrp="1"/>
          </p:cNvSpPr>
          <p:nvPr>
            <p:ph type="subTitle" idx="1"/>
          </p:nvPr>
        </p:nvSpPr>
        <p:spPr/>
        <p:txBody>
          <a:bodyPr>
            <a:normAutofit fontScale="92500" lnSpcReduction="10000"/>
          </a:bodyPr>
          <a:lstStyle/>
          <a:p>
            <a:pPr algn="ctr"/>
            <a:r>
              <a:rPr lang="en-US" sz="6000" dirty="0"/>
              <a:t>1-800-348-7298  </a:t>
            </a:r>
          </a:p>
          <a:p>
            <a:pPr algn="ctr"/>
            <a:r>
              <a:rPr lang="en-US" sz="6000" dirty="0"/>
              <a:t>Disability Inquiries x 6010</a:t>
            </a:r>
          </a:p>
          <a:p>
            <a:pPr algn="ctr"/>
            <a:endParaRPr lang="en-US" sz="6000" dirty="0"/>
          </a:p>
          <a:p>
            <a:pPr algn="ctr"/>
            <a:r>
              <a:rPr lang="en-US" sz="6000" dirty="0"/>
              <a:t>In-Service Death </a:t>
            </a:r>
          </a:p>
          <a:p>
            <a:pPr algn="ctr"/>
            <a:r>
              <a:rPr lang="en-US" sz="6000" dirty="0"/>
              <a:t>Benefit Inquiries x 6110</a:t>
            </a:r>
          </a:p>
          <a:p>
            <a:endParaRPr lang="en-US" dirty="0"/>
          </a:p>
        </p:txBody>
      </p:sp>
    </p:spTree>
    <p:extLst>
      <p:ext uri="{BB962C8B-B14F-4D97-AF65-F5344CB8AC3E}">
        <p14:creationId xmlns:p14="http://schemas.microsoft.com/office/powerpoint/2010/main" val="26503097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66DE19-D8C4-0FC2-271A-7637369C5100}"/>
              </a:ext>
            </a:extLst>
          </p:cNvPr>
          <p:cNvSpPr>
            <a:spLocks noGrp="1"/>
          </p:cNvSpPr>
          <p:nvPr>
            <p:ph type="sldNum" sz="quarter" idx="12"/>
          </p:nvPr>
        </p:nvSpPr>
        <p:spPr/>
        <p:txBody>
          <a:bodyPr/>
          <a:lstStyle/>
          <a:p>
            <a:fld id="{E51FB1A3-686B-46A4-A53C-5243AC33830F}" type="slidenum">
              <a:rPr lang="en-US" sz="1400" smtClean="0">
                <a:latin typeface="+mj-lt"/>
              </a:rPr>
              <a:pPr/>
              <a:t>40</a:t>
            </a:fld>
            <a:endParaRPr lang="en-US">
              <a:latin typeface="+mj-lt"/>
            </a:endParaRPr>
          </a:p>
        </p:txBody>
      </p:sp>
      <p:sp>
        <p:nvSpPr>
          <p:cNvPr id="2" name="Title 1">
            <a:extLst>
              <a:ext uri="{FF2B5EF4-FFF2-40B4-BE49-F238E27FC236}">
                <a16:creationId xmlns:a16="http://schemas.microsoft.com/office/drawing/2014/main" id="{8F3DE4A8-1700-CE83-D400-DA10164E4A74}"/>
              </a:ext>
            </a:extLst>
          </p:cNvPr>
          <p:cNvSpPr>
            <a:spLocks noGrp="1"/>
          </p:cNvSpPr>
          <p:nvPr>
            <p:ph type="ctrTitle" idx="4294967295"/>
          </p:nvPr>
        </p:nvSpPr>
        <p:spPr>
          <a:xfrm>
            <a:off x="816746" y="224008"/>
            <a:ext cx="10006149" cy="1225550"/>
          </a:xfrm>
        </p:spPr>
        <p:txBody>
          <a:bodyPr/>
          <a:lstStyle/>
          <a:p>
            <a:pPr algn="ctr"/>
            <a:r>
              <a:rPr lang="en-US" b="1" dirty="0"/>
              <a:t>Paragraph 2 In-Service Death Benefit</a:t>
            </a:r>
            <a:br>
              <a:rPr lang="en-US" b="1" dirty="0"/>
            </a:br>
            <a:r>
              <a:rPr lang="en-US" b="1" dirty="0"/>
              <a:t>(Tiers 2-6)</a:t>
            </a:r>
          </a:p>
        </p:txBody>
      </p:sp>
      <p:graphicFrame>
        <p:nvGraphicFramePr>
          <p:cNvPr id="6" name="Diagram 5">
            <a:extLst>
              <a:ext uri="{FF2B5EF4-FFF2-40B4-BE49-F238E27FC236}">
                <a16:creationId xmlns:a16="http://schemas.microsoft.com/office/drawing/2014/main" id="{D3A500FA-0D50-6947-C139-BBFBF0FB0308}"/>
              </a:ext>
            </a:extLst>
          </p:cNvPr>
          <p:cNvGraphicFramePr/>
          <p:nvPr>
            <p:extLst>
              <p:ext uri="{D42A27DB-BD31-4B8C-83A1-F6EECF244321}">
                <p14:modId xmlns:p14="http://schemas.microsoft.com/office/powerpoint/2010/main" val="2309087645"/>
              </p:ext>
            </p:extLst>
          </p:nvPr>
        </p:nvGraphicFramePr>
        <p:xfrm>
          <a:off x="124287" y="656949"/>
          <a:ext cx="6480699" cy="4651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CD081AF0-04ED-E331-F744-29C62AA068F2}"/>
              </a:ext>
            </a:extLst>
          </p:cNvPr>
          <p:cNvPicPr>
            <a:picLocks noChangeAspect="1"/>
          </p:cNvPicPr>
          <p:nvPr/>
        </p:nvPicPr>
        <p:blipFill>
          <a:blip r:embed="rId8"/>
          <a:stretch>
            <a:fillRect/>
          </a:stretch>
        </p:blipFill>
        <p:spPr>
          <a:xfrm>
            <a:off x="6747241" y="3623788"/>
            <a:ext cx="5160524" cy="2582860"/>
          </a:xfrm>
          <a:prstGeom prst="rect">
            <a:avLst/>
          </a:prstGeom>
        </p:spPr>
      </p:pic>
    </p:spTree>
    <p:extLst>
      <p:ext uri="{BB962C8B-B14F-4D97-AF65-F5344CB8AC3E}">
        <p14:creationId xmlns:p14="http://schemas.microsoft.com/office/powerpoint/2010/main" val="3202943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67532-8585-DE98-627F-6157C2283E78}"/>
              </a:ext>
            </a:extLst>
          </p:cNvPr>
          <p:cNvSpPr>
            <a:spLocks noGrp="1"/>
          </p:cNvSpPr>
          <p:nvPr>
            <p:ph type="ctrTitle"/>
          </p:nvPr>
        </p:nvSpPr>
        <p:spPr>
          <a:xfrm>
            <a:off x="431660" y="1336505"/>
            <a:ext cx="3429000" cy="2299064"/>
          </a:xfrm>
        </p:spPr>
        <p:txBody>
          <a:bodyPr anchor="b">
            <a:noAutofit/>
          </a:bodyPr>
          <a:lstStyle/>
          <a:p>
            <a:r>
              <a:rPr lang="en-US" sz="3200" dirty="0"/>
              <a:t>Where can I find my death benefit information?</a:t>
            </a:r>
          </a:p>
        </p:txBody>
      </p:sp>
      <p:sp>
        <p:nvSpPr>
          <p:cNvPr id="9" name="Slide Number Placeholder 2">
            <a:extLst>
              <a:ext uri="{FF2B5EF4-FFF2-40B4-BE49-F238E27FC236}">
                <a16:creationId xmlns:a16="http://schemas.microsoft.com/office/drawing/2014/main" id="{46B52F3B-F9F1-E075-A44A-A7887294EF21}"/>
              </a:ext>
            </a:extLst>
          </p:cNvPr>
          <p:cNvSpPr>
            <a:spLocks noGrp="1"/>
          </p:cNvSpPr>
          <p:nvPr>
            <p:ph type="sldNum" sz="quarter" idx="12"/>
          </p:nvPr>
        </p:nvSpPr>
        <p:spPr>
          <a:xfrm>
            <a:off x="10715625" y="6484104"/>
            <a:ext cx="1019175" cy="257174"/>
          </a:xfrm>
        </p:spPr>
        <p:txBody>
          <a:bodyPr/>
          <a:lstStyle/>
          <a:p>
            <a:pPr>
              <a:spcAft>
                <a:spcPts val="600"/>
              </a:spcAft>
            </a:pPr>
            <a:fld id="{E51FB1A3-686B-46A4-A53C-5243AC33830F}" type="slidenum">
              <a:rPr lang="en-US" sz="1400" smtClean="0">
                <a:latin typeface="+mj-lt"/>
              </a:rPr>
              <a:pPr>
                <a:spcAft>
                  <a:spcPts val="600"/>
                </a:spcAft>
              </a:pPr>
              <a:t>41</a:t>
            </a:fld>
            <a:endParaRPr lang="en-US">
              <a:latin typeface="+mj-lt"/>
            </a:endParaRPr>
          </a:p>
        </p:txBody>
      </p:sp>
      <p:pic>
        <p:nvPicPr>
          <p:cNvPr id="6" name="Picture 5" descr="A document with text and numbers&#10;&#10;Description automatically generated">
            <a:extLst>
              <a:ext uri="{FF2B5EF4-FFF2-40B4-BE49-F238E27FC236}">
                <a16:creationId xmlns:a16="http://schemas.microsoft.com/office/drawing/2014/main" id="{6F31F63B-93E9-E39C-55B6-D0899A92E5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77463" y="0"/>
            <a:ext cx="5299364" cy="6858000"/>
          </a:xfrm>
          <a:prstGeom prst="rect">
            <a:avLst/>
          </a:prstGeom>
        </p:spPr>
      </p:pic>
    </p:spTree>
    <p:extLst>
      <p:ext uri="{BB962C8B-B14F-4D97-AF65-F5344CB8AC3E}">
        <p14:creationId xmlns:p14="http://schemas.microsoft.com/office/powerpoint/2010/main" val="377199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0C09-19CB-E9FE-AE37-BE2891F382EB}"/>
              </a:ext>
            </a:extLst>
          </p:cNvPr>
          <p:cNvSpPr>
            <a:spLocks noGrp="1"/>
          </p:cNvSpPr>
          <p:nvPr>
            <p:ph type="ctrTitle"/>
          </p:nvPr>
        </p:nvSpPr>
        <p:spPr>
          <a:xfrm>
            <a:off x="457200" y="683441"/>
            <a:ext cx="3429000" cy="1295400"/>
          </a:xfrm>
        </p:spPr>
        <p:txBody>
          <a:bodyPr anchor="b">
            <a:normAutofit fontScale="90000"/>
          </a:bodyPr>
          <a:lstStyle/>
          <a:p>
            <a:r>
              <a:rPr lang="en-US" sz="3200" dirty="0"/>
              <a:t>If an active member passes away:</a:t>
            </a:r>
            <a:br>
              <a:rPr lang="en-US" sz="2800" dirty="0"/>
            </a:br>
            <a:endParaRPr lang="en-US" sz="2800" dirty="0"/>
          </a:p>
        </p:txBody>
      </p:sp>
      <p:sp>
        <p:nvSpPr>
          <p:cNvPr id="10" name="Slide Number Placeholder 2">
            <a:extLst>
              <a:ext uri="{FF2B5EF4-FFF2-40B4-BE49-F238E27FC236}">
                <a16:creationId xmlns:a16="http://schemas.microsoft.com/office/drawing/2014/main" id="{7F4D5478-F72E-D70A-82E1-225D90D25578}"/>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42</a:t>
            </a:fld>
            <a:endParaRPr lang="en-US"/>
          </a:p>
        </p:txBody>
      </p:sp>
      <p:sp>
        <p:nvSpPr>
          <p:cNvPr id="3" name="Subtitle 2">
            <a:extLst>
              <a:ext uri="{FF2B5EF4-FFF2-40B4-BE49-F238E27FC236}">
                <a16:creationId xmlns:a16="http://schemas.microsoft.com/office/drawing/2014/main" id="{DC349918-D841-8A26-DBC8-F33454AD5B87}"/>
              </a:ext>
            </a:extLst>
          </p:cNvPr>
          <p:cNvSpPr>
            <a:spLocks noGrp="1"/>
          </p:cNvSpPr>
          <p:nvPr>
            <p:ph type="subTitle" idx="1"/>
          </p:nvPr>
        </p:nvSpPr>
        <p:spPr>
          <a:xfrm>
            <a:off x="457200" y="2352654"/>
            <a:ext cx="3429000" cy="3896529"/>
          </a:xfrm>
        </p:spPr>
        <p:txBody>
          <a:bodyPr>
            <a:normAutofit/>
          </a:bodyPr>
          <a:lstStyle/>
          <a:p>
            <a:r>
              <a:rPr lang="en-US" dirty="0"/>
              <a:t>Please notify NYSTRS by calling (800) 348-7298, Ext. 6110, or instruct the members family to do so.</a:t>
            </a:r>
          </a:p>
          <a:p>
            <a:endParaRPr lang="en-US" dirty="0"/>
          </a:p>
          <a:p>
            <a:r>
              <a:rPr lang="en-US" dirty="0"/>
              <a:t>The member’s named beneficiary(</a:t>
            </a:r>
            <a:r>
              <a:rPr lang="en-US" dirty="0" err="1"/>
              <a:t>ies</a:t>
            </a:r>
            <a:r>
              <a:rPr lang="en-US" dirty="0"/>
              <a:t>) will receive the eligible member’s In-Service Death Benefit and the member’s contributions balance.</a:t>
            </a:r>
          </a:p>
        </p:txBody>
      </p:sp>
      <p:pic>
        <p:nvPicPr>
          <p:cNvPr id="7" name="Picture 6" descr="A hand holding a butterfly&#10;&#10;Description automatically generated with medium confidence">
            <a:extLst>
              <a:ext uri="{FF2B5EF4-FFF2-40B4-BE49-F238E27FC236}">
                <a16:creationId xmlns:a16="http://schemas.microsoft.com/office/drawing/2014/main" id="{542AB2B4-ED2B-B503-EB73-F867F59D5FC5}"/>
              </a:ext>
            </a:extLst>
          </p:cNvPr>
          <p:cNvPicPr>
            <a:picLocks noChangeAspect="1"/>
          </p:cNvPicPr>
          <p:nvPr/>
        </p:nvPicPr>
        <p:blipFill>
          <a:blip r:embed="rId3" cstate="hqprint">
            <a:extLst>
              <a:ext uri="{28A0092B-C50C-407E-A947-70E740481C1C}">
                <a14:useLocalDpi xmlns:a14="http://schemas.microsoft.com/office/drawing/2010/main"/>
              </a:ext>
            </a:extLst>
          </a:blip>
          <a:srcRect b="-2"/>
          <a:stretch/>
        </p:blipFill>
        <p:spPr>
          <a:xfrm>
            <a:off x="4381500" y="457200"/>
            <a:ext cx="7353300" cy="5867400"/>
          </a:xfrm>
          <a:prstGeom prst="rect">
            <a:avLst/>
          </a:prstGeom>
          <a:noFill/>
        </p:spPr>
      </p:pic>
      <p:sp>
        <p:nvSpPr>
          <p:cNvPr id="5" name="Slide Number Placeholder 4" hidden="1">
            <a:extLst>
              <a:ext uri="{FF2B5EF4-FFF2-40B4-BE49-F238E27FC236}">
                <a16:creationId xmlns:a16="http://schemas.microsoft.com/office/drawing/2014/main" id="{8DE9BDE3-D1A2-5018-1D83-98278C610DFB}"/>
              </a:ext>
            </a:extLst>
          </p:cNvPr>
          <p:cNvSpPr>
            <a:spLocks noGrp="1"/>
          </p:cNvSpPr>
          <p:nvPr>
            <p:ph type="sldNum" sz="quarter" idx="12"/>
          </p:nvPr>
        </p:nvSpPr>
        <p:spPr/>
        <p:txBody>
          <a:bodyPr/>
          <a:lstStyle/>
          <a:p>
            <a:pPr>
              <a:spcAft>
                <a:spcPts val="600"/>
              </a:spcAft>
            </a:pPr>
            <a:fld id="{E51FB1A3-686B-46A4-A53C-5243AC33830F}" type="slidenum">
              <a:rPr lang="en-US" sz="1400" smtClean="0">
                <a:latin typeface="+mj-lt"/>
              </a:rPr>
              <a:pPr>
                <a:spcAft>
                  <a:spcPts val="600"/>
                </a:spcAft>
              </a:pPr>
              <a:t>42</a:t>
            </a:fld>
            <a:endParaRPr lang="en-US">
              <a:latin typeface="+mj-lt"/>
            </a:endParaRPr>
          </a:p>
        </p:txBody>
      </p:sp>
    </p:spTree>
    <p:extLst>
      <p:ext uri="{BB962C8B-B14F-4D97-AF65-F5344CB8AC3E}">
        <p14:creationId xmlns:p14="http://schemas.microsoft.com/office/powerpoint/2010/main" val="2364502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lose-up of a form&#10;&#10;Description automatically generated">
            <a:extLst>
              <a:ext uri="{FF2B5EF4-FFF2-40B4-BE49-F238E27FC236}">
                <a16:creationId xmlns:a16="http://schemas.microsoft.com/office/drawing/2014/main" id="{E6263923-DC5C-BF6F-0C14-3A3B219E532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810500" y="592531"/>
            <a:ext cx="4381500" cy="5672940"/>
          </a:xfrm>
          <a:prstGeom prst="rect">
            <a:avLst/>
          </a:prstGeom>
          <a:noFill/>
          <a:ln>
            <a:solidFill>
              <a:schemeClr val="tx1"/>
            </a:solidFill>
          </a:ln>
        </p:spPr>
      </p:pic>
      <p:sp>
        <p:nvSpPr>
          <p:cNvPr id="2" name="Title 1">
            <a:extLst>
              <a:ext uri="{FF2B5EF4-FFF2-40B4-BE49-F238E27FC236}">
                <a16:creationId xmlns:a16="http://schemas.microsoft.com/office/drawing/2014/main" id="{EDE399FD-089B-FC60-515F-C7C4237E96D8}"/>
              </a:ext>
            </a:extLst>
          </p:cNvPr>
          <p:cNvSpPr>
            <a:spLocks noGrp="1"/>
          </p:cNvSpPr>
          <p:nvPr>
            <p:ph type="ctrTitle"/>
          </p:nvPr>
        </p:nvSpPr>
        <p:spPr>
          <a:xfrm>
            <a:off x="205273" y="74645"/>
            <a:ext cx="7353300" cy="1408922"/>
          </a:xfrm>
        </p:spPr>
        <p:txBody>
          <a:bodyPr anchor="b">
            <a:normAutofit/>
          </a:bodyPr>
          <a:lstStyle/>
          <a:p>
            <a:r>
              <a:rPr lang="en-US" sz="4200" dirty="0"/>
              <a:t>Death Benefits: </a:t>
            </a:r>
            <a:br>
              <a:rPr lang="en-US" sz="4200" dirty="0"/>
            </a:br>
            <a:r>
              <a:rPr lang="en-US" sz="4200" dirty="0"/>
              <a:t>Updating your Beneficiary</a:t>
            </a:r>
          </a:p>
        </p:txBody>
      </p:sp>
      <p:graphicFrame>
        <p:nvGraphicFramePr>
          <p:cNvPr id="4" name="Diagram 3">
            <a:extLst>
              <a:ext uri="{FF2B5EF4-FFF2-40B4-BE49-F238E27FC236}">
                <a16:creationId xmlns:a16="http://schemas.microsoft.com/office/drawing/2014/main" id="{C6FE3D10-DC7C-8AF9-78EF-946E1C0EF656}"/>
              </a:ext>
            </a:extLst>
          </p:cNvPr>
          <p:cNvGraphicFramePr/>
          <p:nvPr>
            <p:extLst>
              <p:ext uri="{D42A27DB-BD31-4B8C-83A1-F6EECF244321}">
                <p14:modId xmlns:p14="http://schemas.microsoft.com/office/powerpoint/2010/main" val="1353969418"/>
              </p:ext>
            </p:extLst>
          </p:nvPr>
        </p:nvGraphicFramePr>
        <p:xfrm>
          <a:off x="143069" y="1698171"/>
          <a:ext cx="7415504" cy="43480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D185B2AB-286F-C1D5-2136-C3209C39300E}"/>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43</a:t>
            </a:fld>
            <a:endParaRPr lang="en-US"/>
          </a:p>
        </p:txBody>
      </p:sp>
    </p:spTree>
    <p:extLst>
      <p:ext uri="{BB962C8B-B14F-4D97-AF65-F5344CB8AC3E}">
        <p14:creationId xmlns:p14="http://schemas.microsoft.com/office/powerpoint/2010/main" val="3365988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91C4DD-24E3-28E6-6528-E8637C861E00}"/>
              </a:ext>
            </a:extLst>
          </p:cNvPr>
          <p:cNvSpPr>
            <a:spLocks noGrp="1"/>
          </p:cNvSpPr>
          <p:nvPr>
            <p:ph type="ctrTitle"/>
          </p:nvPr>
        </p:nvSpPr>
        <p:spPr>
          <a:xfrm>
            <a:off x="457200" y="457200"/>
            <a:ext cx="11277600" cy="838200"/>
          </a:xfrm>
        </p:spPr>
        <p:txBody>
          <a:bodyPr anchor="b">
            <a:normAutofit/>
          </a:bodyPr>
          <a:lstStyle/>
          <a:p>
            <a:pPr algn="ctr"/>
            <a:r>
              <a:rPr lang="en-US" dirty="0">
                <a:solidFill>
                  <a:schemeClr val="accent1"/>
                </a:solidFill>
              </a:rPr>
              <a:t>Vested Death Benefit</a:t>
            </a:r>
          </a:p>
        </p:txBody>
      </p:sp>
      <p:graphicFrame>
        <p:nvGraphicFramePr>
          <p:cNvPr id="5" name="Diagram 4">
            <a:extLst>
              <a:ext uri="{FF2B5EF4-FFF2-40B4-BE49-F238E27FC236}">
                <a16:creationId xmlns:a16="http://schemas.microsoft.com/office/drawing/2014/main" id="{0EDF69F0-458E-860E-C048-271143DEEB74}"/>
              </a:ext>
            </a:extLst>
          </p:cNvPr>
          <p:cNvGraphicFramePr/>
          <p:nvPr>
            <p:extLst>
              <p:ext uri="{D42A27DB-BD31-4B8C-83A1-F6EECF244321}">
                <p14:modId xmlns:p14="http://schemas.microsoft.com/office/powerpoint/2010/main" val="3948756261"/>
              </p:ext>
            </p:extLst>
          </p:nvPr>
        </p:nvGraphicFramePr>
        <p:xfrm>
          <a:off x="457200" y="1752600"/>
          <a:ext cx="11277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hidden="1">
            <a:extLst>
              <a:ext uri="{FF2B5EF4-FFF2-40B4-BE49-F238E27FC236}">
                <a16:creationId xmlns:a16="http://schemas.microsoft.com/office/drawing/2014/main" id="{9C3F24C2-AFF0-5DBC-A782-58F95703F70B}"/>
              </a:ext>
            </a:extLst>
          </p:cNvPr>
          <p:cNvSpPr>
            <a:spLocks noGrp="1"/>
          </p:cNvSpPr>
          <p:nvPr>
            <p:ph type="sldNum" sz="quarter" idx="12"/>
          </p:nvPr>
        </p:nvSpPr>
        <p:spPr/>
        <p:txBody>
          <a:bodyPr/>
          <a:lstStyle/>
          <a:p>
            <a:pPr>
              <a:spcAft>
                <a:spcPts val="600"/>
              </a:spcAft>
            </a:pPr>
            <a:fld id="{E51FB1A3-686B-46A4-A53C-5243AC33830F}" type="slidenum">
              <a:rPr lang="en-US" sz="1400" smtClean="0">
                <a:latin typeface="+mj-lt"/>
              </a:rPr>
              <a:pPr>
                <a:spcAft>
                  <a:spcPts val="600"/>
                </a:spcAft>
              </a:pPr>
              <a:t>44</a:t>
            </a:fld>
            <a:endParaRPr lang="en-US">
              <a:latin typeface="+mj-lt"/>
            </a:endParaRPr>
          </a:p>
        </p:txBody>
      </p:sp>
    </p:spTree>
    <p:extLst>
      <p:ext uri="{BB962C8B-B14F-4D97-AF65-F5344CB8AC3E}">
        <p14:creationId xmlns:p14="http://schemas.microsoft.com/office/powerpoint/2010/main" val="3221861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24CBCEF0-CFA7-77FA-8562-BDD77975D810}"/>
              </a:ext>
            </a:extLst>
          </p:cNvPr>
          <p:cNvGraphicFramePr/>
          <p:nvPr>
            <p:extLst>
              <p:ext uri="{D42A27DB-BD31-4B8C-83A1-F6EECF244321}">
                <p14:modId xmlns:p14="http://schemas.microsoft.com/office/powerpoint/2010/main" val="3107185297"/>
              </p:ext>
            </p:extLst>
          </p:nvPr>
        </p:nvGraphicFramePr>
        <p:xfrm>
          <a:off x="291113" y="88777"/>
          <a:ext cx="11609774" cy="615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3065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69B40C-43BF-3FFA-D481-26233D48403E}"/>
              </a:ext>
            </a:extLst>
          </p:cNvPr>
          <p:cNvSpPr>
            <a:spLocks noGrp="1"/>
          </p:cNvSpPr>
          <p:nvPr>
            <p:ph type="title"/>
          </p:nvPr>
        </p:nvSpPr>
        <p:spPr>
          <a:xfrm>
            <a:off x="457200" y="457201"/>
            <a:ext cx="11277600" cy="838200"/>
          </a:xfrm>
        </p:spPr>
        <p:txBody>
          <a:bodyPr anchor="b"/>
          <a:lstStyle/>
          <a:p>
            <a:pPr algn="ctr"/>
            <a:r>
              <a:rPr lang="en-US" dirty="0">
                <a:latin typeface="+mn-lt"/>
              </a:rPr>
              <a:t>Accidental Death Benefit</a:t>
            </a:r>
          </a:p>
        </p:txBody>
      </p:sp>
      <p:sp>
        <p:nvSpPr>
          <p:cNvPr id="2" name="Slide Number Placeholder 1" hidden="1">
            <a:extLst>
              <a:ext uri="{FF2B5EF4-FFF2-40B4-BE49-F238E27FC236}">
                <a16:creationId xmlns:a16="http://schemas.microsoft.com/office/drawing/2014/main" id="{D9CE5D41-D1D7-16FD-1A47-D51FDFB15DFB}"/>
              </a:ext>
            </a:extLst>
          </p:cNvPr>
          <p:cNvSpPr>
            <a:spLocks noGrp="1"/>
          </p:cNvSpPr>
          <p:nvPr>
            <p:ph type="sldNum" sz="quarter" idx="4294967295"/>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46</a:t>
            </a:fld>
            <a:endParaRPr lang="en-US"/>
          </a:p>
        </p:txBody>
      </p:sp>
      <p:graphicFrame>
        <p:nvGraphicFramePr>
          <p:cNvPr id="5" name="Diagram 4">
            <a:extLst>
              <a:ext uri="{FF2B5EF4-FFF2-40B4-BE49-F238E27FC236}">
                <a16:creationId xmlns:a16="http://schemas.microsoft.com/office/drawing/2014/main" id="{AD9AFFA3-67B8-B420-8A74-82F787754297}"/>
              </a:ext>
            </a:extLst>
          </p:cNvPr>
          <p:cNvGraphicFramePr/>
          <p:nvPr>
            <p:extLst>
              <p:ext uri="{D42A27DB-BD31-4B8C-83A1-F6EECF244321}">
                <p14:modId xmlns:p14="http://schemas.microsoft.com/office/powerpoint/2010/main" val="338959400"/>
              </p:ext>
            </p:extLst>
          </p:nvPr>
        </p:nvGraphicFramePr>
        <p:xfrm>
          <a:off x="457200" y="1752600"/>
          <a:ext cx="11277600" cy="4351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143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257C8-8C15-6177-162C-FB5CEBAEB6E4}"/>
              </a:ext>
            </a:extLst>
          </p:cNvPr>
          <p:cNvSpPr>
            <a:spLocks noGrp="1"/>
          </p:cNvSpPr>
          <p:nvPr>
            <p:ph type="ctrTitle"/>
          </p:nvPr>
        </p:nvSpPr>
        <p:spPr>
          <a:xfrm>
            <a:off x="557360" y="571109"/>
            <a:ext cx="3228680" cy="1295400"/>
          </a:xfrm>
        </p:spPr>
        <p:txBody>
          <a:bodyPr anchor="b">
            <a:normAutofit fontScale="90000"/>
          </a:bodyPr>
          <a:lstStyle/>
          <a:p>
            <a:r>
              <a:rPr lang="en-US" sz="3600" dirty="0"/>
              <a:t>Tiers 2-6 Post- Retirement Death Benefit</a:t>
            </a:r>
            <a:r>
              <a:rPr lang="en-US" dirty="0"/>
              <a:t>	</a:t>
            </a:r>
          </a:p>
        </p:txBody>
      </p:sp>
      <p:sp>
        <p:nvSpPr>
          <p:cNvPr id="2" name="Slide Number Placeholder 1">
            <a:extLst>
              <a:ext uri="{FF2B5EF4-FFF2-40B4-BE49-F238E27FC236}">
                <a16:creationId xmlns:a16="http://schemas.microsoft.com/office/drawing/2014/main" id="{CDED8EF4-A6E8-FC79-48BC-B27CA0A55231}"/>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47</a:t>
            </a:fld>
            <a:endParaRPr lang="en-US"/>
          </a:p>
        </p:txBody>
      </p:sp>
      <p:sp>
        <p:nvSpPr>
          <p:cNvPr id="4" name="Subtitle 3">
            <a:extLst>
              <a:ext uri="{FF2B5EF4-FFF2-40B4-BE49-F238E27FC236}">
                <a16:creationId xmlns:a16="http://schemas.microsoft.com/office/drawing/2014/main" id="{A80B1452-717C-146C-0D59-36D8D3B99A8A}"/>
              </a:ext>
            </a:extLst>
          </p:cNvPr>
          <p:cNvSpPr>
            <a:spLocks noGrp="1"/>
          </p:cNvSpPr>
          <p:nvPr>
            <p:ph type="subTitle" idx="1"/>
          </p:nvPr>
        </p:nvSpPr>
        <p:spPr>
          <a:xfrm>
            <a:off x="457200" y="2428070"/>
            <a:ext cx="3429000" cy="3896529"/>
          </a:xfrm>
        </p:spPr>
        <p:txBody>
          <a:bodyPr>
            <a:noAutofit/>
          </a:bodyPr>
          <a:lstStyle/>
          <a:p>
            <a:pPr marL="342900" indent="-342900">
              <a:spcBef>
                <a:spcPts val="1200"/>
              </a:spcBef>
              <a:buFont typeface="Arial" panose="020B0604020202020204" pitchFamily="34" charset="0"/>
              <a:buChar char="•"/>
            </a:pPr>
            <a:r>
              <a:rPr lang="en-US" sz="2000" dirty="0"/>
              <a:t>May be eligible if you retire within a year of leaving payroll</a:t>
            </a:r>
          </a:p>
          <a:p>
            <a:pPr marL="342900" indent="-342900">
              <a:spcBef>
                <a:spcPts val="1200"/>
              </a:spcBef>
              <a:buFont typeface="Arial" panose="020B0604020202020204" pitchFamily="34" charset="0"/>
              <a:buChar char="•"/>
            </a:pPr>
            <a:r>
              <a:rPr lang="en-US" sz="2000" dirty="0"/>
              <a:t>Avoid non-NYSTRS employment between ceased teaching date and retirement date</a:t>
            </a:r>
          </a:p>
          <a:p>
            <a:pPr marL="342900" indent="-342900">
              <a:spcBef>
                <a:spcPts val="1200"/>
              </a:spcBef>
              <a:buFont typeface="Arial" panose="020B0604020202020204" pitchFamily="34" charset="0"/>
              <a:buChar char="•"/>
            </a:pPr>
            <a:r>
              <a:rPr lang="en-US" sz="2000" dirty="0"/>
              <a:t>Tier 1 members are not eligible </a:t>
            </a:r>
          </a:p>
        </p:txBody>
      </p:sp>
      <p:graphicFrame>
        <p:nvGraphicFramePr>
          <p:cNvPr id="7" name="Group 39">
            <a:extLst>
              <a:ext uri="{FF2B5EF4-FFF2-40B4-BE49-F238E27FC236}">
                <a16:creationId xmlns:a16="http://schemas.microsoft.com/office/drawing/2014/main" id="{F500538D-8A77-DED1-AD31-9EEDAB202AA0}"/>
              </a:ext>
            </a:extLst>
          </p:cNvPr>
          <p:cNvGraphicFramePr>
            <a:graphicFrameLocks/>
          </p:cNvGraphicFramePr>
          <p:nvPr>
            <p:extLst>
              <p:ext uri="{D42A27DB-BD31-4B8C-83A1-F6EECF244321}">
                <p14:modId xmlns:p14="http://schemas.microsoft.com/office/powerpoint/2010/main" val="3043883018"/>
              </p:ext>
            </p:extLst>
          </p:nvPr>
        </p:nvGraphicFramePr>
        <p:xfrm>
          <a:off x="5087549" y="613028"/>
          <a:ext cx="5941202" cy="5555745"/>
        </p:xfrm>
        <a:graphic>
          <a:graphicData uri="http://schemas.openxmlformats.org/drawingml/2006/table">
            <a:tbl>
              <a:tblPr/>
              <a:tblGrid>
                <a:gridCol w="2202797">
                  <a:extLst>
                    <a:ext uri="{9D8B030D-6E8A-4147-A177-3AD203B41FA5}">
                      <a16:colId xmlns:a16="http://schemas.microsoft.com/office/drawing/2014/main" val="20000"/>
                    </a:ext>
                  </a:extLst>
                </a:gridCol>
                <a:gridCol w="3738405">
                  <a:extLst>
                    <a:ext uri="{9D8B030D-6E8A-4147-A177-3AD203B41FA5}">
                      <a16:colId xmlns:a16="http://schemas.microsoft.com/office/drawing/2014/main" val="20001"/>
                    </a:ext>
                  </a:extLst>
                </a:gridCol>
              </a:tblGrid>
              <a:tr h="1684275">
                <a:tc>
                  <a:txBody>
                    <a:bodyPr/>
                    <a:lstStyle>
                      <a:lvl1pPr marL="0" algn="l" defTabSz="1218987" rtl="0" eaLnBrk="1" latinLnBrk="0" hangingPunct="1">
                        <a:defRPr sz="2400" kern="1200">
                          <a:solidFill>
                            <a:schemeClr val="tx1"/>
                          </a:solidFill>
                          <a:latin typeface="Arial"/>
                        </a:defRPr>
                      </a:lvl1pPr>
                      <a:lvl2pPr marL="609493" algn="l" defTabSz="1218987" rtl="0" eaLnBrk="1" latinLnBrk="0" hangingPunct="1">
                        <a:defRPr sz="2400" kern="1200">
                          <a:solidFill>
                            <a:schemeClr val="tx1"/>
                          </a:solidFill>
                          <a:latin typeface="Arial"/>
                        </a:defRPr>
                      </a:lvl2pPr>
                      <a:lvl3pPr marL="1218987" algn="l" defTabSz="1218987" rtl="0" eaLnBrk="1" latinLnBrk="0" hangingPunct="1">
                        <a:defRPr sz="2400" kern="1200">
                          <a:solidFill>
                            <a:schemeClr val="tx1"/>
                          </a:solidFill>
                          <a:latin typeface="Arial"/>
                        </a:defRPr>
                      </a:lvl3pPr>
                      <a:lvl4pPr marL="1828480" algn="l" defTabSz="1218987" rtl="0" eaLnBrk="1" latinLnBrk="0" hangingPunct="1">
                        <a:defRPr sz="2400" kern="1200">
                          <a:solidFill>
                            <a:schemeClr val="tx1"/>
                          </a:solidFill>
                          <a:latin typeface="Arial"/>
                        </a:defRPr>
                      </a:lvl4pPr>
                      <a:lvl5pPr marL="2437973" algn="l" defTabSz="1218987" rtl="0" eaLnBrk="1" latinLnBrk="0" hangingPunct="1">
                        <a:defRPr sz="2400" kern="1200">
                          <a:solidFill>
                            <a:schemeClr val="tx1"/>
                          </a:solidFill>
                          <a:latin typeface="Arial"/>
                        </a:defRPr>
                      </a:lvl5pPr>
                      <a:lvl6pPr marL="3047467" algn="l" defTabSz="1218987" rtl="0" eaLnBrk="1" latinLnBrk="0" hangingPunct="1">
                        <a:defRPr sz="2400" kern="1200">
                          <a:solidFill>
                            <a:schemeClr val="tx1"/>
                          </a:solidFill>
                          <a:latin typeface="Arial"/>
                        </a:defRPr>
                      </a:lvl6pPr>
                      <a:lvl7pPr marL="3656960" algn="l" defTabSz="1218987" rtl="0" eaLnBrk="1" latinLnBrk="0" hangingPunct="1">
                        <a:defRPr sz="2400" kern="1200">
                          <a:solidFill>
                            <a:schemeClr val="tx1"/>
                          </a:solidFill>
                          <a:latin typeface="Arial"/>
                        </a:defRPr>
                      </a:lvl7pPr>
                      <a:lvl8pPr marL="4266453" algn="l" defTabSz="1218987" rtl="0" eaLnBrk="1" latinLnBrk="0" hangingPunct="1">
                        <a:defRPr sz="2400" kern="1200">
                          <a:solidFill>
                            <a:schemeClr val="tx1"/>
                          </a:solidFill>
                          <a:latin typeface="Arial"/>
                        </a:defRPr>
                      </a:lvl8pPr>
                      <a:lvl9pPr marL="4875947" algn="l" defTabSz="1218987" rtl="0" eaLnBrk="1" latinLnBrk="0" hangingPunct="1">
                        <a:defRPr sz="24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3300" b="0" i="0" u="none" strike="noStrike" cap="none" normalizeH="0" baseline="0">
                          <a:ln>
                            <a:noFill/>
                          </a:ln>
                          <a:solidFill>
                            <a:schemeClr val="tx1"/>
                          </a:solidFill>
                          <a:effectLst/>
                          <a:latin typeface="Cambria" panose="02040503050406030204" pitchFamily="18" charset="0"/>
                        </a:rPr>
                        <a:t>First Year</a:t>
                      </a:r>
                    </a:p>
                  </a:txBody>
                  <a:tcPr marL="137796" marR="137796" marT="68898" marB="68898"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1218987" rtl="0" eaLnBrk="1" latinLnBrk="0" hangingPunct="1">
                        <a:defRPr sz="2400" kern="1200">
                          <a:solidFill>
                            <a:schemeClr val="tx1"/>
                          </a:solidFill>
                          <a:latin typeface="Arial"/>
                        </a:defRPr>
                      </a:lvl1pPr>
                      <a:lvl2pPr marL="609493" algn="l" defTabSz="1218987" rtl="0" eaLnBrk="1" latinLnBrk="0" hangingPunct="1">
                        <a:defRPr sz="2400" kern="1200">
                          <a:solidFill>
                            <a:schemeClr val="tx1"/>
                          </a:solidFill>
                          <a:latin typeface="Arial"/>
                        </a:defRPr>
                      </a:lvl2pPr>
                      <a:lvl3pPr marL="1218987" algn="l" defTabSz="1218987" rtl="0" eaLnBrk="1" latinLnBrk="0" hangingPunct="1">
                        <a:defRPr sz="2400" kern="1200">
                          <a:solidFill>
                            <a:schemeClr val="tx1"/>
                          </a:solidFill>
                          <a:latin typeface="Arial"/>
                        </a:defRPr>
                      </a:lvl3pPr>
                      <a:lvl4pPr marL="1828480" algn="l" defTabSz="1218987" rtl="0" eaLnBrk="1" latinLnBrk="0" hangingPunct="1">
                        <a:defRPr sz="2400" kern="1200">
                          <a:solidFill>
                            <a:schemeClr val="tx1"/>
                          </a:solidFill>
                          <a:latin typeface="Arial"/>
                        </a:defRPr>
                      </a:lvl4pPr>
                      <a:lvl5pPr marL="2437973" algn="l" defTabSz="1218987" rtl="0" eaLnBrk="1" latinLnBrk="0" hangingPunct="1">
                        <a:defRPr sz="2400" kern="1200">
                          <a:solidFill>
                            <a:schemeClr val="tx1"/>
                          </a:solidFill>
                          <a:latin typeface="Arial"/>
                        </a:defRPr>
                      </a:lvl5pPr>
                      <a:lvl6pPr marL="3047467" algn="l" defTabSz="1218987" rtl="0" eaLnBrk="1" latinLnBrk="0" hangingPunct="1">
                        <a:defRPr sz="2400" kern="1200">
                          <a:solidFill>
                            <a:schemeClr val="tx1"/>
                          </a:solidFill>
                          <a:latin typeface="Arial"/>
                        </a:defRPr>
                      </a:lvl6pPr>
                      <a:lvl7pPr marL="3656960" algn="l" defTabSz="1218987" rtl="0" eaLnBrk="1" latinLnBrk="0" hangingPunct="1">
                        <a:defRPr sz="2400" kern="1200">
                          <a:solidFill>
                            <a:schemeClr val="tx1"/>
                          </a:solidFill>
                          <a:latin typeface="Arial"/>
                        </a:defRPr>
                      </a:lvl7pPr>
                      <a:lvl8pPr marL="4266453" algn="l" defTabSz="1218987" rtl="0" eaLnBrk="1" latinLnBrk="0" hangingPunct="1">
                        <a:defRPr sz="2400" kern="1200">
                          <a:solidFill>
                            <a:schemeClr val="tx1"/>
                          </a:solidFill>
                          <a:latin typeface="Arial"/>
                        </a:defRPr>
                      </a:lvl8pPr>
                      <a:lvl9pPr marL="4875947" algn="l" defTabSz="1218987" rtl="0" eaLnBrk="1" latinLnBrk="0" hangingPunct="1">
                        <a:defRPr sz="24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3300" b="0" i="0" u="none" strike="noStrike" cap="none" normalizeH="0" baseline="0">
                          <a:ln>
                            <a:noFill/>
                          </a:ln>
                          <a:solidFill>
                            <a:schemeClr val="tx1"/>
                          </a:solidFill>
                          <a:effectLst/>
                          <a:latin typeface="Cambria" panose="02040503050406030204" pitchFamily="18" charset="0"/>
                        </a:rPr>
                        <a:t>50% of the death benefit in effect at retirement</a:t>
                      </a:r>
                    </a:p>
                  </a:txBody>
                  <a:tcPr marL="137796" marR="137796" marT="68898" marB="68898"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684275">
                <a:tc>
                  <a:txBody>
                    <a:bodyPr/>
                    <a:lstStyle>
                      <a:lvl1pPr marL="0" algn="l" defTabSz="1218987" rtl="0" eaLnBrk="1" latinLnBrk="0" hangingPunct="1">
                        <a:defRPr sz="2400" kern="1200">
                          <a:solidFill>
                            <a:schemeClr val="tx1"/>
                          </a:solidFill>
                          <a:latin typeface="Arial"/>
                        </a:defRPr>
                      </a:lvl1pPr>
                      <a:lvl2pPr marL="609493" algn="l" defTabSz="1218987" rtl="0" eaLnBrk="1" latinLnBrk="0" hangingPunct="1">
                        <a:defRPr sz="2400" kern="1200">
                          <a:solidFill>
                            <a:schemeClr val="tx1"/>
                          </a:solidFill>
                          <a:latin typeface="Arial"/>
                        </a:defRPr>
                      </a:lvl2pPr>
                      <a:lvl3pPr marL="1218987" algn="l" defTabSz="1218987" rtl="0" eaLnBrk="1" latinLnBrk="0" hangingPunct="1">
                        <a:defRPr sz="2400" kern="1200">
                          <a:solidFill>
                            <a:schemeClr val="tx1"/>
                          </a:solidFill>
                          <a:latin typeface="Arial"/>
                        </a:defRPr>
                      </a:lvl3pPr>
                      <a:lvl4pPr marL="1828480" algn="l" defTabSz="1218987" rtl="0" eaLnBrk="1" latinLnBrk="0" hangingPunct="1">
                        <a:defRPr sz="2400" kern="1200">
                          <a:solidFill>
                            <a:schemeClr val="tx1"/>
                          </a:solidFill>
                          <a:latin typeface="Arial"/>
                        </a:defRPr>
                      </a:lvl4pPr>
                      <a:lvl5pPr marL="2437973" algn="l" defTabSz="1218987" rtl="0" eaLnBrk="1" latinLnBrk="0" hangingPunct="1">
                        <a:defRPr sz="2400" kern="1200">
                          <a:solidFill>
                            <a:schemeClr val="tx1"/>
                          </a:solidFill>
                          <a:latin typeface="Arial"/>
                        </a:defRPr>
                      </a:lvl5pPr>
                      <a:lvl6pPr marL="3047467" algn="l" defTabSz="1218987" rtl="0" eaLnBrk="1" latinLnBrk="0" hangingPunct="1">
                        <a:defRPr sz="2400" kern="1200">
                          <a:solidFill>
                            <a:schemeClr val="tx1"/>
                          </a:solidFill>
                          <a:latin typeface="Arial"/>
                        </a:defRPr>
                      </a:lvl6pPr>
                      <a:lvl7pPr marL="3656960" algn="l" defTabSz="1218987" rtl="0" eaLnBrk="1" latinLnBrk="0" hangingPunct="1">
                        <a:defRPr sz="2400" kern="1200">
                          <a:solidFill>
                            <a:schemeClr val="tx1"/>
                          </a:solidFill>
                          <a:latin typeface="Arial"/>
                        </a:defRPr>
                      </a:lvl7pPr>
                      <a:lvl8pPr marL="4266453" algn="l" defTabSz="1218987" rtl="0" eaLnBrk="1" latinLnBrk="0" hangingPunct="1">
                        <a:defRPr sz="2400" kern="1200">
                          <a:solidFill>
                            <a:schemeClr val="tx1"/>
                          </a:solidFill>
                          <a:latin typeface="Arial"/>
                        </a:defRPr>
                      </a:lvl8pPr>
                      <a:lvl9pPr marL="4875947" algn="l" defTabSz="1218987" rtl="0" eaLnBrk="1" latinLnBrk="0" hangingPunct="1">
                        <a:defRPr sz="24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3300" b="0" i="0" u="none" strike="noStrike" cap="none" normalizeH="0" baseline="0">
                          <a:ln>
                            <a:noFill/>
                          </a:ln>
                          <a:solidFill>
                            <a:schemeClr val="tx1"/>
                          </a:solidFill>
                          <a:effectLst/>
                          <a:latin typeface="Cambria" panose="02040503050406030204" pitchFamily="18" charset="0"/>
                        </a:rPr>
                        <a:t>Second Year</a:t>
                      </a:r>
                    </a:p>
                  </a:txBody>
                  <a:tcPr marL="137796" marR="137796" marT="68898" marB="68898"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1218987" rtl="0" eaLnBrk="1" latinLnBrk="0" hangingPunct="1">
                        <a:defRPr sz="2400" kern="1200">
                          <a:solidFill>
                            <a:schemeClr val="tx1"/>
                          </a:solidFill>
                          <a:latin typeface="Arial"/>
                        </a:defRPr>
                      </a:lvl1pPr>
                      <a:lvl2pPr marL="609493" algn="l" defTabSz="1218987" rtl="0" eaLnBrk="1" latinLnBrk="0" hangingPunct="1">
                        <a:defRPr sz="2400" kern="1200">
                          <a:solidFill>
                            <a:schemeClr val="tx1"/>
                          </a:solidFill>
                          <a:latin typeface="Arial"/>
                        </a:defRPr>
                      </a:lvl2pPr>
                      <a:lvl3pPr marL="1218987" algn="l" defTabSz="1218987" rtl="0" eaLnBrk="1" latinLnBrk="0" hangingPunct="1">
                        <a:defRPr sz="2400" kern="1200">
                          <a:solidFill>
                            <a:schemeClr val="tx1"/>
                          </a:solidFill>
                          <a:latin typeface="Arial"/>
                        </a:defRPr>
                      </a:lvl3pPr>
                      <a:lvl4pPr marL="1828480" algn="l" defTabSz="1218987" rtl="0" eaLnBrk="1" latinLnBrk="0" hangingPunct="1">
                        <a:defRPr sz="2400" kern="1200">
                          <a:solidFill>
                            <a:schemeClr val="tx1"/>
                          </a:solidFill>
                          <a:latin typeface="Arial"/>
                        </a:defRPr>
                      </a:lvl4pPr>
                      <a:lvl5pPr marL="2437973" algn="l" defTabSz="1218987" rtl="0" eaLnBrk="1" latinLnBrk="0" hangingPunct="1">
                        <a:defRPr sz="2400" kern="1200">
                          <a:solidFill>
                            <a:schemeClr val="tx1"/>
                          </a:solidFill>
                          <a:latin typeface="Arial"/>
                        </a:defRPr>
                      </a:lvl5pPr>
                      <a:lvl6pPr marL="3047467" algn="l" defTabSz="1218987" rtl="0" eaLnBrk="1" latinLnBrk="0" hangingPunct="1">
                        <a:defRPr sz="2400" kern="1200">
                          <a:solidFill>
                            <a:schemeClr val="tx1"/>
                          </a:solidFill>
                          <a:latin typeface="Arial"/>
                        </a:defRPr>
                      </a:lvl6pPr>
                      <a:lvl7pPr marL="3656960" algn="l" defTabSz="1218987" rtl="0" eaLnBrk="1" latinLnBrk="0" hangingPunct="1">
                        <a:defRPr sz="2400" kern="1200">
                          <a:solidFill>
                            <a:schemeClr val="tx1"/>
                          </a:solidFill>
                          <a:latin typeface="Arial"/>
                        </a:defRPr>
                      </a:lvl7pPr>
                      <a:lvl8pPr marL="4266453" algn="l" defTabSz="1218987" rtl="0" eaLnBrk="1" latinLnBrk="0" hangingPunct="1">
                        <a:defRPr sz="2400" kern="1200">
                          <a:solidFill>
                            <a:schemeClr val="tx1"/>
                          </a:solidFill>
                          <a:latin typeface="Arial"/>
                        </a:defRPr>
                      </a:lvl8pPr>
                      <a:lvl9pPr marL="4875947" algn="l" defTabSz="1218987" rtl="0" eaLnBrk="1" latinLnBrk="0" hangingPunct="1">
                        <a:defRPr sz="24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3300" b="0" i="0" u="none" strike="noStrike" cap="none" normalizeH="0" baseline="0">
                          <a:ln>
                            <a:noFill/>
                          </a:ln>
                          <a:solidFill>
                            <a:schemeClr val="tx1"/>
                          </a:solidFill>
                          <a:effectLst/>
                          <a:latin typeface="Cambria" panose="02040503050406030204" pitchFamily="18" charset="0"/>
                        </a:rPr>
                        <a:t>25% of the death benefit in effect at retirement</a:t>
                      </a:r>
                    </a:p>
                  </a:txBody>
                  <a:tcPr marL="137796" marR="137796" marT="68898" marB="68898"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87195">
                <a:tc>
                  <a:txBody>
                    <a:bodyPr/>
                    <a:lstStyle>
                      <a:lvl1pPr marL="0" algn="l" defTabSz="1218987" rtl="0" eaLnBrk="1" latinLnBrk="0" hangingPunct="1">
                        <a:defRPr sz="2400" kern="1200">
                          <a:solidFill>
                            <a:schemeClr val="tx1"/>
                          </a:solidFill>
                          <a:latin typeface="Arial"/>
                        </a:defRPr>
                      </a:lvl1pPr>
                      <a:lvl2pPr marL="609493" algn="l" defTabSz="1218987" rtl="0" eaLnBrk="1" latinLnBrk="0" hangingPunct="1">
                        <a:defRPr sz="2400" kern="1200">
                          <a:solidFill>
                            <a:schemeClr val="tx1"/>
                          </a:solidFill>
                          <a:latin typeface="Arial"/>
                        </a:defRPr>
                      </a:lvl2pPr>
                      <a:lvl3pPr marL="1218987" algn="l" defTabSz="1218987" rtl="0" eaLnBrk="1" latinLnBrk="0" hangingPunct="1">
                        <a:defRPr sz="2400" kern="1200">
                          <a:solidFill>
                            <a:schemeClr val="tx1"/>
                          </a:solidFill>
                          <a:latin typeface="Arial"/>
                        </a:defRPr>
                      </a:lvl3pPr>
                      <a:lvl4pPr marL="1828480" algn="l" defTabSz="1218987" rtl="0" eaLnBrk="1" latinLnBrk="0" hangingPunct="1">
                        <a:defRPr sz="2400" kern="1200">
                          <a:solidFill>
                            <a:schemeClr val="tx1"/>
                          </a:solidFill>
                          <a:latin typeface="Arial"/>
                        </a:defRPr>
                      </a:lvl4pPr>
                      <a:lvl5pPr marL="2437973" algn="l" defTabSz="1218987" rtl="0" eaLnBrk="1" latinLnBrk="0" hangingPunct="1">
                        <a:defRPr sz="2400" kern="1200">
                          <a:solidFill>
                            <a:schemeClr val="tx1"/>
                          </a:solidFill>
                          <a:latin typeface="Arial"/>
                        </a:defRPr>
                      </a:lvl5pPr>
                      <a:lvl6pPr marL="3047467" algn="l" defTabSz="1218987" rtl="0" eaLnBrk="1" latinLnBrk="0" hangingPunct="1">
                        <a:defRPr sz="2400" kern="1200">
                          <a:solidFill>
                            <a:schemeClr val="tx1"/>
                          </a:solidFill>
                          <a:latin typeface="Arial"/>
                        </a:defRPr>
                      </a:lvl6pPr>
                      <a:lvl7pPr marL="3656960" algn="l" defTabSz="1218987" rtl="0" eaLnBrk="1" latinLnBrk="0" hangingPunct="1">
                        <a:defRPr sz="2400" kern="1200">
                          <a:solidFill>
                            <a:schemeClr val="tx1"/>
                          </a:solidFill>
                          <a:latin typeface="Arial"/>
                        </a:defRPr>
                      </a:lvl7pPr>
                      <a:lvl8pPr marL="4266453" algn="l" defTabSz="1218987" rtl="0" eaLnBrk="1" latinLnBrk="0" hangingPunct="1">
                        <a:defRPr sz="2400" kern="1200">
                          <a:solidFill>
                            <a:schemeClr val="tx1"/>
                          </a:solidFill>
                          <a:latin typeface="Arial"/>
                        </a:defRPr>
                      </a:lvl8pPr>
                      <a:lvl9pPr marL="4875947" algn="l" defTabSz="1218987" rtl="0" eaLnBrk="1" latinLnBrk="0" hangingPunct="1">
                        <a:defRPr sz="24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3300" b="0" i="0" u="none" strike="noStrike" cap="none" normalizeH="0" baseline="0">
                          <a:ln>
                            <a:noFill/>
                          </a:ln>
                          <a:solidFill>
                            <a:schemeClr val="tx1"/>
                          </a:solidFill>
                          <a:effectLst/>
                          <a:latin typeface="Cambria" panose="02040503050406030204" pitchFamily="18" charset="0"/>
                        </a:rPr>
                        <a:t>Third and Ensuing Years</a:t>
                      </a:r>
                    </a:p>
                  </a:txBody>
                  <a:tcPr marL="137796" marR="137796" marT="68898" marB="68898"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1218987" rtl="0" eaLnBrk="1" latinLnBrk="0" hangingPunct="1">
                        <a:defRPr sz="2400" kern="1200">
                          <a:solidFill>
                            <a:schemeClr val="tx1"/>
                          </a:solidFill>
                          <a:latin typeface="Arial"/>
                        </a:defRPr>
                      </a:lvl1pPr>
                      <a:lvl2pPr marL="609493" algn="l" defTabSz="1218987" rtl="0" eaLnBrk="1" latinLnBrk="0" hangingPunct="1">
                        <a:defRPr sz="2400" kern="1200">
                          <a:solidFill>
                            <a:schemeClr val="tx1"/>
                          </a:solidFill>
                          <a:latin typeface="Arial"/>
                        </a:defRPr>
                      </a:lvl2pPr>
                      <a:lvl3pPr marL="1218987" algn="l" defTabSz="1218987" rtl="0" eaLnBrk="1" latinLnBrk="0" hangingPunct="1">
                        <a:defRPr sz="2400" kern="1200">
                          <a:solidFill>
                            <a:schemeClr val="tx1"/>
                          </a:solidFill>
                          <a:latin typeface="Arial"/>
                        </a:defRPr>
                      </a:lvl3pPr>
                      <a:lvl4pPr marL="1828480" algn="l" defTabSz="1218987" rtl="0" eaLnBrk="1" latinLnBrk="0" hangingPunct="1">
                        <a:defRPr sz="2400" kern="1200">
                          <a:solidFill>
                            <a:schemeClr val="tx1"/>
                          </a:solidFill>
                          <a:latin typeface="Arial"/>
                        </a:defRPr>
                      </a:lvl4pPr>
                      <a:lvl5pPr marL="2437973" algn="l" defTabSz="1218987" rtl="0" eaLnBrk="1" latinLnBrk="0" hangingPunct="1">
                        <a:defRPr sz="2400" kern="1200">
                          <a:solidFill>
                            <a:schemeClr val="tx1"/>
                          </a:solidFill>
                          <a:latin typeface="Arial"/>
                        </a:defRPr>
                      </a:lvl5pPr>
                      <a:lvl6pPr marL="3047467" algn="l" defTabSz="1218987" rtl="0" eaLnBrk="1" latinLnBrk="0" hangingPunct="1">
                        <a:defRPr sz="2400" kern="1200">
                          <a:solidFill>
                            <a:schemeClr val="tx1"/>
                          </a:solidFill>
                          <a:latin typeface="Arial"/>
                        </a:defRPr>
                      </a:lvl6pPr>
                      <a:lvl7pPr marL="3656960" algn="l" defTabSz="1218987" rtl="0" eaLnBrk="1" latinLnBrk="0" hangingPunct="1">
                        <a:defRPr sz="2400" kern="1200">
                          <a:solidFill>
                            <a:schemeClr val="tx1"/>
                          </a:solidFill>
                          <a:latin typeface="Arial"/>
                        </a:defRPr>
                      </a:lvl7pPr>
                      <a:lvl8pPr marL="4266453" algn="l" defTabSz="1218987" rtl="0" eaLnBrk="1" latinLnBrk="0" hangingPunct="1">
                        <a:defRPr sz="2400" kern="1200">
                          <a:solidFill>
                            <a:schemeClr val="tx1"/>
                          </a:solidFill>
                          <a:latin typeface="Arial"/>
                        </a:defRPr>
                      </a:lvl8pPr>
                      <a:lvl9pPr marL="4875947" algn="l" defTabSz="1218987" rtl="0" eaLnBrk="1" latinLnBrk="0" hangingPunct="1">
                        <a:defRPr sz="2400"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3300" b="0" i="0" u="none" strike="noStrike" cap="none" normalizeH="0" baseline="0" dirty="0">
                          <a:ln>
                            <a:noFill/>
                          </a:ln>
                          <a:solidFill>
                            <a:schemeClr val="tx1"/>
                          </a:solidFill>
                          <a:effectLst/>
                          <a:latin typeface="Cambria" panose="02040503050406030204" pitchFamily="18" charset="0"/>
                        </a:rPr>
                        <a:t>10% of the benefit in effect at retirement, or age 60 if higher</a:t>
                      </a:r>
                    </a:p>
                  </a:txBody>
                  <a:tcPr marL="137796" marR="137796" marT="68898" marB="68898"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09888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EEC5276-21F2-F307-541D-465ED0DEF6D1}"/>
              </a:ext>
            </a:extLst>
          </p:cNvPr>
          <p:cNvSpPr>
            <a:spLocks noGrp="1"/>
          </p:cNvSpPr>
          <p:nvPr>
            <p:ph type="pic" idx="13"/>
          </p:nvPr>
        </p:nvSpPr>
        <p:spPr/>
        <p:txBody>
          <a:bodyPr/>
          <a:lstStyle/>
          <a:p>
            <a:endParaRPr lang="en-US"/>
          </a:p>
        </p:txBody>
      </p:sp>
      <p:graphicFrame>
        <p:nvGraphicFramePr>
          <p:cNvPr id="6" name="Diagram 5">
            <a:extLst>
              <a:ext uri="{FF2B5EF4-FFF2-40B4-BE49-F238E27FC236}">
                <a16:creationId xmlns:a16="http://schemas.microsoft.com/office/drawing/2014/main" id="{886BFC71-8087-A350-99E3-C314E9DB41C4}"/>
              </a:ext>
            </a:extLst>
          </p:cNvPr>
          <p:cNvGraphicFramePr/>
          <p:nvPr>
            <p:extLst>
              <p:ext uri="{D42A27DB-BD31-4B8C-83A1-F6EECF244321}">
                <p14:modId xmlns:p14="http://schemas.microsoft.com/office/powerpoint/2010/main" val="1723089937"/>
              </p:ext>
            </p:extLst>
          </p:nvPr>
        </p:nvGraphicFramePr>
        <p:xfrm>
          <a:off x="253013" y="399494"/>
          <a:ext cx="7257496" cy="6042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393EF39-F51E-DD4C-4ED8-EB017867EF9D}"/>
              </a:ext>
            </a:extLst>
          </p:cNvPr>
          <p:cNvSpPr>
            <a:spLocks noGrp="1"/>
          </p:cNvSpPr>
          <p:nvPr>
            <p:ph type="sldNum" sz="quarter" idx="12"/>
          </p:nvPr>
        </p:nvSpPr>
        <p:spPr/>
        <p:txBody>
          <a:bodyPr/>
          <a:lstStyle/>
          <a:p>
            <a:fld id="{E51FB1A3-686B-46A4-A53C-5243AC33830F}" type="slidenum">
              <a:rPr lang="en-US" sz="1400" smtClean="0">
                <a:latin typeface="+mj-lt"/>
              </a:rPr>
              <a:pPr/>
              <a:t>48</a:t>
            </a:fld>
            <a:endParaRPr lang="en-US">
              <a:latin typeface="+mj-lt"/>
            </a:endParaRPr>
          </a:p>
        </p:txBody>
      </p:sp>
    </p:spTree>
    <p:extLst>
      <p:ext uri="{BB962C8B-B14F-4D97-AF65-F5344CB8AC3E}">
        <p14:creationId xmlns:p14="http://schemas.microsoft.com/office/powerpoint/2010/main" val="1138339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2686-E596-8C78-B890-99379C3CE7C7}"/>
              </a:ext>
            </a:extLst>
          </p:cNvPr>
          <p:cNvSpPr>
            <a:spLocks noGrp="1"/>
          </p:cNvSpPr>
          <p:nvPr>
            <p:ph type="ctrTitle"/>
          </p:nvPr>
        </p:nvSpPr>
        <p:spPr>
          <a:xfrm>
            <a:off x="382556" y="2743200"/>
            <a:ext cx="3429000" cy="1295400"/>
          </a:xfrm>
        </p:spPr>
        <p:txBody>
          <a:bodyPr anchor="b">
            <a:noAutofit/>
          </a:bodyPr>
          <a:lstStyle/>
          <a:p>
            <a:r>
              <a:rPr lang="en-US" sz="4200" dirty="0"/>
              <a:t>Are death benefit payments taxable?</a:t>
            </a:r>
          </a:p>
        </p:txBody>
      </p:sp>
      <p:sp>
        <p:nvSpPr>
          <p:cNvPr id="2" name="Slide Number Placeholder 1">
            <a:extLst>
              <a:ext uri="{FF2B5EF4-FFF2-40B4-BE49-F238E27FC236}">
                <a16:creationId xmlns:a16="http://schemas.microsoft.com/office/drawing/2014/main" id="{E913AEED-CE2E-396C-24C7-8B45430238FD}"/>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49</a:t>
            </a:fld>
            <a:endParaRPr lang="en-US"/>
          </a:p>
        </p:txBody>
      </p:sp>
      <p:graphicFrame>
        <p:nvGraphicFramePr>
          <p:cNvPr id="5" name="Diagram 4">
            <a:extLst>
              <a:ext uri="{FF2B5EF4-FFF2-40B4-BE49-F238E27FC236}">
                <a16:creationId xmlns:a16="http://schemas.microsoft.com/office/drawing/2014/main" id="{EBA15F22-E6A3-0B2C-2C18-98702CBF463A}"/>
              </a:ext>
            </a:extLst>
          </p:cNvPr>
          <p:cNvGraphicFramePr/>
          <p:nvPr>
            <p:extLst>
              <p:ext uri="{D42A27DB-BD31-4B8C-83A1-F6EECF244321}">
                <p14:modId xmlns:p14="http://schemas.microsoft.com/office/powerpoint/2010/main" val="1194195582"/>
              </p:ext>
            </p:extLst>
          </p:nvPr>
        </p:nvGraphicFramePr>
        <p:xfrm>
          <a:off x="4381500" y="457200"/>
          <a:ext cx="73533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5">
            <a:extLst>
              <a:ext uri="{FF2B5EF4-FFF2-40B4-BE49-F238E27FC236}">
                <a16:creationId xmlns:a16="http://schemas.microsoft.com/office/drawing/2014/main" id="{A24F61AC-11F7-EFEE-21DC-BC3FAEAABE94}"/>
              </a:ext>
            </a:extLst>
          </p:cNvPr>
          <p:cNvSpPr>
            <a:spLocks noGrp="1"/>
          </p:cNvSpPr>
          <p:nvPr>
            <p:ph type="ftr" sz="quarter" idx="11"/>
          </p:nvPr>
        </p:nvSpPr>
        <p:spPr/>
        <p:txBody>
          <a:bodyPr/>
          <a:lstStyle/>
          <a:p>
            <a:pPr>
              <a:spcAft>
                <a:spcPts val="600"/>
              </a:spcAft>
            </a:pPr>
            <a:r>
              <a:rPr lang="en-US"/>
              <a:t>*The information here is of a general nature and is not a representation or interpretation of the tax laws that are currently in effect. It is not intended to be used to determine any specific tax liability. </a:t>
            </a:r>
          </a:p>
        </p:txBody>
      </p:sp>
    </p:spTree>
    <p:extLst>
      <p:ext uri="{BB962C8B-B14F-4D97-AF65-F5344CB8AC3E}">
        <p14:creationId xmlns:p14="http://schemas.microsoft.com/office/powerpoint/2010/main" val="2125247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2960F00-3608-54F8-2A9E-3CAEECF27257}"/>
              </a:ext>
            </a:extLst>
          </p:cNvPr>
          <p:cNvSpPr>
            <a:spLocks noGrp="1"/>
          </p:cNvSpPr>
          <p:nvPr>
            <p:ph type="pic" idx="13"/>
          </p:nvPr>
        </p:nvSpPr>
        <p:spPr/>
        <p:txBody>
          <a:bodyPr/>
          <a:lstStyle/>
          <a:p>
            <a:endParaRPr lang="en-US"/>
          </a:p>
        </p:txBody>
      </p:sp>
      <p:sp>
        <p:nvSpPr>
          <p:cNvPr id="3" name="Title 2">
            <a:extLst>
              <a:ext uri="{FF2B5EF4-FFF2-40B4-BE49-F238E27FC236}">
                <a16:creationId xmlns:a16="http://schemas.microsoft.com/office/drawing/2014/main" id="{3FF69BFB-A44F-646B-4F53-3F9CABA2776B}"/>
              </a:ext>
            </a:extLst>
          </p:cNvPr>
          <p:cNvSpPr>
            <a:spLocks noGrp="1"/>
          </p:cNvSpPr>
          <p:nvPr>
            <p:ph type="ctrTitle"/>
          </p:nvPr>
        </p:nvSpPr>
        <p:spPr>
          <a:xfrm>
            <a:off x="443552" y="1576316"/>
            <a:ext cx="6896100" cy="2095500"/>
          </a:xfrm>
          <a:ln>
            <a:solidFill>
              <a:schemeClr val="tx2"/>
            </a:solidFill>
          </a:ln>
        </p:spPr>
        <p:txBody>
          <a:bodyPr/>
          <a:lstStyle/>
          <a:p>
            <a:pPr algn="ctr"/>
            <a:r>
              <a:rPr lang="en-US" dirty="0"/>
              <a:t>Disability Retirement</a:t>
            </a:r>
          </a:p>
        </p:txBody>
      </p:sp>
      <p:sp>
        <p:nvSpPr>
          <p:cNvPr id="5" name="Slide Number Placeholder 4">
            <a:extLst>
              <a:ext uri="{FF2B5EF4-FFF2-40B4-BE49-F238E27FC236}">
                <a16:creationId xmlns:a16="http://schemas.microsoft.com/office/drawing/2014/main" id="{C94FC94E-D4D8-AE7F-C1A6-3136C21D6301}"/>
              </a:ext>
            </a:extLst>
          </p:cNvPr>
          <p:cNvSpPr>
            <a:spLocks noGrp="1"/>
          </p:cNvSpPr>
          <p:nvPr>
            <p:ph type="sldNum" sz="quarter" idx="12"/>
          </p:nvPr>
        </p:nvSpPr>
        <p:spPr/>
        <p:txBody>
          <a:bodyPr/>
          <a:lstStyle/>
          <a:p>
            <a:fld id="{E51FB1A3-686B-46A4-A53C-5243AC33830F}" type="slidenum">
              <a:rPr lang="en-US" sz="1400" smtClean="0">
                <a:latin typeface="+mj-lt"/>
              </a:rPr>
              <a:pPr/>
              <a:t>5</a:t>
            </a:fld>
            <a:endParaRPr lang="en-US">
              <a:latin typeface="+mj-lt"/>
            </a:endParaRPr>
          </a:p>
        </p:txBody>
      </p:sp>
    </p:spTree>
    <p:extLst>
      <p:ext uri="{BB962C8B-B14F-4D97-AF65-F5344CB8AC3E}">
        <p14:creationId xmlns:p14="http://schemas.microsoft.com/office/powerpoint/2010/main" val="1481423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6" name="Title 6">
            <a:extLst>
              <a:ext uri="{FF2B5EF4-FFF2-40B4-BE49-F238E27FC236}">
                <a16:creationId xmlns:a16="http://schemas.microsoft.com/office/drawing/2014/main" id="{CBF19693-D8C6-F0DA-C0D6-09C853BEB47E}"/>
              </a:ext>
            </a:extLst>
          </p:cNvPr>
          <p:cNvSpPr>
            <a:spLocks noGrp="1"/>
          </p:cNvSpPr>
          <p:nvPr>
            <p:ph type="ctrTitle"/>
          </p:nvPr>
        </p:nvSpPr>
        <p:spPr>
          <a:xfrm>
            <a:off x="457200" y="457200"/>
            <a:ext cx="11277600" cy="838200"/>
          </a:xfrm>
        </p:spPr>
        <p:txBody>
          <a:bodyPr anchor="ctr">
            <a:normAutofit/>
          </a:bodyPr>
          <a:lstStyle/>
          <a:p>
            <a:r>
              <a:rPr lang="en-US" sz="3200" dirty="0"/>
              <a:t>If a retired member passes away:</a:t>
            </a:r>
          </a:p>
        </p:txBody>
      </p:sp>
      <p:sp>
        <p:nvSpPr>
          <p:cNvPr id="13319" name="Slide Number Placeholder 2">
            <a:extLst>
              <a:ext uri="{FF2B5EF4-FFF2-40B4-BE49-F238E27FC236}">
                <a16:creationId xmlns:a16="http://schemas.microsoft.com/office/drawing/2014/main" id="{339FE80A-E5F8-BA58-18F3-26FA03086E9A}"/>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50</a:t>
            </a:fld>
            <a:endParaRPr lang="en-US"/>
          </a:p>
        </p:txBody>
      </p:sp>
      <p:pic>
        <p:nvPicPr>
          <p:cNvPr id="5" name="Picture 4" descr="A hand holding a butterfly&#10;&#10;Description automatically generated with medium confidence">
            <a:extLst>
              <a:ext uri="{FF2B5EF4-FFF2-40B4-BE49-F238E27FC236}">
                <a16:creationId xmlns:a16="http://schemas.microsoft.com/office/drawing/2014/main" id="{264C0F47-53CB-24BF-4B5D-C5284FF1386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57200" y="1485901"/>
            <a:ext cx="5448300" cy="4352544"/>
          </a:xfrm>
          <a:prstGeom prst="rect">
            <a:avLst/>
          </a:prstGeom>
          <a:noFill/>
        </p:spPr>
      </p:pic>
      <p:sp>
        <p:nvSpPr>
          <p:cNvPr id="4" name="Subtitle 3">
            <a:extLst>
              <a:ext uri="{FF2B5EF4-FFF2-40B4-BE49-F238E27FC236}">
                <a16:creationId xmlns:a16="http://schemas.microsoft.com/office/drawing/2014/main" id="{9ADBDCD8-B63C-F22E-D738-E81E777E6214}"/>
              </a:ext>
            </a:extLst>
          </p:cNvPr>
          <p:cNvSpPr>
            <a:spLocks noGrp="1"/>
          </p:cNvSpPr>
          <p:nvPr>
            <p:ph sz="half" idx="4294967295"/>
          </p:nvPr>
        </p:nvSpPr>
        <p:spPr>
          <a:xfrm>
            <a:off x="6286500" y="1617878"/>
            <a:ext cx="5448300" cy="4352544"/>
          </a:xfrm>
        </p:spPr>
        <p:txBody>
          <a:bodyPr anchor="t">
            <a:normAutofit/>
          </a:bodyPr>
          <a:lstStyle/>
          <a:p>
            <a:pPr marL="457200" indent="-457200" defTabSz="457200">
              <a:lnSpc>
                <a:spcPct val="90000"/>
              </a:lnSpc>
              <a:buFont typeface="Arial" panose="020B0604020202020204" pitchFamily="34" charset="0"/>
              <a:buChar char="•"/>
            </a:pPr>
            <a:r>
              <a:rPr lang="en-US" sz="2000" kern="1200" dirty="0">
                <a:solidFill>
                  <a:schemeClr val="accent2"/>
                </a:solidFill>
              </a:rPr>
              <a:t>The beneficiary/family should call NYSTRS at (800) 348-7298, Ext. 6140 to report the death. This will ensure the beneficiary(</a:t>
            </a:r>
            <a:r>
              <a:rPr lang="en-US" sz="2000" kern="1200" dirty="0" err="1">
                <a:solidFill>
                  <a:schemeClr val="accent2"/>
                </a:solidFill>
              </a:rPr>
              <a:t>ies</a:t>
            </a:r>
            <a:r>
              <a:rPr lang="en-US" sz="2000" kern="1200" dirty="0">
                <a:solidFill>
                  <a:schemeClr val="accent2"/>
                </a:solidFill>
              </a:rPr>
              <a:t>) receives any promised benefits in a timely manner.</a:t>
            </a:r>
          </a:p>
          <a:p>
            <a:pPr marL="457200" indent="-457200" defTabSz="457200">
              <a:lnSpc>
                <a:spcPct val="90000"/>
              </a:lnSpc>
              <a:buFont typeface="Arial" panose="020B0604020202020204" pitchFamily="34" charset="0"/>
              <a:buChar char="•"/>
            </a:pPr>
            <a:endParaRPr lang="en-US" sz="2000" kern="1200" dirty="0">
              <a:solidFill>
                <a:schemeClr val="accent2"/>
              </a:solidFill>
            </a:endParaRPr>
          </a:p>
          <a:p>
            <a:pPr marL="457200" indent="-457200" defTabSz="457200">
              <a:lnSpc>
                <a:spcPct val="90000"/>
              </a:lnSpc>
              <a:buFont typeface="Arial" panose="020B0604020202020204" pitchFamily="34" charset="0"/>
              <a:buChar char="•"/>
            </a:pPr>
            <a:r>
              <a:rPr lang="en-US" sz="2000" kern="1200" dirty="0">
                <a:solidFill>
                  <a:schemeClr val="accent2"/>
                </a:solidFill>
              </a:rPr>
              <a:t>An original or certified copy of the death certificate will need to be submitted to NYSTRS. </a:t>
            </a:r>
          </a:p>
          <a:p>
            <a:pPr marL="457200" indent="-457200" defTabSz="457200">
              <a:lnSpc>
                <a:spcPct val="90000"/>
              </a:lnSpc>
              <a:buFont typeface="Arial" panose="020B0604020202020204" pitchFamily="34" charset="0"/>
              <a:buChar char="•"/>
            </a:pPr>
            <a:endParaRPr lang="en-US" sz="2000" kern="1200" dirty="0">
              <a:solidFill>
                <a:schemeClr val="accent2"/>
              </a:solidFill>
            </a:endParaRPr>
          </a:p>
          <a:p>
            <a:pPr marL="457200" indent="-457200" defTabSz="457200">
              <a:lnSpc>
                <a:spcPct val="90000"/>
              </a:lnSpc>
              <a:buFont typeface="Arial" panose="020B0604020202020204" pitchFamily="34" charset="0"/>
              <a:buChar char="•"/>
            </a:pPr>
            <a:r>
              <a:rPr lang="en-US" sz="2000" kern="1200" dirty="0">
                <a:solidFill>
                  <a:schemeClr val="accent2"/>
                </a:solidFill>
              </a:rPr>
              <a:t>The beneficiary should also contact the retiree’s former employer, which may have provided health insurance.</a:t>
            </a:r>
          </a:p>
        </p:txBody>
      </p:sp>
      <p:sp>
        <p:nvSpPr>
          <p:cNvPr id="2" name="Slide Number Placeholder 1" hidden="1">
            <a:extLst>
              <a:ext uri="{FF2B5EF4-FFF2-40B4-BE49-F238E27FC236}">
                <a16:creationId xmlns:a16="http://schemas.microsoft.com/office/drawing/2014/main" id="{40092711-CB8D-EFE4-B571-56F5824206F5}"/>
              </a:ext>
            </a:extLst>
          </p:cNvPr>
          <p:cNvSpPr>
            <a:spLocks noGrp="1"/>
          </p:cNvSpPr>
          <p:nvPr>
            <p:ph type="sldNum" sz="quarter" idx="12"/>
          </p:nvPr>
        </p:nvSpPr>
        <p:spPr/>
        <p:txBody>
          <a:bodyPr/>
          <a:lstStyle/>
          <a:p>
            <a:pPr>
              <a:spcAft>
                <a:spcPts val="600"/>
              </a:spcAft>
            </a:pPr>
            <a:fld id="{E51FB1A3-686B-46A4-A53C-5243AC33830F}" type="slidenum">
              <a:rPr lang="en-US" sz="1400" smtClean="0">
                <a:latin typeface="+mj-lt"/>
              </a:rPr>
              <a:pPr>
                <a:spcAft>
                  <a:spcPts val="600"/>
                </a:spcAft>
              </a:pPr>
              <a:t>50</a:t>
            </a:fld>
            <a:endParaRPr lang="en-US">
              <a:latin typeface="+mj-lt"/>
            </a:endParaRPr>
          </a:p>
        </p:txBody>
      </p:sp>
    </p:spTree>
    <p:extLst>
      <p:ext uri="{BB962C8B-B14F-4D97-AF65-F5344CB8AC3E}">
        <p14:creationId xmlns:p14="http://schemas.microsoft.com/office/powerpoint/2010/main" val="28166359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670B940-2EA4-8AE8-812A-F38264EBDF6E}"/>
              </a:ext>
            </a:extLst>
          </p:cNvPr>
          <p:cNvGraphicFramePr/>
          <p:nvPr>
            <p:extLst>
              <p:ext uri="{D42A27DB-BD31-4B8C-83A1-F6EECF244321}">
                <p14:modId xmlns:p14="http://schemas.microsoft.com/office/powerpoint/2010/main" val="3425855204"/>
              </p:ext>
            </p:extLst>
          </p:nvPr>
        </p:nvGraphicFramePr>
        <p:xfrm>
          <a:off x="368423" y="1231042"/>
          <a:ext cx="6130032" cy="5072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CBD5BFC1-5C4E-F336-E890-80DB261BBEF3}"/>
              </a:ext>
            </a:extLst>
          </p:cNvPr>
          <p:cNvSpPr>
            <a:spLocks noGrp="1"/>
          </p:cNvSpPr>
          <p:nvPr>
            <p:ph type="sldNum" sz="quarter" idx="12"/>
          </p:nvPr>
        </p:nvSpPr>
        <p:spPr/>
        <p:txBody>
          <a:bodyPr/>
          <a:lstStyle/>
          <a:p>
            <a:fld id="{E51FB1A3-686B-46A4-A53C-5243AC33830F}" type="slidenum">
              <a:rPr lang="en-US" sz="1400" smtClean="0">
                <a:latin typeface="+mj-lt"/>
              </a:rPr>
              <a:pPr/>
              <a:t>51</a:t>
            </a:fld>
            <a:endParaRPr lang="en-US">
              <a:latin typeface="+mj-lt"/>
            </a:endParaRPr>
          </a:p>
        </p:txBody>
      </p:sp>
      <p:pic>
        <p:nvPicPr>
          <p:cNvPr id="12" name="Content Placeholder 7" descr="A close-up of a document&#10;&#10;Description automatically generated">
            <a:extLst>
              <a:ext uri="{FF2B5EF4-FFF2-40B4-BE49-F238E27FC236}">
                <a16:creationId xmlns:a16="http://schemas.microsoft.com/office/drawing/2014/main" id="{A2682678-831D-74A5-52DF-FBABA186E89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22271" y="533400"/>
            <a:ext cx="4406131" cy="5770491"/>
          </a:xfrm>
          <a:prstGeom prst="rect">
            <a:avLst/>
          </a:prstGeom>
          <a:ln>
            <a:solidFill>
              <a:schemeClr val="tx1"/>
            </a:solidFill>
          </a:ln>
        </p:spPr>
      </p:pic>
      <p:sp>
        <p:nvSpPr>
          <p:cNvPr id="7" name="TextBox 6">
            <a:extLst>
              <a:ext uri="{FF2B5EF4-FFF2-40B4-BE49-F238E27FC236}">
                <a16:creationId xmlns:a16="http://schemas.microsoft.com/office/drawing/2014/main" id="{1E02E24D-CEAA-9B6D-274A-5622D3946A0D}"/>
              </a:ext>
            </a:extLst>
          </p:cNvPr>
          <p:cNvSpPr txBox="1"/>
          <p:nvPr/>
        </p:nvSpPr>
        <p:spPr>
          <a:xfrm>
            <a:off x="457200" y="424218"/>
            <a:ext cx="5384042" cy="738664"/>
          </a:xfrm>
          <a:prstGeom prst="rect">
            <a:avLst/>
          </a:prstGeom>
          <a:noFill/>
        </p:spPr>
        <p:txBody>
          <a:bodyPr wrap="square" rtlCol="0">
            <a:spAutoFit/>
          </a:bodyPr>
          <a:lstStyle/>
          <a:p>
            <a:r>
              <a:rPr lang="en-US" sz="4200" b="1" dirty="0">
                <a:solidFill>
                  <a:schemeClr val="bg1"/>
                </a:solidFill>
              </a:rPr>
              <a:t>Takeaways</a:t>
            </a:r>
          </a:p>
        </p:txBody>
      </p:sp>
    </p:spTree>
    <p:extLst>
      <p:ext uri="{BB962C8B-B14F-4D97-AF65-F5344CB8AC3E}">
        <p14:creationId xmlns:p14="http://schemas.microsoft.com/office/powerpoint/2010/main" val="1515874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E843C4-7313-D730-96DE-CC50ACEF3C69}"/>
              </a:ext>
            </a:extLst>
          </p:cNvPr>
          <p:cNvSpPr>
            <a:spLocks noGrp="1"/>
          </p:cNvSpPr>
          <p:nvPr>
            <p:ph type="sldNum" sz="quarter" idx="12"/>
          </p:nvPr>
        </p:nvSpPr>
        <p:spPr/>
        <p:txBody>
          <a:bodyPr/>
          <a:lstStyle/>
          <a:p>
            <a:fld id="{E51FB1A3-686B-46A4-A53C-5243AC33830F}" type="slidenum">
              <a:rPr lang="en-US" sz="1400" smtClean="0">
                <a:latin typeface="+mj-lt"/>
              </a:rPr>
              <a:pPr/>
              <a:t>6</a:t>
            </a:fld>
            <a:endParaRPr lang="en-US">
              <a:latin typeface="+mj-lt"/>
            </a:endParaRPr>
          </a:p>
        </p:txBody>
      </p:sp>
      <p:sp>
        <p:nvSpPr>
          <p:cNvPr id="3" name="Title 2">
            <a:extLst>
              <a:ext uri="{FF2B5EF4-FFF2-40B4-BE49-F238E27FC236}">
                <a16:creationId xmlns:a16="http://schemas.microsoft.com/office/drawing/2014/main" id="{F9CA5EED-FB0D-39BF-BEB0-3BC0DC632633}"/>
              </a:ext>
            </a:extLst>
          </p:cNvPr>
          <p:cNvSpPr>
            <a:spLocks noGrp="1"/>
          </p:cNvSpPr>
          <p:nvPr>
            <p:ph type="ctrTitle"/>
          </p:nvPr>
        </p:nvSpPr>
        <p:spPr>
          <a:xfrm>
            <a:off x="2476870" y="390617"/>
            <a:ext cx="6880194" cy="990600"/>
          </a:xfrm>
        </p:spPr>
        <p:txBody>
          <a:bodyPr>
            <a:normAutofit/>
          </a:bodyPr>
          <a:lstStyle/>
          <a:p>
            <a:pPr algn="ctr"/>
            <a:r>
              <a:rPr lang="en-US" dirty="0"/>
              <a:t>Sign Up For </a:t>
            </a:r>
            <a:r>
              <a:rPr lang="en-US" dirty="0" err="1"/>
              <a:t>MyNYSTRS</a:t>
            </a:r>
            <a:r>
              <a:rPr lang="en-US" dirty="0"/>
              <a:t>! 	</a:t>
            </a:r>
          </a:p>
        </p:txBody>
      </p:sp>
      <p:sp>
        <p:nvSpPr>
          <p:cNvPr id="4" name="Subtitle 3">
            <a:extLst>
              <a:ext uri="{FF2B5EF4-FFF2-40B4-BE49-F238E27FC236}">
                <a16:creationId xmlns:a16="http://schemas.microsoft.com/office/drawing/2014/main" id="{D3FE75A3-20D2-7ECC-E961-03973FA6F745}"/>
              </a:ext>
            </a:extLst>
          </p:cNvPr>
          <p:cNvSpPr>
            <a:spLocks noGrp="1"/>
          </p:cNvSpPr>
          <p:nvPr>
            <p:ph type="subTitle" idx="1"/>
          </p:nvPr>
        </p:nvSpPr>
        <p:spPr>
          <a:xfrm>
            <a:off x="457200" y="1752600"/>
            <a:ext cx="6202907" cy="4572000"/>
          </a:xfrm>
        </p:spPr>
        <p:txBody>
          <a:bodyPr>
            <a:normAutofit lnSpcReduction="10000"/>
          </a:bodyPr>
          <a:lstStyle/>
          <a:p>
            <a:pPr marL="457200" indent="-457200">
              <a:buFont typeface="Arial" panose="020B0604020202020204" pitchFamily="34" charset="0"/>
              <a:buChar char="•"/>
            </a:pPr>
            <a:r>
              <a:rPr lang="en-US" dirty="0"/>
              <a:t>Fastest and easiest way to do many of the transactions we will discuss today</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Secure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Communicate with NYSTRS via Secure Messaging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Update beneficiaries &amp; file both Service and Disability Retirement Applications</a:t>
            </a:r>
          </a:p>
          <a:p>
            <a:endParaRPr lang="en-US" dirty="0"/>
          </a:p>
          <a:p>
            <a:endParaRPr lang="en-US" dirty="0"/>
          </a:p>
          <a:p>
            <a:pPr marL="457200" indent="-4572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53F51F33-5E29-0206-916E-4C6E83F27DF8}"/>
              </a:ext>
            </a:extLst>
          </p:cNvPr>
          <p:cNvPicPr>
            <a:picLocks noChangeAspect="1"/>
          </p:cNvPicPr>
          <p:nvPr/>
        </p:nvPicPr>
        <p:blipFill>
          <a:blip r:embed="rId3"/>
          <a:stretch>
            <a:fillRect/>
          </a:stretch>
        </p:blipFill>
        <p:spPr>
          <a:xfrm>
            <a:off x="7019925" y="1651379"/>
            <a:ext cx="5172075" cy="5206622"/>
          </a:xfrm>
          <a:prstGeom prst="rect">
            <a:avLst/>
          </a:prstGeom>
        </p:spPr>
      </p:pic>
    </p:spTree>
    <p:extLst>
      <p:ext uri="{BB962C8B-B14F-4D97-AF65-F5344CB8AC3E}">
        <p14:creationId xmlns:p14="http://schemas.microsoft.com/office/powerpoint/2010/main" val="2469403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0A0D54-E175-4405-C463-A8AE206AC87C}"/>
              </a:ext>
            </a:extLst>
          </p:cNvPr>
          <p:cNvSpPr>
            <a:spLocks noGrp="1"/>
          </p:cNvSpPr>
          <p:nvPr>
            <p:ph type="ctrTitle"/>
          </p:nvPr>
        </p:nvSpPr>
        <p:spPr>
          <a:xfrm>
            <a:off x="253014" y="430567"/>
            <a:ext cx="11277600" cy="1114148"/>
          </a:xfrm>
        </p:spPr>
        <p:txBody>
          <a:bodyPr anchor="ctr">
            <a:noAutofit/>
          </a:bodyPr>
          <a:lstStyle/>
          <a:p>
            <a:pPr algn="ctr"/>
            <a:r>
              <a:rPr lang="en-US" dirty="0"/>
              <a:t>Disability Retirement Eligibility</a:t>
            </a:r>
            <a:br>
              <a:rPr lang="en-US" dirty="0"/>
            </a:br>
            <a:r>
              <a:rPr lang="en-US" dirty="0"/>
              <a:t>Tiers 3-6</a:t>
            </a:r>
          </a:p>
        </p:txBody>
      </p:sp>
      <p:sp>
        <p:nvSpPr>
          <p:cNvPr id="2" name="Slide Number Placeholder 1">
            <a:extLst>
              <a:ext uri="{FF2B5EF4-FFF2-40B4-BE49-F238E27FC236}">
                <a16:creationId xmlns:a16="http://schemas.microsoft.com/office/drawing/2014/main" id="{4E279884-EA63-E5E9-8CEA-7911C6F44343}"/>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7</a:t>
            </a:fld>
            <a:endParaRPr lang="en-US"/>
          </a:p>
        </p:txBody>
      </p:sp>
      <p:sp>
        <p:nvSpPr>
          <p:cNvPr id="5" name="Footer Placeholder 4">
            <a:extLst>
              <a:ext uri="{FF2B5EF4-FFF2-40B4-BE49-F238E27FC236}">
                <a16:creationId xmlns:a16="http://schemas.microsoft.com/office/drawing/2014/main" id="{F822E7E0-B5E5-D6F6-B19A-B8518647FFEC}"/>
              </a:ext>
            </a:extLst>
          </p:cNvPr>
          <p:cNvSpPr>
            <a:spLocks noGrp="1"/>
          </p:cNvSpPr>
          <p:nvPr>
            <p:ph type="ftr" sz="quarter" idx="11"/>
          </p:nvPr>
        </p:nvSpPr>
        <p:spPr/>
        <p:txBody>
          <a:bodyPr/>
          <a:lstStyle/>
          <a:p>
            <a:pPr>
              <a:spcAft>
                <a:spcPts val="600"/>
              </a:spcAft>
            </a:pPr>
            <a:r>
              <a:rPr lang="en-US"/>
              <a:t>*Service requirement waived if the disability resulted from an accident sustained in the performance of your teaching duties.</a:t>
            </a:r>
          </a:p>
        </p:txBody>
      </p:sp>
      <p:graphicFrame>
        <p:nvGraphicFramePr>
          <p:cNvPr id="6" name="Content Placeholder 4">
            <a:extLst>
              <a:ext uri="{FF2B5EF4-FFF2-40B4-BE49-F238E27FC236}">
                <a16:creationId xmlns:a16="http://schemas.microsoft.com/office/drawing/2014/main" id="{41435929-6472-FA85-6B39-940D119B414E}"/>
              </a:ext>
            </a:extLst>
          </p:cNvPr>
          <p:cNvGraphicFramePr>
            <a:graphicFrameLocks/>
          </p:cNvGraphicFramePr>
          <p:nvPr>
            <p:extLst>
              <p:ext uri="{D42A27DB-BD31-4B8C-83A1-F6EECF244321}">
                <p14:modId xmlns:p14="http://schemas.microsoft.com/office/powerpoint/2010/main" val="3189878617"/>
              </p:ext>
            </p:extLst>
          </p:nvPr>
        </p:nvGraphicFramePr>
        <p:xfrm>
          <a:off x="550416" y="1844834"/>
          <a:ext cx="10682796" cy="4339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7217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7B96A8-DC33-4233-65D7-C16F1EC3B920}"/>
              </a:ext>
            </a:extLst>
          </p:cNvPr>
          <p:cNvSpPr>
            <a:spLocks noGrp="1"/>
          </p:cNvSpPr>
          <p:nvPr>
            <p:ph type="sldNum" sz="quarter" idx="12"/>
          </p:nvPr>
        </p:nvSpPr>
        <p:spPr/>
        <p:txBody>
          <a:bodyPr/>
          <a:lstStyle/>
          <a:p>
            <a:fld id="{E51FB1A3-686B-46A4-A53C-5243AC33830F}" type="slidenum">
              <a:rPr lang="en-US" sz="1400" smtClean="0">
                <a:latin typeface="+mj-lt"/>
              </a:rPr>
              <a:pPr/>
              <a:t>8</a:t>
            </a:fld>
            <a:endParaRPr lang="en-US">
              <a:latin typeface="+mj-lt"/>
            </a:endParaRPr>
          </a:p>
        </p:txBody>
      </p:sp>
      <p:sp>
        <p:nvSpPr>
          <p:cNvPr id="3" name="Title 2">
            <a:extLst>
              <a:ext uri="{FF2B5EF4-FFF2-40B4-BE49-F238E27FC236}">
                <a16:creationId xmlns:a16="http://schemas.microsoft.com/office/drawing/2014/main" id="{C0CBA417-401C-F343-DC0B-3F55DE86C085}"/>
              </a:ext>
            </a:extLst>
          </p:cNvPr>
          <p:cNvSpPr>
            <a:spLocks noGrp="1"/>
          </p:cNvSpPr>
          <p:nvPr>
            <p:ph type="ctrTitle"/>
          </p:nvPr>
        </p:nvSpPr>
        <p:spPr>
          <a:xfrm>
            <a:off x="457200" y="796565"/>
            <a:ext cx="11277600" cy="838200"/>
          </a:xfrm>
        </p:spPr>
        <p:txBody>
          <a:bodyPr>
            <a:noAutofit/>
          </a:bodyPr>
          <a:lstStyle/>
          <a:p>
            <a:pPr algn="ctr"/>
            <a:r>
              <a:rPr lang="en-US" dirty="0"/>
              <a:t>I’m a Tier 1 or 2 should I file for </a:t>
            </a:r>
            <a:br>
              <a:rPr lang="en-US" dirty="0"/>
            </a:br>
            <a:r>
              <a:rPr lang="en-US" dirty="0"/>
              <a:t>disability retirement?</a:t>
            </a:r>
          </a:p>
        </p:txBody>
      </p:sp>
      <p:sp>
        <p:nvSpPr>
          <p:cNvPr id="4" name="Subtitle 3">
            <a:extLst>
              <a:ext uri="{FF2B5EF4-FFF2-40B4-BE49-F238E27FC236}">
                <a16:creationId xmlns:a16="http://schemas.microsoft.com/office/drawing/2014/main" id="{6335F7D8-DCA4-23F0-5611-5E7F29202037}"/>
              </a:ext>
            </a:extLst>
          </p:cNvPr>
          <p:cNvSpPr>
            <a:spLocks noGrp="1"/>
          </p:cNvSpPr>
          <p:nvPr>
            <p:ph type="subTitle" idx="1"/>
          </p:nvPr>
        </p:nvSpPr>
        <p:spPr>
          <a:xfrm>
            <a:off x="5312228" y="1752600"/>
            <a:ext cx="6422571" cy="4572000"/>
          </a:xfrm>
        </p:spPr>
        <p:txBody>
          <a:bodyPr>
            <a:normAutofit/>
          </a:bodyPr>
          <a:lstStyle/>
          <a:p>
            <a:pPr algn="ctr"/>
            <a:endParaRPr lang="en-US" sz="3600" dirty="0"/>
          </a:p>
          <a:p>
            <a:pPr algn="ctr"/>
            <a:endParaRPr lang="en-US" sz="3600" dirty="0"/>
          </a:p>
          <a:p>
            <a:pPr algn="ctr"/>
            <a:r>
              <a:rPr lang="en-US" sz="4200" dirty="0"/>
              <a:t>No, a service retirement would be better.</a:t>
            </a:r>
          </a:p>
        </p:txBody>
      </p:sp>
      <p:pic>
        <p:nvPicPr>
          <p:cNvPr id="6" name="Picture 5" descr="A person sitting at a table with a computer&#10;&#10;Description automatically generated with medium confidence">
            <a:extLst>
              <a:ext uri="{FF2B5EF4-FFF2-40B4-BE49-F238E27FC236}">
                <a16:creationId xmlns:a16="http://schemas.microsoft.com/office/drawing/2014/main" id="{B8C6A4D5-2266-B320-F5BE-FC484BE7AE7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57200" y="2108718"/>
            <a:ext cx="4646645" cy="3097763"/>
          </a:xfrm>
          <a:prstGeom prst="rect">
            <a:avLst/>
          </a:prstGeom>
        </p:spPr>
      </p:pic>
    </p:spTree>
    <p:extLst>
      <p:ext uri="{BB962C8B-B14F-4D97-AF65-F5344CB8AC3E}">
        <p14:creationId xmlns:p14="http://schemas.microsoft.com/office/powerpoint/2010/main" val="1530491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E65093-2437-55D6-C211-1E65D7AF2501}"/>
              </a:ext>
            </a:extLst>
          </p:cNvPr>
          <p:cNvSpPr>
            <a:spLocks noGrp="1"/>
          </p:cNvSpPr>
          <p:nvPr>
            <p:ph type="ctrTitle"/>
          </p:nvPr>
        </p:nvSpPr>
        <p:spPr>
          <a:xfrm>
            <a:off x="457200" y="457200"/>
            <a:ext cx="11277600" cy="838200"/>
          </a:xfrm>
        </p:spPr>
        <p:txBody>
          <a:bodyPr anchor="ctr">
            <a:normAutofit/>
          </a:bodyPr>
          <a:lstStyle/>
          <a:p>
            <a:r>
              <a:rPr lang="en-US" dirty="0"/>
              <a:t>How much does a disability retirement pay?</a:t>
            </a:r>
          </a:p>
        </p:txBody>
      </p:sp>
      <p:sp>
        <p:nvSpPr>
          <p:cNvPr id="2" name="Slide Number Placeholder 1">
            <a:extLst>
              <a:ext uri="{FF2B5EF4-FFF2-40B4-BE49-F238E27FC236}">
                <a16:creationId xmlns:a16="http://schemas.microsoft.com/office/drawing/2014/main" id="{F5B07325-9E5C-1A68-00CD-E57466F1091F}"/>
              </a:ext>
            </a:extLst>
          </p:cNvPr>
          <p:cNvSpPr>
            <a:spLocks noGrp="1"/>
          </p:cNvSpPr>
          <p:nvPr>
            <p:ph type="sldNum" sz="quarter" idx="12"/>
          </p:nvPr>
        </p:nvSpPr>
        <p:spPr>
          <a:xfrm>
            <a:off x="10715625" y="6484104"/>
            <a:ext cx="1019175" cy="257174"/>
          </a:xfrm>
        </p:spPr>
        <p:txBody>
          <a:bodyPr anchor="ctr">
            <a:normAutofit/>
          </a:bodyPr>
          <a:lstStyle/>
          <a:p>
            <a:pPr>
              <a:spcAft>
                <a:spcPts val="600"/>
              </a:spcAft>
            </a:pPr>
            <a:fld id="{E51FB1A3-686B-46A4-A53C-5243AC33830F}" type="slidenum">
              <a:rPr lang="en-US" smtClean="0"/>
              <a:pPr>
                <a:spcAft>
                  <a:spcPts val="600"/>
                </a:spcAft>
              </a:pPr>
              <a:t>9</a:t>
            </a:fld>
            <a:endParaRPr lang="en-US"/>
          </a:p>
        </p:txBody>
      </p:sp>
      <p:sp>
        <p:nvSpPr>
          <p:cNvPr id="4" name="Subtitle 3">
            <a:extLst>
              <a:ext uri="{FF2B5EF4-FFF2-40B4-BE49-F238E27FC236}">
                <a16:creationId xmlns:a16="http://schemas.microsoft.com/office/drawing/2014/main" id="{A8CF5948-1DCA-C050-B4F3-341BDFEAA10C}"/>
              </a:ext>
            </a:extLst>
          </p:cNvPr>
          <p:cNvSpPr>
            <a:spLocks noGrp="1"/>
          </p:cNvSpPr>
          <p:nvPr>
            <p:ph sz="half" idx="4294967295"/>
          </p:nvPr>
        </p:nvSpPr>
        <p:spPr>
          <a:xfrm>
            <a:off x="457200" y="1485901"/>
            <a:ext cx="5448300" cy="4352544"/>
          </a:xfrm>
        </p:spPr>
        <p:txBody>
          <a:bodyPr anchor="t">
            <a:normAutofit/>
          </a:bodyPr>
          <a:lstStyle/>
          <a:p>
            <a:pPr marL="0" defTabSz="457200"/>
            <a:endParaRPr lang="en-US" kern="1200" dirty="0">
              <a:solidFill>
                <a:schemeClr val="accent2"/>
              </a:solidFill>
            </a:endParaRPr>
          </a:p>
          <a:p>
            <a:pPr marL="0" defTabSz="457200"/>
            <a:r>
              <a:rPr lang="en-US" sz="2600" kern="1200" dirty="0">
                <a:solidFill>
                  <a:schemeClr val="accent2"/>
                </a:solidFill>
              </a:rPr>
              <a:t>A disability benefit generally equals 1/3 or 33.33% of your Final Average Salary, but the benefit can depend on your age and service credit.</a:t>
            </a:r>
          </a:p>
          <a:p>
            <a:pPr marL="0" defTabSz="457200"/>
            <a:endParaRPr lang="en-US" sz="2600" kern="1200" dirty="0">
              <a:solidFill>
                <a:schemeClr val="accent2"/>
              </a:solidFill>
            </a:endParaRPr>
          </a:p>
          <a:p>
            <a:pPr marL="0" defTabSz="457200"/>
            <a:r>
              <a:rPr lang="en-US" sz="2600" kern="1200" dirty="0">
                <a:solidFill>
                  <a:schemeClr val="accent2"/>
                </a:solidFill>
              </a:rPr>
              <a:t>Benefits are paid monthly on the last business day of each month.</a:t>
            </a:r>
          </a:p>
          <a:p>
            <a:pPr marL="0" defTabSz="457200"/>
            <a:endParaRPr lang="en-US" kern="1200" dirty="0">
              <a:solidFill>
                <a:schemeClr val="accent2"/>
              </a:solidFill>
            </a:endParaRPr>
          </a:p>
        </p:txBody>
      </p:sp>
      <p:pic>
        <p:nvPicPr>
          <p:cNvPr id="6" name="Picture 5" descr="A picture containing text, indoor, computer, person&#10;&#10;Description automatically generated">
            <a:extLst>
              <a:ext uri="{FF2B5EF4-FFF2-40B4-BE49-F238E27FC236}">
                <a16:creationId xmlns:a16="http://schemas.microsoft.com/office/drawing/2014/main" id="{87E34F14-6949-DF32-4A5F-2BB900736F0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286500" y="1485901"/>
            <a:ext cx="5448300" cy="4352544"/>
          </a:xfrm>
          <a:prstGeom prst="rect">
            <a:avLst/>
          </a:prstGeom>
          <a:noFill/>
        </p:spPr>
      </p:pic>
    </p:spTree>
    <p:extLst>
      <p:ext uri="{BB962C8B-B14F-4D97-AF65-F5344CB8AC3E}">
        <p14:creationId xmlns:p14="http://schemas.microsoft.com/office/powerpoint/2010/main" val="1215150791"/>
      </p:ext>
    </p:extLst>
  </p:cSld>
  <p:clrMapOvr>
    <a:masterClrMapping/>
  </p:clrMapOvr>
</p:sld>
</file>

<file path=ppt/theme/theme1.xml><?xml version="1.0" encoding="utf-8"?>
<a:theme xmlns:a="http://schemas.openxmlformats.org/drawingml/2006/main" name="Header and Intro">
  <a:themeElements>
    <a:clrScheme name="NYSTRS Color Palette">
      <a:dk1>
        <a:srgbClr val="003E51"/>
      </a:dk1>
      <a:lt1>
        <a:sysClr val="window" lastClr="FFFFFF"/>
      </a:lt1>
      <a:dk2>
        <a:srgbClr val="373A36"/>
      </a:dk2>
      <a:lt2>
        <a:srgbClr val="F5F5F5"/>
      </a:lt2>
      <a:accent1>
        <a:srgbClr val="007FA3"/>
      </a:accent1>
      <a:accent2>
        <a:srgbClr val="003E51"/>
      </a:accent2>
      <a:accent3>
        <a:srgbClr val="B7BF10"/>
      </a:accent3>
      <a:accent4>
        <a:srgbClr val="FFC845"/>
      </a:accent4>
      <a:accent5>
        <a:srgbClr val="EE5340"/>
      </a:accent5>
      <a:accent6>
        <a:srgbClr val="CAE5ED"/>
      </a:accent6>
      <a:hlink>
        <a:srgbClr val="66B2C8"/>
      </a:hlink>
      <a:folHlink>
        <a:srgbClr val="003E51"/>
      </a:folHlink>
    </a:clrScheme>
    <a:fontScheme name="NYSTRS Fonts">
      <a:majorFont>
        <a:latin typeface="Roboto Serif SemiBol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mp;D Delegates 2024.potx" id="{E4BA5C2C-B00F-451E-9BB2-854AAE43B549}" vid="{7208FA2D-50BE-4BAE-9DE4-2AB40EA9D7D0}"/>
    </a:ext>
  </a:extLst>
</a:theme>
</file>

<file path=ppt/theme/theme2.xml><?xml version="1.0" encoding="utf-8"?>
<a:theme xmlns:a="http://schemas.openxmlformats.org/drawingml/2006/main" name="Blank">
  <a:themeElements>
    <a:clrScheme name="NYSTRS Color Palette">
      <a:dk1>
        <a:srgbClr val="003E51"/>
      </a:dk1>
      <a:lt1>
        <a:sysClr val="window" lastClr="FFFFFF"/>
      </a:lt1>
      <a:dk2>
        <a:srgbClr val="373A36"/>
      </a:dk2>
      <a:lt2>
        <a:srgbClr val="F5F5F5"/>
      </a:lt2>
      <a:accent1>
        <a:srgbClr val="007FA3"/>
      </a:accent1>
      <a:accent2>
        <a:srgbClr val="003E51"/>
      </a:accent2>
      <a:accent3>
        <a:srgbClr val="B7BF10"/>
      </a:accent3>
      <a:accent4>
        <a:srgbClr val="FFC845"/>
      </a:accent4>
      <a:accent5>
        <a:srgbClr val="EE5340"/>
      </a:accent5>
      <a:accent6>
        <a:srgbClr val="CAE5ED"/>
      </a:accent6>
      <a:hlink>
        <a:srgbClr val="66B2C8"/>
      </a:hlink>
      <a:folHlink>
        <a:srgbClr val="003E51"/>
      </a:folHlink>
    </a:clrScheme>
    <a:fontScheme name="NYSTRS Fonts">
      <a:majorFont>
        <a:latin typeface="Roboto Serif SemiBol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mp;D Delegates 2024.potx" id="{E4BA5C2C-B00F-451E-9BB2-854AAE43B549}" vid="{92C0BC20-825D-4300-B1CA-3AD06DCE58C2}"/>
    </a:ext>
  </a:extLst>
</a:theme>
</file>

<file path=ppt/theme/theme3.xml><?xml version="1.0" encoding="utf-8"?>
<a:theme xmlns:a="http://schemas.openxmlformats.org/drawingml/2006/main" name="Quote">
  <a:themeElements>
    <a:clrScheme name="NYSTRS Color Palette">
      <a:dk1>
        <a:srgbClr val="003E51"/>
      </a:dk1>
      <a:lt1>
        <a:sysClr val="window" lastClr="FFFFFF"/>
      </a:lt1>
      <a:dk2>
        <a:srgbClr val="373A36"/>
      </a:dk2>
      <a:lt2>
        <a:srgbClr val="F5F5F5"/>
      </a:lt2>
      <a:accent1>
        <a:srgbClr val="007FA3"/>
      </a:accent1>
      <a:accent2>
        <a:srgbClr val="003E51"/>
      </a:accent2>
      <a:accent3>
        <a:srgbClr val="B7BF10"/>
      </a:accent3>
      <a:accent4>
        <a:srgbClr val="FFC845"/>
      </a:accent4>
      <a:accent5>
        <a:srgbClr val="EE5340"/>
      </a:accent5>
      <a:accent6>
        <a:srgbClr val="CAE5ED"/>
      </a:accent6>
      <a:hlink>
        <a:srgbClr val="66B2C8"/>
      </a:hlink>
      <a:folHlink>
        <a:srgbClr val="003E51"/>
      </a:folHlink>
    </a:clrScheme>
    <a:fontScheme name="NYSTRS Fonts">
      <a:majorFont>
        <a:latin typeface="Roboto Serif SemiBol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mp;D Delegates 2024.potx" id="{E4BA5C2C-B00F-451E-9BB2-854AAE43B549}" vid="{A66D3243-7E38-4A60-9796-3C5350FB639E}"/>
    </a:ext>
  </a:extLst>
</a:theme>
</file>

<file path=ppt/theme/theme4.xml><?xml version="1.0" encoding="utf-8"?>
<a:theme xmlns:a="http://schemas.openxmlformats.org/drawingml/2006/main" name="Content">
  <a:themeElements>
    <a:clrScheme name="NYSTRS Color Palette">
      <a:dk1>
        <a:srgbClr val="003E51"/>
      </a:dk1>
      <a:lt1>
        <a:sysClr val="window" lastClr="FFFFFF"/>
      </a:lt1>
      <a:dk2>
        <a:srgbClr val="373A36"/>
      </a:dk2>
      <a:lt2>
        <a:srgbClr val="F5F5F5"/>
      </a:lt2>
      <a:accent1>
        <a:srgbClr val="007FA3"/>
      </a:accent1>
      <a:accent2>
        <a:srgbClr val="003E51"/>
      </a:accent2>
      <a:accent3>
        <a:srgbClr val="B7BF10"/>
      </a:accent3>
      <a:accent4>
        <a:srgbClr val="FFC845"/>
      </a:accent4>
      <a:accent5>
        <a:srgbClr val="EE5340"/>
      </a:accent5>
      <a:accent6>
        <a:srgbClr val="CAE5ED"/>
      </a:accent6>
      <a:hlink>
        <a:srgbClr val="66B2C8"/>
      </a:hlink>
      <a:folHlink>
        <a:srgbClr val="003E51"/>
      </a:folHlink>
    </a:clrScheme>
    <a:fontScheme name="NYSTRS Fonts">
      <a:majorFont>
        <a:latin typeface="Roboto Serif SemiBol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mp;D Delegates 2024.potx" id="{E4BA5C2C-B00F-451E-9BB2-854AAE43B549}" vid="{030CE0F9-B41B-49FA-9067-DF72926BD9E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D&amp;D Delegates 2024</Template>
  <TotalTime>0</TotalTime>
  <Words>7588</Words>
  <Application>Microsoft Office PowerPoint</Application>
  <PresentationFormat>Widescreen</PresentationFormat>
  <Paragraphs>485</Paragraphs>
  <Slides>51</Slides>
  <Notes>51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51</vt:i4>
      </vt:variant>
    </vt:vector>
  </HeadingPairs>
  <TitlesOfParts>
    <vt:vector size="67" baseType="lpstr">
      <vt:lpstr>Arial</vt:lpstr>
      <vt:lpstr>Calibri</vt:lpstr>
      <vt:lpstr>Cambria</vt:lpstr>
      <vt:lpstr>Georgia</vt:lpstr>
      <vt:lpstr>Helvetica Neue</vt:lpstr>
      <vt:lpstr>Roboto</vt:lpstr>
      <vt:lpstr>Roboto Condensed</vt:lpstr>
      <vt:lpstr>Roboto Serif Medium</vt:lpstr>
      <vt:lpstr>Roboto Serif SemiBold</vt:lpstr>
      <vt:lpstr>Tahoma</vt:lpstr>
      <vt:lpstr>Times New Roman</vt:lpstr>
      <vt:lpstr>Wingdings</vt:lpstr>
      <vt:lpstr>Header and Intro</vt:lpstr>
      <vt:lpstr>Blank</vt:lpstr>
      <vt:lpstr>Quote</vt:lpstr>
      <vt:lpstr>Content</vt:lpstr>
      <vt:lpstr>Disability and  Death Benefits</vt:lpstr>
      <vt:lpstr>Background</vt:lpstr>
      <vt:lpstr>Goals </vt:lpstr>
      <vt:lpstr>  We Are Here To Help</vt:lpstr>
      <vt:lpstr>Disability Retirement</vt:lpstr>
      <vt:lpstr>Sign Up For MyNYSTRS!  </vt:lpstr>
      <vt:lpstr>Disability Retirement Eligibility Tiers 3-6</vt:lpstr>
      <vt:lpstr>I’m a Tier 1 or 2 should I file for  disability retirement?</vt:lpstr>
      <vt:lpstr>How much does a disability retirement pay?</vt:lpstr>
      <vt:lpstr>Where can I find more information?</vt:lpstr>
      <vt:lpstr>PowerPoint Presentation</vt:lpstr>
      <vt:lpstr>What medical documentation will I need to submit? </vt:lpstr>
      <vt:lpstr>What medical documentation will I need to submit? </vt:lpstr>
      <vt:lpstr>What Option should I choose for my Disability Retirement?</vt:lpstr>
      <vt:lpstr>Largest Non-Declining Lump Sum Option</vt:lpstr>
      <vt:lpstr>Service vs. Disability</vt:lpstr>
      <vt:lpstr>PowerPoint Presentation</vt:lpstr>
      <vt:lpstr>After I submit the application, what happens next?</vt:lpstr>
      <vt:lpstr>What if I want to change my option after approval?</vt:lpstr>
      <vt:lpstr>What if I pass away during the process?</vt:lpstr>
      <vt:lpstr>Can I still work while collecting a disability pension?</vt:lpstr>
      <vt:lpstr>What if I have an outstanding loan?</vt:lpstr>
      <vt:lpstr>Is a disability pension taxable?</vt:lpstr>
      <vt:lpstr>If I become incapacitated can someone file for disability on my behalf?</vt:lpstr>
      <vt:lpstr>What does a Power of Attorney do?</vt:lpstr>
      <vt:lpstr>What can you authorize your agent to do on your behalf with a POA?</vt:lpstr>
      <vt:lpstr>Special Durable Power of Attorney</vt:lpstr>
      <vt:lpstr>Estate Planning</vt:lpstr>
      <vt:lpstr>Disability For Protection Only</vt:lpstr>
      <vt:lpstr>What if I have a critical illness or am having surgery?</vt:lpstr>
      <vt:lpstr>What does Disability For Protection Only Provide?</vt:lpstr>
      <vt:lpstr>How much of a difference can it make?</vt:lpstr>
      <vt:lpstr>How much of a difference can it make?</vt:lpstr>
      <vt:lpstr>How do I file for Disability for Protection Only?</vt:lpstr>
      <vt:lpstr>How do I file for Disability for Protection Only?</vt:lpstr>
      <vt:lpstr>How do I file for Disability for Protection Only?</vt:lpstr>
      <vt:lpstr>What if the situation changes??</vt:lpstr>
      <vt:lpstr>Why apply?</vt:lpstr>
      <vt:lpstr>Death Benefits</vt:lpstr>
      <vt:lpstr>Paragraph 2 In-Service Death Benefit (Tiers 2-6)</vt:lpstr>
      <vt:lpstr>Where can I find my death benefit information?</vt:lpstr>
      <vt:lpstr>If an active member passes away: </vt:lpstr>
      <vt:lpstr>Death Benefits:  Updating your Beneficiary</vt:lpstr>
      <vt:lpstr>Vested Death Benefit</vt:lpstr>
      <vt:lpstr>PowerPoint Presentation</vt:lpstr>
      <vt:lpstr>Accidental Death Benefit</vt:lpstr>
      <vt:lpstr>Tiers 2-6 Post- Retirement Death Benefit </vt:lpstr>
      <vt:lpstr>PowerPoint Presentation</vt:lpstr>
      <vt:lpstr>Are death benefit payments taxable?</vt:lpstr>
      <vt:lpstr>If a retired member passes away: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2024-11-04T19:22:02Z</dcterms:created>
  <dcterms:modified xsi:type="dcterms:W3CDTF">2024-11-04T19:22:06Z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8a20d4-07da-4df4-8619-210a968fd12c_Enabled">
    <vt:lpwstr>true</vt:lpwstr>
  </property>
  <property fmtid="{D5CDD505-2E9C-101B-9397-08002B2CF9AE}" pid="3" name="MSIP_Label_d38a20d4-07da-4df4-8619-210a968fd12c_SetDate">
    <vt:lpwstr>2024-11-04T19:22:06Z</vt:lpwstr>
  </property>
  <property fmtid="{D5CDD505-2E9C-101B-9397-08002B2CF9AE}" pid="4" name="MSIP_Label_d38a20d4-07da-4df4-8619-210a968fd12c_Method">
    <vt:lpwstr>Standard</vt:lpwstr>
  </property>
  <property fmtid="{D5CDD505-2E9C-101B-9397-08002B2CF9AE}" pid="5" name="MSIP_Label_d38a20d4-07da-4df4-8619-210a968fd12c_Name">
    <vt:lpwstr>General</vt:lpwstr>
  </property>
  <property fmtid="{D5CDD505-2E9C-101B-9397-08002B2CF9AE}" pid="6" name="MSIP_Label_d38a20d4-07da-4df4-8619-210a968fd12c_SiteId">
    <vt:lpwstr>1de59e1d-cf0e-4685-a5ef-51cd8ca8ab11</vt:lpwstr>
  </property>
  <property fmtid="{D5CDD505-2E9C-101B-9397-08002B2CF9AE}" pid="7" name="MSIP_Label_d38a20d4-07da-4df4-8619-210a968fd12c_ActionId">
    <vt:lpwstr>7070010e-ecdd-47a8-a690-b83e12cba5ff</vt:lpwstr>
  </property>
  <property fmtid="{D5CDD505-2E9C-101B-9397-08002B2CF9AE}" pid="8" name="MSIP_Label_d38a20d4-07da-4df4-8619-210a968fd12c_ContentBits">
    <vt:lpwstr>0</vt:lpwstr>
  </property>
</Properties>
</file>